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5.xml" ContentType="application/vnd.openxmlformats-officedocument.themeOverride+xml"/>
  <Override PartName="/ppt/notesSlides/notesSlide10.xml" ContentType="application/vnd.openxmlformats-officedocument.presentationml.notesSlide+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3" r:id="rId1"/>
  </p:sldMasterIdLst>
  <p:notesMasterIdLst>
    <p:notesMasterId r:id="rId24"/>
  </p:notesMasterIdLst>
  <p:handoutMasterIdLst>
    <p:handoutMasterId r:id="rId25"/>
  </p:handoutMasterIdLst>
  <p:sldIdLst>
    <p:sldId id="284" r:id="rId2"/>
    <p:sldId id="347" r:id="rId3"/>
    <p:sldId id="353" r:id="rId4"/>
    <p:sldId id="354" r:id="rId5"/>
    <p:sldId id="361" r:id="rId6"/>
    <p:sldId id="355" r:id="rId7"/>
    <p:sldId id="375" r:id="rId8"/>
    <p:sldId id="359" r:id="rId9"/>
    <p:sldId id="360" r:id="rId10"/>
    <p:sldId id="362" r:id="rId11"/>
    <p:sldId id="358" r:id="rId12"/>
    <p:sldId id="357" r:id="rId13"/>
    <p:sldId id="367" r:id="rId14"/>
    <p:sldId id="368" r:id="rId15"/>
    <p:sldId id="369" r:id="rId16"/>
    <p:sldId id="371" r:id="rId17"/>
    <p:sldId id="372" r:id="rId18"/>
    <p:sldId id="374" r:id="rId19"/>
    <p:sldId id="378" r:id="rId20"/>
    <p:sldId id="376" r:id="rId21"/>
    <p:sldId id="377" r:id="rId22"/>
    <p:sldId id="304" r:id="rId23"/>
  </p:sldIdLst>
  <p:sldSz cx="9144000" cy="6858000" type="screen4x3"/>
  <p:notesSz cx="7010400" cy="9296400"/>
  <p:kinsoku lang="ja-JP" invalStChars="、。，．・：；？！゛゜ヽヾゝゞ々’”）〕］｝〉》」』】°‰′″℃％!%),.:;]}｡｣､･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lind Gold" initials="RG" lastIdx="1" clrIdx="0">
    <p:extLst/>
  </p:cmAuthor>
  <p:cmAuthor id="2" name="Dorian Caal" initials="DC" lastIdx="10" clrIdx="1">
    <p:extLst>
      <p:ext uri="{19B8F6BF-5375-455C-9EA6-DF929625EA0E}">
        <p15:presenceInfo xmlns:p15="http://schemas.microsoft.com/office/powerpoint/2012/main" userId="S-1-5-21-1960408961-1547161642-839522115-7394" providerId="AD"/>
      </p:ext>
    </p:extLst>
  </p:cmAuthor>
  <p:cmAuthor id="3" name="Arturo Vargas" initials="AV" lastIdx="9" clrIdx="2">
    <p:extLst>
      <p:ext uri="{19B8F6BF-5375-455C-9EA6-DF929625EA0E}">
        <p15:presenceInfo xmlns:p15="http://schemas.microsoft.com/office/powerpoint/2012/main" userId="S-1-5-21-1960408961-1547161642-839522115-11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B7D"/>
    <a:srgbClr val="0F3A67"/>
    <a:srgbClr val="00A0DD"/>
    <a:srgbClr val="007DC3"/>
    <a:srgbClr val="AFABAB"/>
    <a:srgbClr val="0093C6"/>
    <a:srgbClr val="D9D9D9"/>
    <a:srgbClr val="8AB0DD"/>
    <a:srgbClr val="C7081F"/>
    <a:srgbClr val="006F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89341" autoAdjust="0"/>
  </p:normalViewPr>
  <p:slideViewPr>
    <p:cSldViewPr>
      <p:cViewPr varScale="1">
        <p:scale>
          <a:sx n="63" d="100"/>
          <a:sy n="63" d="100"/>
        </p:scale>
        <p:origin x="1662" y="48"/>
      </p:cViewPr>
      <p:guideLst>
        <p:guide orient="horz" pos="2160"/>
        <p:guide pos="2880"/>
      </p:guideLst>
    </p:cSldViewPr>
  </p:slideViewPr>
  <p:outlineViewPr>
    <p:cViewPr>
      <p:scale>
        <a:sx n="33" d="100"/>
        <a:sy n="33" d="100"/>
      </p:scale>
      <p:origin x="0" y="-2192"/>
    </p:cViewPr>
  </p:outlineViewPr>
  <p:notesTextViewPr>
    <p:cViewPr>
      <p:scale>
        <a:sx n="1" d="1"/>
        <a:sy n="1" d="1"/>
      </p:scale>
      <p:origin x="0" y="0"/>
    </p:cViewPr>
  </p:notesTextViewPr>
  <p:sorterViewPr>
    <p:cViewPr>
      <p:scale>
        <a:sx n="66" d="100"/>
        <a:sy n="66" d="100"/>
      </p:scale>
      <p:origin x="0" y="-1264"/>
    </p:cViewPr>
  </p:sorterViewPr>
  <p:notesViewPr>
    <p:cSldViewPr>
      <p:cViewPr>
        <p:scale>
          <a:sx n="66" d="100"/>
          <a:sy n="66" d="100"/>
        </p:scale>
        <p:origin x="520" y="-54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6"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43" y="8829675"/>
            <a:ext cx="3038475" cy="465138"/>
          </a:xfrm>
          <a:prstGeom prst="rect">
            <a:avLst/>
          </a:prstGeom>
        </p:spPr>
        <p:txBody>
          <a:bodyPr vert="horz" lIns="91427" tIns="45713" rIns="91427" bIns="45713" rtlCol="0" anchor="b"/>
          <a:lstStyle>
            <a:lvl1pPr algn="r">
              <a:defRPr sz="1200"/>
            </a:lvl1pPr>
          </a:lstStyle>
          <a:p>
            <a:fld id="{F10A2926-48FA-453C-BC76-6E23207C6981}" type="slidenum">
              <a:rPr lang="en-US" smtClean="0"/>
              <a:pPr/>
              <a:t>‹#›</a:t>
            </a:fld>
            <a:endParaRPr lang="en-US"/>
          </a:p>
        </p:txBody>
      </p:sp>
    </p:spTree>
    <p:extLst>
      <p:ext uri="{BB962C8B-B14F-4D97-AF65-F5344CB8AC3E}">
        <p14:creationId xmlns:p14="http://schemas.microsoft.com/office/powerpoint/2010/main" val="35911512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idx="1"/>
          </p:nvPr>
        </p:nvSpPr>
        <p:spPr>
          <a:xfrm>
            <a:off x="3970343" y="0"/>
            <a:ext cx="3038475" cy="465138"/>
          </a:xfrm>
          <a:prstGeom prst="rect">
            <a:avLst/>
          </a:prstGeom>
        </p:spPr>
        <p:txBody>
          <a:bodyPr vert="horz" lIns="91427" tIns="45713" rIns="91427" bIns="45713" rtlCol="0"/>
          <a:lstStyle>
            <a:lvl1pPr algn="r">
              <a:defRPr sz="1200"/>
            </a:lvl1pPr>
          </a:lstStyle>
          <a:p>
            <a:fld id="{5D53007E-62D2-40B8-8C01-D600BAC03DA6}" type="datetimeFigureOut">
              <a:rPr lang="en-US" smtClean="0"/>
              <a:pPr/>
              <a:t>9/10/2018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7" y="4416430"/>
            <a:ext cx="5607050" cy="4183063"/>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43" y="8829675"/>
            <a:ext cx="3038475" cy="465138"/>
          </a:xfrm>
          <a:prstGeom prst="rect">
            <a:avLst/>
          </a:prstGeom>
        </p:spPr>
        <p:txBody>
          <a:bodyPr vert="horz" lIns="91427" tIns="45713" rIns="91427" bIns="45713" rtlCol="0" anchor="b"/>
          <a:lstStyle>
            <a:lvl1pPr algn="r">
              <a:defRPr sz="1200"/>
            </a:lvl1pPr>
          </a:lstStyle>
          <a:p>
            <a:fld id="{03B1DF74-5A9C-431D-BAAB-534C48B4CD9C}" type="slidenum">
              <a:rPr lang="en-US" smtClean="0"/>
              <a:pPr/>
              <a:t>‹#›</a:t>
            </a:fld>
            <a:endParaRPr lang="en-US"/>
          </a:p>
        </p:txBody>
      </p:sp>
    </p:spTree>
    <p:extLst>
      <p:ext uri="{BB962C8B-B14F-4D97-AF65-F5344CB8AC3E}">
        <p14:creationId xmlns:p14="http://schemas.microsoft.com/office/powerpoint/2010/main" val="198416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p:sp>
      <p:sp>
        <p:nvSpPr>
          <p:cNvPr id="5122" name="Rectangle 2"/>
          <p:cNvSpPr>
            <a:spLocks noGrp="1" noChangeArrowheads="1"/>
          </p:cNvSpPr>
          <p:nvPr>
            <p:ph type="body" idx="1"/>
          </p:nvPr>
        </p:nvSpPr>
        <p:spPr/>
        <p:txBody>
          <a:bodyPr/>
          <a:lstStyle/>
          <a:p>
            <a:pPr eaLnBrk="1">
              <a:defRPr/>
            </a:pPr>
            <a:endParaRPr lang="en-US" dirty="0"/>
          </a:p>
        </p:txBody>
      </p:sp>
      <p:sp>
        <p:nvSpPr>
          <p:cNvPr id="2" name="Slide Number Placeholder 1"/>
          <p:cNvSpPr>
            <a:spLocks noGrp="1"/>
          </p:cNvSpPr>
          <p:nvPr>
            <p:ph type="sldNum" sz="quarter" idx="10"/>
          </p:nvPr>
        </p:nvSpPr>
        <p:spPr/>
        <p:txBody>
          <a:bodyPr/>
          <a:lstStyle/>
          <a:p>
            <a:fld id="{03B1DF74-5A9C-431D-BAAB-534C48B4CD9C}" type="slidenum">
              <a:rPr lang="en-US" smtClean="0"/>
              <a:pPr/>
              <a:t>1</a:t>
            </a:fld>
            <a:endParaRPr lang="en-US"/>
          </a:p>
        </p:txBody>
      </p:sp>
    </p:spTree>
    <p:extLst>
      <p:ext uri="{BB962C8B-B14F-4D97-AF65-F5344CB8AC3E}">
        <p14:creationId xmlns:p14="http://schemas.microsoft.com/office/powerpoint/2010/main" val="1595154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p:sp>
      <p:sp>
        <p:nvSpPr>
          <p:cNvPr id="61443" name="Rectangle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a:latin typeface="Avenir Roman" pitchFamily="1" charset="0"/>
              <a:cs typeface="Avenir Roman" pitchFamily="1" charset="0"/>
            </a:endParaRPr>
          </a:p>
        </p:txBody>
      </p:sp>
      <p:sp>
        <p:nvSpPr>
          <p:cNvPr id="2" name="Slide Number Placeholder 1"/>
          <p:cNvSpPr>
            <a:spLocks noGrp="1"/>
          </p:cNvSpPr>
          <p:nvPr>
            <p:ph type="sldNum" sz="quarter" idx="10"/>
          </p:nvPr>
        </p:nvSpPr>
        <p:spPr/>
        <p:txBody>
          <a:bodyPr/>
          <a:lstStyle/>
          <a:p>
            <a:fld id="{03B1DF74-5A9C-431D-BAAB-534C48B4CD9C}" type="slidenum">
              <a:rPr lang="en-US" smtClean="0"/>
              <a:pPr/>
              <a:t>10</a:t>
            </a:fld>
            <a:endParaRPr lang="en-US"/>
          </a:p>
        </p:txBody>
      </p:sp>
    </p:spTree>
    <p:extLst>
      <p:ext uri="{BB962C8B-B14F-4D97-AF65-F5344CB8AC3E}">
        <p14:creationId xmlns:p14="http://schemas.microsoft.com/office/powerpoint/2010/main" val="2144018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p:sp>
      <p:sp>
        <p:nvSpPr>
          <p:cNvPr id="61443" name="Rectangle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a:endParaRPr lang="en-US" altLang="en-US" dirty="0">
              <a:latin typeface="Avenir Roman" pitchFamily="1" charset="0"/>
              <a:cs typeface="Avenir Roman" pitchFamily="1" charset="0"/>
            </a:endParaRPr>
          </a:p>
        </p:txBody>
      </p:sp>
      <p:sp>
        <p:nvSpPr>
          <p:cNvPr id="2" name="Slide Number Placeholder 1"/>
          <p:cNvSpPr>
            <a:spLocks noGrp="1"/>
          </p:cNvSpPr>
          <p:nvPr>
            <p:ph type="sldNum" sz="quarter" idx="10"/>
          </p:nvPr>
        </p:nvSpPr>
        <p:spPr/>
        <p:txBody>
          <a:bodyPr/>
          <a:lstStyle/>
          <a:p>
            <a:fld id="{03B1DF74-5A9C-431D-BAAB-534C48B4CD9C}" type="slidenum">
              <a:rPr lang="en-US" smtClean="0"/>
              <a:pPr/>
              <a:t>11</a:t>
            </a:fld>
            <a:endParaRPr lang="en-US"/>
          </a:p>
        </p:txBody>
      </p:sp>
    </p:spTree>
    <p:extLst>
      <p:ext uri="{BB962C8B-B14F-4D97-AF65-F5344CB8AC3E}">
        <p14:creationId xmlns:p14="http://schemas.microsoft.com/office/powerpoint/2010/main" val="3360000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1DF74-5A9C-431D-BAAB-534C48B4CD9C}" type="slidenum">
              <a:rPr lang="en-US" smtClean="0"/>
              <a:pPr/>
              <a:t>12</a:t>
            </a:fld>
            <a:endParaRPr lang="en-US"/>
          </a:p>
        </p:txBody>
      </p:sp>
    </p:spTree>
    <p:extLst>
      <p:ext uri="{BB962C8B-B14F-4D97-AF65-F5344CB8AC3E}">
        <p14:creationId xmlns:p14="http://schemas.microsoft.com/office/powerpoint/2010/main" val="728289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1DF74-5A9C-431D-BAAB-534C48B4CD9C}" type="slidenum">
              <a:rPr lang="en-US" smtClean="0"/>
              <a:pPr/>
              <a:t>13</a:t>
            </a:fld>
            <a:endParaRPr lang="en-US"/>
          </a:p>
        </p:txBody>
      </p:sp>
    </p:spTree>
    <p:extLst>
      <p:ext uri="{BB962C8B-B14F-4D97-AF65-F5344CB8AC3E}">
        <p14:creationId xmlns:p14="http://schemas.microsoft.com/office/powerpoint/2010/main" val="1634241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1DF74-5A9C-431D-BAAB-534C48B4CD9C}" type="slidenum">
              <a:rPr lang="en-US" smtClean="0"/>
              <a:pPr/>
              <a:t>14</a:t>
            </a:fld>
            <a:endParaRPr lang="en-US"/>
          </a:p>
        </p:txBody>
      </p:sp>
    </p:spTree>
    <p:extLst>
      <p:ext uri="{BB962C8B-B14F-4D97-AF65-F5344CB8AC3E}">
        <p14:creationId xmlns:p14="http://schemas.microsoft.com/office/powerpoint/2010/main" val="1254943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1DF74-5A9C-431D-BAAB-534C48B4CD9C}" type="slidenum">
              <a:rPr lang="en-US" smtClean="0"/>
              <a:pPr/>
              <a:t>15</a:t>
            </a:fld>
            <a:endParaRPr lang="en-US"/>
          </a:p>
        </p:txBody>
      </p:sp>
    </p:spTree>
    <p:extLst>
      <p:ext uri="{BB962C8B-B14F-4D97-AF65-F5344CB8AC3E}">
        <p14:creationId xmlns:p14="http://schemas.microsoft.com/office/powerpoint/2010/main" val="2367656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1DF74-5A9C-431D-BAAB-534C48B4CD9C}" type="slidenum">
              <a:rPr lang="en-US" smtClean="0"/>
              <a:pPr/>
              <a:t>16</a:t>
            </a:fld>
            <a:endParaRPr lang="en-US"/>
          </a:p>
        </p:txBody>
      </p:sp>
    </p:spTree>
    <p:extLst>
      <p:ext uri="{BB962C8B-B14F-4D97-AF65-F5344CB8AC3E}">
        <p14:creationId xmlns:p14="http://schemas.microsoft.com/office/powerpoint/2010/main" val="1638816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1DF74-5A9C-431D-BAAB-534C48B4CD9C}" type="slidenum">
              <a:rPr lang="en-US" smtClean="0"/>
              <a:pPr/>
              <a:t>17</a:t>
            </a:fld>
            <a:endParaRPr lang="en-US"/>
          </a:p>
        </p:txBody>
      </p:sp>
    </p:spTree>
    <p:extLst>
      <p:ext uri="{BB962C8B-B14F-4D97-AF65-F5344CB8AC3E}">
        <p14:creationId xmlns:p14="http://schemas.microsoft.com/office/powerpoint/2010/main" val="2107093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1DF74-5A9C-431D-BAAB-534C48B4CD9C}" type="slidenum">
              <a:rPr lang="en-US" smtClean="0"/>
              <a:pPr/>
              <a:t>18</a:t>
            </a:fld>
            <a:endParaRPr lang="en-US"/>
          </a:p>
        </p:txBody>
      </p:sp>
    </p:spTree>
    <p:extLst>
      <p:ext uri="{BB962C8B-B14F-4D97-AF65-F5344CB8AC3E}">
        <p14:creationId xmlns:p14="http://schemas.microsoft.com/office/powerpoint/2010/main" val="590141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p:sp>
      <p:sp>
        <p:nvSpPr>
          <p:cNvPr id="61443" name="Rectangle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a:endParaRPr lang="en-US" altLang="en-US" dirty="0">
              <a:latin typeface="Avenir Roman" pitchFamily="1" charset="0"/>
              <a:cs typeface="Avenir Roman" pitchFamily="1" charset="0"/>
            </a:endParaRPr>
          </a:p>
        </p:txBody>
      </p:sp>
      <p:sp>
        <p:nvSpPr>
          <p:cNvPr id="2" name="Slide Number Placeholder 1"/>
          <p:cNvSpPr>
            <a:spLocks noGrp="1"/>
          </p:cNvSpPr>
          <p:nvPr>
            <p:ph type="sldNum" sz="quarter" idx="10"/>
          </p:nvPr>
        </p:nvSpPr>
        <p:spPr/>
        <p:txBody>
          <a:bodyPr/>
          <a:lstStyle/>
          <a:p>
            <a:fld id="{03B1DF74-5A9C-431D-BAAB-534C48B4CD9C}" type="slidenum">
              <a:rPr lang="en-US" smtClean="0"/>
              <a:pPr/>
              <a:t>20</a:t>
            </a:fld>
            <a:endParaRPr lang="en-US"/>
          </a:p>
        </p:txBody>
      </p:sp>
    </p:spTree>
    <p:extLst>
      <p:ext uri="{BB962C8B-B14F-4D97-AF65-F5344CB8AC3E}">
        <p14:creationId xmlns:p14="http://schemas.microsoft.com/office/powerpoint/2010/main" val="29754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p:sp>
      <p:sp>
        <p:nvSpPr>
          <p:cNvPr id="49155" name="Rectangle 2"/>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a:endParaRPr lang="en-US" altLang="en-US" sz="1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0"/>
          </p:nvPr>
        </p:nvSpPr>
        <p:spPr/>
        <p:txBody>
          <a:bodyPr/>
          <a:lstStyle/>
          <a:p>
            <a:fld id="{03B1DF74-5A9C-431D-BAAB-534C48B4CD9C}" type="slidenum">
              <a:rPr lang="en-US" smtClean="0"/>
              <a:pPr/>
              <a:t>2</a:t>
            </a:fld>
            <a:endParaRPr lang="en-US"/>
          </a:p>
        </p:txBody>
      </p:sp>
    </p:spTree>
    <p:extLst>
      <p:ext uri="{BB962C8B-B14F-4D97-AF65-F5344CB8AC3E}">
        <p14:creationId xmlns:p14="http://schemas.microsoft.com/office/powerpoint/2010/main" val="428486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Rot="1" noChangeAspect="1" noChangeArrowheads="1"/>
          </p:cNvSpPr>
          <p:nvPr>
            <p:ph type="sldImg"/>
          </p:nvPr>
        </p:nvSpPr>
        <p:spPr/>
      </p:sp>
      <p:sp>
        <p:nvSpPr>
          <p:cNvPr id="44034" name="Rectangle 2"/>
          <p:cNvSpPr>
            <a:spLocks noGrp="1" noChangeArrowheads="1"/>
          </p:cNvSpPr>
          <p:nvPr>
            <p:ph type="body" idx="1"/>
          </p:nvPr>
        </p:nvSpPr>
        <p:spPr/>
        <p:txBody>
          <a:bodyPr/>
          <a:lstStyle/>
          <a:p>
            <a:pPr eaLnBrk="1">
              <a:defRPr/>
            </a:pPr>
            <a:endParaRPr lang="en-US" dirty="0"/>
          </a:p>
        </p:txBody>
      </p:sp>
      <p:sp>
        <p:nvSpPr>
          <p:cNvPr id="2" name="Slide Number Placeholder 1"/>
          <p:cNvSpPr>
            <a:spLocks noGrp="1"/>
          </p:cNvSpPr>
          <p:nvPr>
            <p:ph type="sldNum" sz="quarter" idx="10"/>
          </p:nvPr>
        </p:nvSpPr>
        <p:spPr/>
        <p:txBody>
          <a:bodyPr/>
          <a:lstStyle/>
          <a:p>
            <a:fld id="{03B1DF74-5A9C-431D-BAAB-534C48B4CD9C}" type="slidenum">
              <a:rPr lang="en-US" smtClean="0"/>
              <a:pPr/>
              <a:t>22</a:t>
            </a:fld>
            <a:endParaRPr lang="en-US"/>
          </a:p>
        </p:txBody>
      </p:sp>
    </p:spTree>
    <p:extLst>
      <p:ext uri="{BB962C8B-B14F-4D97-AF65-F5344CB8AC3E}">
        <p14:creationId xmlns:p14="http://schemas.microsoft.com/office/powerpoint/2010/main" val="219876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3B1DF74-5A9C-431D-BAAB-534C48B4CD9C}" type="slidenum">
              <a:rPr lang="en-US" smtClean="0"/>
              <a:pPr/>
              <a:t>3</a:t>
            </a:fld>
            <a:endParaRPr lang="en-US"/>
          </a:p>
        </p:txBody>
      </p:sp>
    </p:spTree>
    <p:extLst>
      <p:ext uri="{BB962C8B-B14F-4D97-AF65-F5344CB8AC3E}">
        <p14:creationId xmlns:p14="http://schemas.microsoft.com/office/powerpoint/2010/main" val="696177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p:sp>
      <p:sp>
        <p:nvSpPr>
          <p:cNvPr id="61443" name="Rectangle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a:endParaRPr lang="en-US" altLang="en-US" dirty="0">
              <a:latin typeface="Avenir Roman" pitchFamily="1" charset="0"/>
              <a:cs typeface="Avenir Roman" pitchFamily="1" charset="0"/>
            </a:endParaRPr>
          </a:p>
        </p:txBody>
      </p:sp>
      <p:sp>
        <p:nvSpPr>
          <p:cNvPr id="2" name="Slide Number Placeholder 1"/>
          <p:cNvSpPr>
            <a:spLocks noGrp="1"/>
          </p:cNvSpPr>
          <p:nvPr>
            <p:ph type="sldNum" sz="quarter" idx="10"/>
          </p:nvPr>
        </p:nvSpPr>
        <p:spPr/>
        <p:txBody>
          <a:bodyPr/>
          <a:lstStyle/>
          <a:p>
            <a:fld id="{03B1DF74-5A9C-431D-BAAB-534C48B4CD9C}" type="slidenum">
              <a:rPr lang="en-US" smtClean="0"/>
              <a:pPr/>
              <a:t>4</a:t>
            </a:fld>
            <a:endParaRPr lang="en-US"/>
          </a:p>
        </p:txBody>
      </p:sp>
    </p:spTree>
    <p:extLst>
      <p:ext uri="{BB962C8B-B14F-4D97-AF65-F5344CB8AC3E}">
        <p14:creationId xmlns:p14="http://schemas.microsoft.com/office/powerpoint/2010/main" val="1365249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p:sp>
      <p:sp>
        <p:nvSpPr>
          <p:cNvPr id="61443" name="Rectangle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a:latin typeface="Avenir Roman" pitchFamily="1" charset="0"/>
              <a:cs typeface="Avenir Roman" pitchFamily="1" charset="0"/>
            </a:endParaRPr>
          </a:p>
        </p:txBody>
      </p:sp>
      <p:sp>
        <p:nvSpPr>
          <p:cNvPr id="2" name="Slide Number Placeholder 1"/>
          <p:cNvSpPr>
            <a:spLocks noGrp="1"/>
          </p:cNvSpPr>
          <p:nvPr>
            <p:ph type="sldNum" sz="quarter" idx="10"/>
          </p:nvPr>
        </p:nvSpPr>
        <p:spPr/>
        <p:txBody>
          <a:bodyPr/>
          <a:lstStyle/>
          <a:p>
            <a:fld id="{03B1DF74-5A9C-431D-BAAB-534C48B4CD9C}" type="slidenum">
              <a:rPr lang="en-US" smtClean="0"/>
              <a:pPr/>
              <a:t>5</a:t>
            </a:fld>
            <a:endParaRPr lang="en-US"/>
          </a:p>
        </p:txBody>
      </p:sp>
    </p:spTree>
    <p:extLst>
      <p:ext uri="{BB962C8B-B14F-4D97-AF65-F5344CB8AC3E}">
        <p14:creationId xmlns:p14="http://schemas.microsoft.com/office/powerpoint/2010/main" val="4166315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p:sp>
      <p:sp>
        <p:nvSpPr>
          <p:cNvPr id="61443" name="Rectangle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a:endParaRPr lang="en-US" altLang="en-US" baseline="0" dirty="0">
              <a:latin typeface="Avenir Roman" pitchFamily="1" charset="0"/>
              <a:cs typeface="Avenir Roman" pitchFamily="1" charset="0"/>
            </a:endParaRPr>
          </a:p>
        </p:txBody>
      </p:sp>
      <p:sp>
        <p:nvSpPr>
          <p:cNvPr id="2" name="Slide Number Placeholder 1"/>
          <p:cNvSpPr>
            <a:spLocks noGrp="1"/>
          </p:cNvSpPr>
          <p:nvPr>
            <p:ph type="sldNum" sz="quarter" idx="10"/>
          </p:nvPr>
        </p:nvSpPr>
        <p:spPr/>
        <p:txBody>
          <a:bodyPr/>
          <a:lstStyle/>
          <a:p>
            <a:fld id="{03B1DF74-5A9C-431D-BAAB-534C48B4CD9C}" type="slidenum">
              <a:rPr lang="en-US" smtClean="0"/>
              <a:pPr/>
              <a:t>6</a:t>
            </a:fld>
            <a:endParaRPr lang="en-US"/>
          </a:p>
        </p:txBody>
      </p:sp>
    </p:spTree>
    <p:extLst>
      <p:ext uri="{BB962C8B-B14F-4D97-AF65-F5344CB8AC3E}">
        <p14:creationId xmlns:p14="http://schemas.microsoft.com/office/powerpoint/2010/main" val="945085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p:sp>
      <p:sp>
        <p:nvSpPr>
          <p:cNvPr id="61443" name="Rectangle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a:endParaRPr lang="en-US" altLang="en-US" baseline="0" dirty="0">
              <a:latin typeface="Avenir Roman" pitchFamily="1" charset="0"/>
              <a:cs typeface="Avenir Roman" pitchFamily="1" charset="0"/>
            </a:endParaRPr>
          </a:p>
        </p:txBody>
      </p:sp>
      <p:sp>
        <p:nvSpPr>
          <p:cNvPr id="2" name="Slide Number Placeholder 1"/>
          <p:cNvSpPr>
            <a:spLocks noGrp="1"/>
          </p:cNvSpPr>
          <p:nvPr>
            <p:ph type="sldNum" sz="quarter" idx="10"/>
          </p:nvPr>
        </p:nvSpPr>
        <p:spPr/>
        <p:txBody>
          <a:bodyPr/>
          <a:lstStyle/>
          <a:p>
            <a:fld id="{03B1DF74-5A9C-431D-BAAB-534C48B4CD9C}" type="slidenum">
              <a:rPr lang="en-US" smtClean="0"/>
              <a:pPr/>
              <a:t>7</a:t>
            </a:fld>
            <a:endParaRPr lang="en-US"/>
          </a:p>
        </p:txBody>
      </p:sp>
    </p:spTree>
    <p:extLst>
      <p:ext uri="{BB962C8B-B14F-4D97-AF65-F5344CB8AC3E}">
        <p14:creationId xmlns:p14="http://schemas.microsoft.com/office/powerpoint/2010/main" val="187804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p:sp>
      <p:sp>
        <p:nvSpPr>
          <p:cNvPr id="61443" name="Rectangle 2"/>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eaLnBrk="1">
              <a:buFont typeface="Arial" panose="020B0604020202020204" pitchFamily="34" charset="0"/>
              <a:buNone/>
            </a:pPr>
            <a:endParaRPr lang="en-US" altLang="en-US" dirty="0">
              <a:latin typeface="Avenir Roman" pitchFamily="1" charset="0"/>
              <a:cs typeface="Avenir Roman" pitchFamily="1" charset="0"/>
            </a:endParaRPr>
          </a:p>
        </p:txBody>
      </p:sp>
      <p:sp>
        <p:nvSpPr>
          <p:cNvPr id="2" name="Slide Number Placeholder 1"/>
          <p:cNvSpPr>
            <a:spLocks noGrp="1"/>
          </p:cNvSpPr>
          <p:nvPr>
            <p:ph type="sldNum" sz="quarter" idx="10"/>
          </p:nvPr>
        </p:nvSpPr>
        <p:spPr/>
        <p:txBody>
          <a:bodyPr/>
          <a:lstStyle/>
          <a:p>
            <a:fld id="{03B1DF74-5A9C-431D-BAAB-534C48B4CD9C}" type="slidenum">
              <a:rPr lang="en-US" smtClean="0"/>
              <a:pPr/>
              <a:t>8</a:t>
            </a:fld>
            <a:endParaRPr lang="en-US"/>
          </a:p>
        </p:txBody>
      </p:sp>
    </p:spTree>
    <p:extLst>
      <p:ext uri="{BB962C8B-B14F-4D97-AF65-F5344CB8AC3E}">
        <p14:creationId xmlns:p14="http://schemas.microsoft.com/office/powerpoint/2010/main" val="3479733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p:sp>
      <p:sp>
        <p:nvSpPr>
          <p:cNvPr id="61443" name="Rectangle 2"/>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a:endParaRPr lang="en-US" altLang="en-US" dirty="0">
              <a:latin typeface="Avenir Roman" pitchFamily="1" charset="0"/>
              <a:cs typeface="Avenir Roman" pitchFamily="1" charset="0"/>
            </a:endParaRPr>
          </a:p>
        </p:txBody>
      </p:sp>
      <p:sp>
        <p:nvSpPr>
          <p:cNvPr id="2" name="Slide Number Placeholder 1"/>
          <p:cNvSpPr>
            <a:spLocks noGrp="1"/>
          </p:cNvSpPr>
          <p:nvPr>
            <p:ph type="sldNum" sz="quarter" idx="10"/>
          </p:nvPr>
        </p:nvSpPr>
        <p:spPr/>
        <p:txBody>
          <a:bodyPr/>
          <a:lstStyle/>
          <a:p>
            <a:fld id="{03B1DF74-5A9C-431D-BAAB-534C48B4CD9C}" type="slidenum">
              <a:rPr lang="en-US" smtClean="0"/>
              <a:pPr/>
              <a:t>9</a:t>
            </a:fld>
            <a:endParaRPr lang="en-US"/>
          </a:p>
        </p:txBody>
      </p:sp>
    </p:spTree>
    <p:extLst>
      <p:ext uri="{BB962C8B-B14F-4D97-AF65-F5344CB8AC3E}">
        <p14:creationId xmlns:p14="http://schemas.microsoft.com/office/powerpoint/2010/main" val="1219727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gif"/><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jpeg"/><Relationship Id="rId20"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24" Type="http://schemas.openxmlformats.org/officeDocument/2006/relationships/image" Target="../media/image23.jpe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pn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gif"/><Relationship Id="rId14" Type="http://schemas.openxmlformats.org/officeDocument/2006/relationships/image" Target="../media/image13.jpeg"/><Relationship Id="rId22" Type="http://schemas.openxmlformats.org/officeDocument/2006/relationships/image" Target="../media/image21.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ACDF86C-AD53-EA49-B22E-0B39E8A9F210}" type="datetime1">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6C323-F3C5-4C2B-84D4-2580C209146D}" type="slidenum">
              <a:rPr lang="en-US" smtClean="0"/>
              <a:t>‹#›</a:t>
            </a:fld>
            <a:endParaRPr lang="en-US"/>
          </a:p>
        </p:txBody>
      </p:sp>
    </p:spTree>
    <p:extLst>
      <p:ext uri="{BB962C8B-B14F-4D97-AF65-F5344CB8AC3E}">
        <p14:creationId xmlns:p14="http://schemas.microsoft.com/office/powerpoint/2010/main" val="129932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CD49C5-0209-7B4D-B66E-6BFD8C0A8BF0}" type="datetime1">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6C323-F3C5-4C2B-84D4-2580C209146D}" type="slidenum">
              <a:rPr lang="en-US" smtClean="0"/>
              <a:t>‹#›</a:t>
            </a:fld>
            <a:endParaRPr lang="en-US"/>
          </a:p>
        </p:txBody>
      </p:sp>
    </p:spTree>
    <p:extLst>
      <p:ext uri="{BB962C8B-B14F-4D97-AF65-F5344CB8AC3E}">
        <p14:creationId xmlns:p14="http://schemas.microsoft.com/office/powerpoint/2010/main" val="3849426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B85577-9AA7-E644-91B5-DA3ED4355441}" type="datetime1">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6C323-F3C5-4C2B-84D4-2580C209146D}" type="slidenum">
              <a:rPr lang="en-US" smtClean="0"/>
              <a:t>‹#›</a:t>
            </a:fld>
            <a:endParaRPr lang="en-US"/>
          </a:p>
        </p:txBody>
      </p:sp>
    </p:spTree>
    <p:extLst>
      <p:ext uri="{BB962C8B-B14F-4D97-AF65-F5344CB8AC3E}">
        <p14:creationId xmlns:p14="http://schemas.microsoft.com/office/powerpoint/2010/main" val="272641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Box 2"/>
          <p:cNvSpPr txBox="1"/>
          <p:nvPr userDrawn="1"/>
        </p:nvSpPr>
        <p:spPr>
          <a:xfrm>
            <a:off x="459996" y="762000"/>
            <a:ext cx="8229600" cy="553998"/>
          </a:xfrm>
          <a:prstGeom prst="rect">
            <a:avLst/>
          </a:prstGeom>
          <a:noFill/>
        </p:spPr>
        <p:txBody>
          <a:bodyPr wrap="square" rtlCol="0">
            <a:spAutoFit/>
          </a:bodyPr>
          <a:lstStyle/>
          <a:p>
            <a:r>
              <a:rPr lang="en-US" sz="3000" b="1" dirty="0">
                <a:solidFill>
                  <a:srgbClr val="007DC3"/>
                </a:solidFill>
                <a:latin typeface="+mj-lt"/>
              </a:rPr>
              <a:t>About Child Trends</a:t>
            </a:r>
          </a:p>
        </p:txBody>
      </p:sp>
      <p:sp>
        <p:nvSpPr>
          <p:cNvPr id="4" name="TextBox 3"/>
          <p:cNvSpPr txBox="1"/>
          <p:nvPr userDrawn="1"/>
        </p:nvSpPr>
        <p:spPr>
          <a:xfrm>
            <a:off x="536196" y="1524000"/>
            <a:ext cx="8153400" cy="1200329"/>
          </a:xfrm>
          <a:prstGeom prst="rect">
            <a:avLst/>
          </a:prstGeom>
          <a:noFill/>
        </p:spPr>
        <p:txBody>
          <a:bodyPr wrap="square" rtlCol="0">
            <a:spAutoFit/>
          </a:bodyPr>
          <a:lstStyle/>
          <a:p>
            <a:r>
              <a:rPr lang="en-US" sz="1800" b="0" i="0" kern="1200" dirty="0">
                <a:solidFill>
                  <a:schemeClr val="tx1"/>
                </a:solidFill>
                <a:effectLst/>
                <a:latin typeface="+mn-lt"/>
                <a:ea typeface="+mn-ea"/>
                <a:cs typeface="+mn-cs"/>
              </a:rPr>
              <a:t>Child Trends is a nonprofit, nonpartisan research center that</a:t>
            </a:r>
            <a:r>
              <a:rPr lang="en-US" sz="1800" b="0" i="0" kern="1200" baseline="0" dirty="0">
                <a:solidFill>
                  <a:schemeClr val="tx1"/>
                </a:solidFill>
                <a:effectLst/>
                <a:latin typeface="+mn-lt"/>
                <a:ea typeface="+mn-ea"/>
                <a:cs typeface="+mn-cs"/>
              </a:rPr>
              <a:t> </a:t>
            </a:r>
            <a:r>
              <a:rPr lang="en-US" sz="1800" b="0" i="0" kern="1200" dirty="0">
                <a:solidFill>
                  <a:schemeClr val="tx1"/>
                </a:solidFill>
                <a:effectLst/>
                <a:latin typeface="+mn-lt"/>
                <a:ea typeface="+mn-ea"/>
                <a:cs typeface="+mn-cs"/>
              </a:rPr>
              <a:t>improves the lives and prospects of children and youth by </a:t>
            </a:r>
            <a:r>
              <a:rPr lang="en-US" sz="1800" b="1" i="0" kern="1200" dirty="0">
                <a:solidFill>
                  <a:schemeClr val="tx1"/>
                </a:solidFill>
                <a:effectLst/>
                <a:latin typeface="+mn-lt"/>
                <a:ea typeface="+mn-ea"/>
                <a:cs typeface="+mn-cs"/>
              </a:rPr>
              <a:t>conducting high-quality research </a:t>
            </a:r>
            <a:r>
              <a:rPr lang="en-US" sz="1800" b="0" i="0" kern="1200" dirty="0">
                <a:solidFill>
                  <a:schemeClr val="tx1"/>
                </a:solidFill>
                <a:effectLst/>
                <a:latin typeface="+mn-lt"/>
                <a:ea typeface="+mn-ea"/>
                <a:cs typeface="+mn-cs"/>
              </a:rPr>
              <a:t>and </a:t>
            </a:r>
            <a:r>
              <a:rPr lang="en-US" sz="1800" b="1" i="0" kern="1200" dirty="0">
                <a:solidFill>
                  <a:schemeClr val="tx1"/>
                </a:solidFill>
                <a:effectLst/>
                <a:latin typeface="+mn-lt"/>
                <a:ea typeface="+mn-ea"/>
                <a:cs typeface="+mn-cs"/>
              </a:rPr>
              <a:t>sharing the resulting knowledge</a:t>
            </a:r>
            <a:r>
              <a:rPr lang="en-US" sz="1800" b="0" i="0" kern="1200" dirty="0">
                <a:solidFill>
                  <a:schemeClr val="tx1"/>
                </a:solidFill>
                <a:effectLst/>
                <a:latin typeface="+mn-lt"/>
                <a:ea typeface="+mn-ea"/>
                <a:cs typeface="+mn-cs"/>
              </a:rPr>
              <a:t> with practitioners and policymakers.</a:t>
            </a:r>
          </a:p>
          <a:p>
            <a:endParaRPr lang="en-US" sz="1800" b="0" i="0" kern="1200" dirty="0">
              <a:solidFill>
                <a:schemeClr val="tx1"/>
              </a:solidFill>
              <a:effectLst/>
              <a:latin typeface="+mn-lt"/>
              <a:ea typeface="+mn-ea"/>
              <a:cs typeface="+mn-cs"/>
            </a:endParaRPr>
          </a:p>
        </p:txBody>
      </p:sp>
      <p:sp>
        <p:nvSpPr>
          <p:cNvPr id="6" name="TextBox 5"/>
          <p:cNvSpPr txBox="1"/>
          <p:nvPr userDrawn="1"/>
        </p:nvSpPr>
        <p:spPr>
          <a:xfrm>
            <a:off x="536196" y="5238690"/>
            <a:ext cx="3807204" cy="400110"/>
          </a:xfrm>
          <a:prstGeom prst="rect">
            <a:avLst/>
          </a:prstGeom>
          <a:noFill/>
        </p:spPr>
        <p:txBody>
          <a:bodyPr wrap="square" rtlCol="0">
            <a:spAutoFit/>
          </a:bodyPr>
          <a:lstStyle/>
          <a:p>
            <a:r>
              <a:rPr lang="en-US" sz="2000" dirty="0">
                <a:solidFill>
                  <a:srgbClr val="006F51"/>
                </a:solidFill>
              </a:rPr>
              <a:t>childtrends.org</a:t>
            </a:r>
          </a:p>
        </p:txBody>
      </p:sp>
      <p:sp>
        <p:nvSpPr>
          <p:cNvPr id="7" name="TextBox 6"/>
          <p:cNvSpPr txBox="1"/>
          <p:nvPr userDrawn="1"/>
        </p:nvSpPr>
        <p:spPr>
          <a:xfrm>
            <a:off x="536196" y="2905542"/>
            <a:ext cx="8153400" cy="2123658"/>
          </a:xfrm>
          <a:prstGeom prst="rect">
            <a:avLst/>
          </a:prstGeom>
          <a:noFill/>
        </p:spPr>
        <p:txBody>
          <a:bodyPr wrap="square" rtlCol="0">
            <a:spAutoFit/>
          </a:bodyPr>
          <a:lstStyle/>
          <a:p>
            <a:pPr marL="0" indent="0">
              <a:buNone/>
            </a:pPr>
            <a:r>
              <a:rPr lang="en-US" sz="2400" b="1" dirty="0">
                <a:solidFill>
                  <a:srgbClr val="007DC3"/>
                </a:solidFill>
              </a:rPr>
              <a:t>We .</a:t>
            </a:r>
            <a:r>
              <a:rPr lang="en-US" sz="2400" b="1" baseline="0" dirty="0">
                <a:solidFill>
                  <a:srgbClr val="007DC3"/>
                </a:solidFill>
              </a:rPr>
              <a:t> . . </a:t>
            </a:r>
          </a:p>
          <a:p>
            <a:pPr marL="0" indent="0">
              <a:buNone/>
            </a:pPr>
            <a:endParaRPr lang="en-US" dirty="0"/>
          </a:p>
          <a:p>
            <a:pPr marL="342900" indent="-342900">
              <a:buAutoNum type="arabicPeriod"/>
            </a:pPr>
            <a:r>
              <a:rPr lang="en-US" dirty="0"/>
              <a:t>take a whole child approach</a:t>
            </a:r>
          </a:p>
          <a:p>
            <a:pPr marL="342900" indent="-342900">
              <a:buAutoNum type="arabicPeriod"/>
            </a:pPr>
            <a:r>
              <a:rPr lang="en-US" dirty="0"/>
              <a:t>study children in the real world</a:t>
            </a:r>
          </a:p>
          <a:p>
            <a:pPr marL="342900" indent="-342900">
              <a:buAutoNum type="arabicPeriod"/>
            </a:pPr>
            <a:r>
              <a:rPr lang="en-US" dirty="0"/>
              <a:t>want children to flourish</a:t>
            </a:r>
          </a:p>
          <a:p>
            <a:pPr marL="342900" indent="-342900">
              <a:buAutoNum type="arabicPeriod"/>
            </a:pPr>
            <a:r>
              <a:rPr lang="en-US" dirty="0"/>
              <a:t>value objectivity and rigor</a:t>
            </a:r>
          </a:p>
          <a:p>
            <a:pPr marL="342900" indent="-342900">
              <a:buAutoNum type="arabicPeriod"/>
            </a:pPr>
            <a:r>
              <a:rPr lang="en-US" dirty="0"/>
              <a:t>pursue knowledge development </a:t>
            </a:r>
            <a:r>
              <a:rPr lang="en-US" i="1" dirty="0"/>
              <a:t>and</a:t>
            </a:r>
            <a:r>
              <a:rPr lang="en-US" dirty="0"/>
              <a:t> knowledge transfer</a:t>
            </a:r>
          </a:p>
        </p:txBody>
      </p:sp>
      <p:sp>
        <p:nvSpPr>
          <p:cNvPr id="8" name="Footer Placeholder 4"/>
          <p:cNvSpPr txBox="1">
            <a:spLocks/>
          </p:cNvSpPr>
          <p:nvPr userDrawn="1"/>
        </p:nvSpPr>
        <p:spPr>
          <a:xfrm>
            <a:off x="679450" y="6300160"/>
            <a:ext cx="5969000" cy="365124"/>
          </a:xfrm>
          <a:prstGeom prst="rect">
            <a:avLst/>
          </a:prstGeom>
        </p:spPr>
        <p:txBody>
          <a:bodyPr vert="horz" lIns="91440" tIns="45720" rIns="91440" bIns="45720" rtlCol="0" anchor="b"/>
          <a:lstStyle>
            <a:lvl1pPr algn="r">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7DC3"/>
                </a:solidFill>
                <a:effectLst/>
                <a:uLnTx/>
                <a:uFillTx/>
                <a:latin typeface="+mn-lt"/>
                <a:ea typeface="+mn-ea"/>
                <a:cs typeface="+mn-cs"/>
              </a:rPr>
              <a:t>Title of presentation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rPr>
              <a:t>Authors’ Names </a:t>
            </a:r>
            <a:endParaRPr kumimoji="0" lang="en-US" sz="1000" b="1" i="0" u="none" strike="noStrike" kern="1200" cap="none" spc="0" normalizeH="0" baseline="0" noProof="0" dirty="0">
              <a:ln>
                <a:noFill/>
              </a:ln>
              <a:solidFill>
                <a:srgbClr val="007DC3"/>
              </a:solidFill>
              <a:effectLst/>
              <a:uLnTx/>
              <a:uFillTx/>
              <a:latin typeface="+mn-lt"/>
              <a:ea typeface="+mn-ea"/>
              <a:cs typeface="+mn-cs"/>
            </a:endParaRPr>
          </a:p>
        </p:txBody>
      </p:sp>
      <p:cxnSp>
        <p:nvCxnSpPr>
          <p:cNvPr id="9" name="Straight Connector 8"/>
          <p:cNvCxnSpPr/>
          <p:nvPr userDrawn="1"/>
        </p:nvCxnSpPr>
        <p:spPr>
          <a:xfrm rot="5400000">
            <a:off x="478548" y="6485814"/>
            <a:ext cx="284328" cy="1588"/>
          </a:xfrm>
          <a:prstGeom prst="line">
            <a:avLst/>
          </a:prstGeom>
          <a:ln>
            <a:solidFill>
              <a:srgbClr val="FF993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1826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Oval 12"/>
          <p:cNvSpPr/>
          <p:nvPr userDrawn="1"/>
        </p:nvSpPr>
        <p:spPr>
          <a:xfrm>
            <a:off x="2133600" y="2209800"/>
            <a:ext cx="4419600" cy="2895600"/>
          </a:xfrm>
          <a:prstGeom prst="ellipse">
            <a:avLst/>
          </a:prstGeom>
          <a:noFill/>
          <a:ln>
            <a:solidFill>
              <a:srgbClr val="006F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userDrawn="1"/>
        </p:nvSpPr>
        <p:spPr>
          <a:xfrm>
            <a:off x="459996" y="762000"/>
            <a:ext cx="8229600" cy="553998"/>
          </a:xfrm>
          <a:prstGeom prst="rect">
            <a:avLst/>
          </a:prstGeom>
          <a:noFill/>
        </p:spPr>
        <p:txBody>
          <a:bodyPr wrap="square" rtlCol="0">
            <a:spAutoFit/>
          </a:bodyPr>
          <a:lstStyle/>
          <a:p>
            <a:r>
              <a:rPr lang="en-US" sz="3000" b="1" dirty="0">
                <a:solidFill>
                  <a:srgbClr val="007DC3"/>
                </a:solidFill>
                <a:latin typeface="+mj-lt"/>
              </a:rPr>
              <a:t>Our Approach</a:t>
            </a:r>
          </a:p>
        </p:txBody>
      </p:sp>
      <p:sp>
        <p:nvSpPr>
          <p:cNvPr id="8" name="Rectangle 7"/>
          <p:cNvSpPr/>
          <p:nvPr userDrawn="1"/>
        </p:nvSpPr>
        <p:spPr>
          <a:xfrm>
            <a:off x="3352800" y="1905000"/>
            <a:ext cx="1981200" cy="8382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Measure it</a:t>
            </a:r>
          </a:p>
        </p:txBody>
      </p:sp>
      <p:sp>
        <p:nvSpPr>
          <p:cNvPr id="9" name="Rectangle 8"/>
          <p:cNvSpPr/>
          <p:nvPr userDrawn="1"/>
        </p:nvSpPr>
        <p:spPr>
          <a:xfrm>
            <a:off x="5715000" y="3124200"/>
            <a:ext cx="1981200" cy="8382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Understand it</a:t>
            </a:r>
          </a:p>
        </p:txBody>
      </p:sp>
      <p:sp>
        <p:nvSpPr>
          <p:cNvPr id="10" name="Rectangle 9"/>
          <p:cNvSpPr/>
          <p:nvPr userDrawn="1"/>
        </p:nvSpPr>
        <p:spPr>
          <a:xfrm>
            <a:off x="1143000" y="3124200"/>
            <a:ext cx="1981200" cy="8382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Share it</a:t>
            </a:r>
          </a:p>
        </p:txBody>
      </p:sp>
      <p:sp>
        <p:nvSpPr>
          <p:cNvPr id="11" name="Rectangle 10"/>
          <p:cNvSpPr/>
          <p:nvPr userDrawn="1"/>
        </p:nvSpPr>
        <p:spPr>
          <a:xfrm>
            <a:off x="2209800" y="4572000"/>
            <a:ext cx="1981200" cy="8382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Scale it</a:t>
            </a:r>
          </a:p>
        </p:txBody>
      </p:sp>
      <p:sp>
        <p:nvSpPr>
          <p:cNvPr id="12" name="Rectangle 11"/>
          <p:cNvSpPr/>
          <p:nvPr userDrawn="1"/>
        </p:nvSpPr>
        <p:spPr>
          <a:xfrm>
            <a:off x="4800600" y="4572000"/>
            <a:ext cx="1981200" cy="8382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Prove it</a:t>
            </a:r>
          </a:p>
        </p:txBody>
      </p:sp>
      <p:sp>
        <p:nvSpPr>
          <p:cNvPr id="14" name="Footer Placeholder 4"/>
          <p:cNvSpPr txBox="1">
            <a:spLocks/>
          </p:cNvSpPr>
          <p:nvPr userDrawn="1"/>
        </p:nvSpPr>
        <p:spPr>
          <a:xfrm>
            <a:off x="679450" y="6300160"/>
            <a:ext cx="5969000" cy="365124"/>
          </a:xfrm>
          <a:prstGeom prst="rect">
            <a:avLst/>
          </a:prstGeom>
        </p:spPr>
        <p:txBody>
          <a:bodyPr vert="horz" lIns="91440" tIns="45720" rIns="91440" bIns="45720" rtlCol="0" anchor="b"/>
          <a:lstStyle>
            <a:lvl1pPr algn="r">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7DC3"/>
                </a:solidFill>
                <a:effectLst/>
                <a:uLnTx/>
                <a:uFillTx/>
                <a:latin typeface="+mn-lt"/>
                <a:ea typeface="+mn-ea"/>
                <a:cs typeface="+mn-cs"/>
              </a:rPr>
              <a:t>Title of presentation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rPr>
              <a:t>Authors’ Names </a:t>
            </a:r>
            <a:endParaRPr kumimoji="0" lang="en-US" sz="1000" b="1" i="0" u="none" strike="noStrike" kern="1200" cap="none" spc="0" normalizeH="0" baseline="0" noProof="0" dirty="0">
              <a:ln>
                <a:noFill/>
              </a:ln>
              <a:solidFill>
                <a:srgbClr val="007DC3"/>
              </a:solidFill>
              <a:effectLst/>
              <a:uLnTx/>
              <a:uFillTx/>
              <a:latin typeface="+mn-lt"/>
              <a:ea typeface="+mn-ea"/>
              <a:cs typeface="+mn-cs"/>
            </a:endParaRPr>
          </a:p>
        </p:txBody>
      </p:sp>
      <p:cxnSp>
        <p:nvCxnSpPr>
          <p:cNvPr id="15" name="Straight Connector 14"/>
          <p:cNvCxnSpPr/>
          <p:nvPr userDrawn="1"/>
        </p:nvCxnSpPr>
        <p:spPr>
          <a:xfrm rot="5400000">
            <a:off x="478548" y="6485814"/>
            <a:ext cx="284328" cy="1588"/>
          </a:xfrm>
          <a:prstGeom prst="line">
            <a:avLst/>
          </a:prstGeom>
          <a:ln>
            <a:solidFill>
              <a:srgbClr val="FF993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1826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TextBox 2"/>
          <p:cNvSpPr txBox="1"/>
          <p:nvPr userDrawn="1"/>
        </p:nvSpPr>
        <p:spPr>
          <a:xfrm>
            <a:off x="381000" y="457200"/>
            <a:ext cx="8229600" cy="553998"/>
          </a:xfrm>
          <a:prstGeom prst="rect">
            <a:avLst/>
          </a:prstGeom>
          <a:noFill/>
        </p:spPr>
        <p:txBody>
          <a:bodyPr wrap="square" rtlCol="0">
            <a:spAutoFit/>
          </a:bodyPr>
          <a:lstStyle/>
          <a:p>
            <a:r>
              <a:rPr lang="en-US" sz="3000" b="1" dirty="0">
                <a:solidFill>
                  <a:srgbClr val="007DC3"/>
                </a:solidFill>
                <a:latin typeface="+mj-lt"/>
              </a:rPr>
              <a:t>Partners,</a:t>
            </a:r>
            <a:r>
              <a:rPr lang="en-US" sz="3000" b="1" baseline="0" dirty="0">
                <a:solidFill>
                  <a:srgbClr val="007DC3"/>
                </a:solidFill>
                <a:latin typeface="+mj-lt"/>
              </a:rPr>
              <a:t> Funders, Clients</a:t>
            </a:r>
            <a:endParaRPr lang="en-US" sz="3000" b="1" dirty="0">
              <a:solidFill>
                <a:srgbClr val="007DC3"/>
              </a:solidFill>
              <a:latin typeface="+mj-lt"/>
            </a:endParaRPr>
          </a:p>
        </p:txBody>
      </p:sp>
      <p:pic>
        <p:nvPicPr>
          <p:cNvPr id="1026" name="Picture 2" descr="http://www.lcdp.org/sites/default/files/content/supporters/logo/stewart-trust.png"/>
          <p:cNvPicPr>
            <a:picLocks noChangeAspect="1" noChangeArrowheads="1"/>
          </p:cNvPicPr>
          <p:nvPr userDrawn="1"/>
        </p:nvPicPr>
        <p:blipFill>
          <a:blip r:embed="rId2"/>
          <a:srcRect/>
          <a:stretch>
            <a:fillRect/>
          </a:stretch>
        </p:blipFill>
        <p:spPr bwMode="auto">
          <a:xfrm>
            <a:off x="533400" y="1143000"/>
            <a:ext cx="914400" cy="914400"/>
          </a:xfrm>
          <a:prstGeom prst="rect">
            <a:avLst/>
          </a:prstGeom>
          <a:noFill/>
        </p:spPr>
      </p:pic>
      <p:pic>
        <p:nvPicPr>
          <p:cNvPr id="1028" name="Picture 4" descr="Alliance for Early Success"/>
          <p:cNvPicPr>
            <a:picLocks noChangeAspect="1" noChangeArrowheads="1"/>
          </p:cNvPicPr>
          <p:nvPr userDrawn="1"/>
        </p:nvPicPr>
        <p:blipFill>
          <a:blip r:embed="rId3"/>
          <a:srcRect/>
          <a:stretch>
            <a:fillRect/>
          </a:stretch>
        </p:blipFill>
        <p:spPr bwMode="auto">
          <a:xfrm>
            <a:off x="3810000" y="2438400"/>
            <a:ext cx="1540042" cy="731520"/>
          </a:xfrm>
          <a:prstGeom prst="rect">
            <a:avLst/>
          </a:prstGeom>
          <a:noFill/>
        </p:spPr>
      </p:pic>
      <p:pic>
        <p:nvPicPr>
          <p:cNvPr id="1030" name="Picture 6" descr="http://www.cffo.org/images/uploads/AECF_Logo_Stacked_2-4.jpg"/>
          <p:cNvPicPr>
            <a:picLocks noChangeAspect="1" noChangeArrowheads="1"/>
          </p:cNvPicPr>
          <p:nvPr userDrawn="1"/>
        </p:nvPicPr>
        <p:blipFill>
          <a:blip r:embed="rId4"/>
          <a:srcRect/>
          <a:stretch>
            <a:fillRect/>
          </a:stretch>
        </p:blipFill>
        <p:spPr bwMode="auto">
          <a:xfrm>
            <a:off x="457200" y="2133600"/>
            <a:ext cx="1121755" cy="914400"/>
          </a:xfrm>
          <a:prstGeom prst="rect">
            <a:avLst/>
          </a:prstGeom>
          <a:noFill/>
        </p:spPr>
      </p:pic>
      <p:pic>
        <p:nvPicPr>
          <p:cNvPr id="1032" name="Picture 8" descr="https://encrypted-tbn0.gstatic.com/images?q=tbn:ANd9GcTVLNTESLBzHu9GjchGyeCSDYyyT2zEJMZSgm3L2SXqjFn4Uu3zYqB-YJWF"/>
          <p:cNvPicPr>
            <a:picLocks noChangeAspect="1" noChangeArrowheads="1"/>
          </p:cNvPicPr>
          <p:nvPr userDrawn="1"/>
        </p:nvPicPr>
        <p:blipFill>
          <a:blip r:embed="rId5"/>
          <a:srcRect/>
          <a:stretch>
            <a:fillRect/>
          </a:stretch>
        </p:blipFill>
        <p:spPr bwMode="auto">
          <a:xfrm>
            <a:off x="1066800" y="3810000"/>
            <a:ext cx="2667000" cy="1714500"/>
          </a:xfrm>
          <a:prstGeom prst="rect">
            <a:avLst/>
          </a:prstGeom>
          <a:noFill/>
        </p:spPr>
      </p:pic>
      <p:pic>
        <p:nvPicPr>
          <p:cNvPr id="1034" name="Picture 10" descr="http://www.anacondafrc.org/uploads/Picture1.png"/>
          <p:cNvPicPr>
            <a:picLocks noChangeAspect="1" noChangeArrowheads="1"/>
          </p:cNvPicPr>
          <p:nvPr userDrawn="1"/>
        </p:nvPicPr>
        <p:blipFill>
          <a:blip r:embed="rId6"/>
          <a:srcRect/>
          <a:stretch>
            <a:fillRect/>
          </a:stretch>
        </p:blipFill>
        <p:spPr bwMode="auto">
          <a:xfrm>
            <a:off x="6477000" y="1066800"/>
            <a:ext cx="1256837" cy="914400"/>
          </a:xfrm>
          <a:prstGeom prst="rect">
            <a:avLst/>
          </a:prstGeom>
          <a:noFill/>
        </p:spPr>
      </p:pic>
      <p:sp>
        <p:nvSpPr>
          <p:cNvPr id="1040" name="AutoShape 16" descr="data:image/jpeg;base64,/9j/4AAQSkZJRgABAQAAAQABAAD/2wCEAAkGBw8PEhAUDxQQEBAVEBAQFQ8VEA8SFRUPFBEXFhQXFBQYHCggGBolHBUUITEiJiksLi4uFx8zODMsNygtLisBCgoKDg0OGhAQGjckHxwsLCwsLCwsKywuLCwsLCwsLCwsLSwsLCwsLCwsLCwsLCwsLCwsLCwsLCwsKysrLCwrK//AABEIAJYBTwMBIgACEQEDEQH/xAAcAAEAAgIDAQAAAAAAAAAAAAAAAQUGBwIDBAj/xAA5EAACAgIABAMFBgQGAwEAAAAAAQIDBBEFBhIhMUFRBxMiYXEUMkKBkbFScqHBMzRic3SCI7LRU//EABoBAQACAwEAAAAAAAAAAAAAAAABBQIDBAb/xAAkEQEAAgIBBAIDAQEAAAAAAAAAAQIDETEEBRIhMkEUIlFhE//aAAwDAQACEQMRAD8A3iAAABABg4WWKKbk0klttvSSNfcxc/bk68PXZ6dz9f8AQgRG2d5edVUt2TjD6tIqp80UPtX1T+eml/U1tVfO19VkpTk/NttlzhIM/FmlPGZT8Ipf1LDHvlLW9GN4Bf4nkGMw95JBIQAAAAAAAAAAAAAAAAAAAAAAAAAAAAAAAAAAAAAAAAAAAQ2DFvaJxp4WHZKPayeqofJy8X+STAwr2hc4O+csbHeqovVkk/vyXkv9KMXw0U+L38e/z8229susNENsQu8RF5hFHiF3hgZBgl9hvwMfwGZBg+RLCVgSQSGIAAAAAAAAAAAAAAAAAAAAAAAAAAAAAAAAAAAAAAAAQwABqv24Wvpw4+XXZJ/XWkbUNbe2rCcsei1d1Xb0y7eU0+/6pBMctVYpdYbKXFLnDIbl5il3hspcGDk0opt+iW2Zjwvl2+WnJKtfPu/0DGXfgmQYXkdWLwWEPvScn9NFhVjxj4bJa5l2kkaJCAAAAAAAIAkAAAQAJAAAAAARsbAkEEgAAAAAAAAAAAAAAAAdUrYpxT8ZbS+elv8AsdhhftL4rLDrxLl4Qy62/wCR7Uv6NmWYOTG2EJwacZRjJNejQZTWYjb0ldx7hkcui2mf3Zx1v0fimvzSLABi+asvAsxbZ027U4ScfTz+8vqZZyjyvfmPq/w6e25teP8AKbM43yri5lldl8dyg/J66l6S9UXNVSgkopKKSSS8El6Bl5eng4RwSjFSVcVvWnN95P8AMswSGMzsIZJwtlpN+ib/AEA423wh3nKMV6yko/uTXbGS3FqS9U01+qNH8MxbOYc+/wC0W2QpgptQg9agpOMUk+2/mZbyjyhn8Ny5e7uhPCk3FwlOXXpL4Wo60pIJ02Fdk1w+/KEP5pKP7k13Rl3i4yXqmn+xpnmXE4dLNtnxHOsvblJLGphPcPSKfh4Ly9Ty+zTL91xN148rVjzVqULNpuKg5R6k/BpoEQ3bdk1w+/OEP5pRj+5zhbGS3Fpr1TTR8+cXj051z4xHKlU7LNdEpLUep9Dg09Na12Mw9mtmNTLKli5c7alVOf2ScHGSUdtSTb0/noJ8W0bciEPvyjH+aSX7nJWxa2mmvHaaa19T56o4njcQvtt4tdkKHforqUn4v5eC1ot/Z/xL3eZZh1zttwr1ZWutNafQ3F6/C+2gabuhbF+DT+jTCui3pSi36bW/0NMci50uF52fRc2oqFuupt9625Qff1i9/me72Q4k8nJysyzqa3KMdt66ptN9vpoI02LzDxaWNGtV1+9utsVVcN9Kctb+KXktJlhh2TcIu2KhY0uqKfUk/lLzMQ514PXbkYEpStTsyFW+m2cUoqEntJeD+Zy47i0RsrjmZHu8WFUVXSrZqyyz8UptfFJaSAzTZGzB+V8uuGZfRjTtnjPGVyVjs+GzqSfQ593F7OjlXgf23Drtyrb52asUOm2cFBJvTWvF/MDYGzw8WyraowdVbubsrg4p61CT1KX5GIcs8GefjqzLtunNSnVCUbJV9Ma5OKeo+Mu3izqnxC/7Bi7nJzjxCuh2balKEL+n4vqvEI0y7F4o7MnIo6de6hVLr34+8jvwLNNGF5uJZflcVhVKULHj4vRJPT61BuP5dtHqv5gc+HK6Ha6yMaFFeKyZP3evyk9hOmVbQ2U19EqMGUXKTnDGac97l1qHd7+pQ8ucvLLxaLcyy+d06ovcbpwUFrt0qPby8QjTN9k7NeZnEcmGDnVuxyuxsiqqN29SnBzg4OTXnp6fqeviGNdh1KxXW2ZmTOnH65S/8dcrZa3XDwSW2Es4I2Ylk8oxhW503ZEcqMetXSunJSsXf44Ps4v0PG+LW8RXD6oylSsiqd98oPUumvW4RfltsGmc7GzAuZuDvBhTPEsuhB5OPC2uVk5pxdi0033Xns7svEvyuI5VCusqx1RjzmoSak971GL/AAp6e/yBpm+xswzjmLjwsrhmZLrxIUxjXSrZqydnnKbj3kteB0ctZVccvIpxp2zxniq5Kz3j6Z7afQ599NaAzrZOzAeXeBvNxVZlW3zk3aq3G6cFCMZyUWteL+bJ5Z4K+IY6szLr7JqVtUXGyVfTGE3FS1Hxk9LbAzzY2a/+25c+GV6lbNxyHTbZWt2/Z4WuMnH/AFaSO3hMMZ21y4Zk/FqXvse2y2XWnHtLpl3Uk/PQRp5Pbj/kq/8AfgVnse5sXT9jvl3XemTfjHzgvmiz9uP+Sr/5EP7mlsS2Vcoyg3GcWpKSfdSXg0Z/SwwYoyYtPq/ZJg3s+51hnQVV7UcqK8G9KxfxRM32YenFkxzSfGXJEkIkMAAADjNdjkANQZnKnFOGZdmRwyMbq5ub6H09lNtuLi2vXyLHlDlniduU8viM5V+LjSptpya0vhT1FL0Nm6GgnbTPDuW+K8NzbbKsWvL63NRnKUdalLfVve0/A93LXKvE6uKLJya49MnY5ThOHZzraWlvZtjQ0DyaszMLj2Jfa1FcSx5uSjGySklFva7N9v2J5D5KyoZNuTlwhQpwsiqItP8AxO3gvBJeRtIJA8pago5Z4rwe+2WFVXl0T8FLp2lva2m1poyPk/A4vK538QlGqpdTjjRVetteLa8EvqZ4zjKG1/QG2ifazdjWZcbMayFkpVuNnRJPU18KT15tbX5G1uQOEfY8Gitr43H3k/559/20vyK7E9mnDa7fe9E5z6/ealNuPVvfh9TMorQJlScw4FttuDKtbVWR7yb2lqHu2t/qyqvx78XNvv8As8sqF0a1CcXBzrcdpx6ZNaT34ozEMIYbgY2c85ZFlMYVWY7oVanDdSTTXX6715FpyjgW4+FVVaumxKaa2n4yeu/00X2gBRcn4NuPjKFq6Z+8ulrs+0rG14P0aKSXAcl4lVfQuuPEVe47j/he/wCrfj6GcACjwcKyGbmWySVdlePGEtru4RaktfmUGJw6T4nOpaeNXP7f0+mRanFR+Wunq/MzbJpc4yim47i11RemtrxT9Tw8G4NXiKfQ52TnLqnZZLqnJ60tv0SA58e/y2R/s2f+rMU5T4jm4+HjQljWZK9zH3dtc69OLXZTTe4tGaZeOrYThLepxcXrx01o4cNwo49VdUN9MIqC29vS9WBiV/L2TLDyupRll5F8L5RTXTHU46im/HUYl5zHwmeVjqMGo3QlXdVJ+Hvq2pRT+W1ouyQMRyOKcRtrdUMSdd8o9DulZW6ob7OS09yXnr5nTlcClirB+ySrlfjwnUqrJdPv65Je8Sf8XnszMq+NcEry4w63OE4S6q7YScZwl5tP5hMMS5ruzbo4/vqo41aysf4PexslZP3i/h7KK8TI8Hh9sM/LuktVWUY8Iy2u8odXV23vzRwxuV0rK7ci67KnW91qfQowetbUIpJv5syHQNsOyse/Gzb7/s8suu2FcYTg6+uvpSThqfk33IwsXOeb9otoUa7MZ09Csg3Vp7Tn37735GZaGghS8q4NlGJXXauma95tbT8Zya7r6nDk3Atx8aMLl0z95dLW0/hlY2vB+jL0AYZg8Mz8fEj7lJXQyrbZUOUUraZWSfT1fhepJ7+R5OYOG5PFPdxrx54U4NyeXOVamuzTjDp7tPZnw0Brj24/5Kv/AJEP7mlKjePtqxpT4f1L8F1Un9HJL+5o6syn4rXofg9uLbKEoyg3GUXtST00/kzbPJftEjNRqzmoz8I361GX83ozUdZ6q/6HHa81la26SmeurPpqq2MknFpp9013Wjns0Py7zXl4XaEuuvzrntrXyfijZfAuesTJSVj9zZ/DLw38peBnTPW3Kn6ntebD7iNx/YZeDhXbGXeLTXy7nLZvVvCQRsbAkEbJAAgASCBsCQAAAAAAAAAAAAAgkAQSAAAAAAAQSAAAAAAAAABVczcMWXi30v8AHXJL+bXb+qR8ySqcJTjJalGUotfNPTPq5mjfazy79myPtFa/8VzfVryt8/pv+w+nd0OTVvGWFVHqrPLUemBw5eXpcD0xOaXqcInZE5bLOnC24Vx/Lxv8K2aX8Lbcf0fgZjwr2kT7LIr3/qg/7M12jvrI/wC+SnEteft3T54/avv+w3Pw/m/Cu1qag/SXw/uXdWVXP7soyXqmn+xougtMSyUfutr6Nkx3KY+UKPP2KkT+lm5OpE7NbYfFMiPhZL89P9y5xuM3+ck/+qN9e4UnmFVk7Zlp9swJKCjilr8dfoe6rMm/HR016ilnLbBevKxB012NncjfE7aZjSQASgAAAAAAAAAAAAAAAAAAAAAAAAAAAAAAABx0VvHuEV5lFlNq3GSen5qXk1+ZZhgiZidw+aON8Gtwb5U3Lun8MtaUov7rTPPWfQHNnLFXEaumfwzW3C1LvGX/AM+RpHjHBb8Kx13xae/hnrtNeWmcmekx7h6btvV1yR42n28sTtidcTsicUvQ0c0d9Z0I76jRd0xw9+OWOOV2OWVByXcmVY45a4pVY5a4pNFT1C0xy0xysxizxywwKbOsKT0o89R6EW1OFXflIAM2IAAAAAAAAAAAAAAAAAAAAAAAAAAAAAAAAQyQBBXcX4PRlwcLoqcfLfin6p+RY6I0RMRMalNbTWdw03zJyFkYzlOjd9Xd9l8cV815r6GJ609Ps14rzX1XkfSGig47yjiZm3OCjP8A/SPwy/NrxOXJ02/iv+i73an65o3H9aRR3VmXcW9nWTV3olG2P8L+GWv7mN5HDr6Hq2ucPm12/Ur8uK1eYelwdf0+aP1s7ccsqCtx2WWOcN4M3+LHHLXGKvHLTGIoqc61xizxysxizxyxwKbqFjUehHmpPSi2pwrL8pABmwAAAAAAAAAAAAAAAAAAAAAAAAAAAAAAAAAAAAAAhgAcThZVGXZpNfPQA1Ep3qfSryOWsOz71UU/VLX7Hhs5Lx/wSsh8tp/2ANN+nxzzVvp1eavFpcI8oJfdtf5xTO2PLjj+Pf8A1ANH4mLW9Nn5uefU2eqnhWvxf0PdThpeYBljx1j6a75bTzL1QrSOZIOqI9OfYACQAAAAAAAAAAAAAAAAAAAAAAAAAAAAAAAB/9k="/>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2" name="AutoShape 18" descr="data:image/jpeg;base64,/9j/4AAQSkZJRgABAQAAAQABAAD/2wCEAAkGBw8PEhAUDxQQEBAVEBAQFQ8VEA8SFRUPFBEXFhQXFBQYHCggGBolHBUUITEiJiksLi4uFx8zODMsNygtLisBCgoKDg0OGhAQGjckHxwsLCwsLCwsKywuLCwsLCwsLCwsLSwsLCwsLCwsLCwsLCwsLCwsLCwsLCwsKysrLCwrK//AABEIAJYBTwMBIgACEQEDEQH/xAAcAAEAAgIDAQAAAAAAAAAAAAAAAQUGBwIDBAj/xAA5EAACAgIABAMFBgQGAwEAAAAAAQIDBBEFBhIhMUFRBxMiYXEUMkKBkbFScqHBMzRic3SCI7LRU//EABoBAQACAwEAAAAAAAAAAAAAAAABBQIDBAb/xAAkEQEAAgIBBAIDAQEAAAAAAAAAAQIDETEEBRIhMkEUIlFhE//aAAwDAQACEQMRAD8A3iAAABABg4WWKKbk0klttvSSNfcxc/bk68PXZ6dz9f8AQgRG2d5edVUt2TjD6tIqp80UPtX1T+eml/U1tVfO19VkpTk/NttlzhIM/FmlPGZT8Ipf1LDHvlLW9GN4Bf4nkGMw95JBIQAAAAAAAAAAAAAAAAAAAAAAAAAAAAAAAAAAAAAAAAAAAQ2DFvaJxp4WHZKPayeqofJy8X+STAwr2hc4O+csbHeqovVkk/vyXkv9KMXw0U+L38e/z8229susNENsQu8RF5hFHiF3hgZBgl9hvwMfwGZBg+RLCVgSQSGIAAAAAAAAAAAAAAAAAAAAAAAAAAAAAAAAAAAAAAAAQwABqv24Wvpw4+XXZJ/XWkbUNbe2rCcsei1d1Xb0y7eU0+/6pBMctVYpdYbKXFLnDIbl5il3hspcGDk0opt+iW2Zjwvl2+WnJKtfPu/0DGXfgmQYXkdWLwWEPvScn9NFhVjxj4bJa5l2kkaJCAAAAAAAIAkAAAQAJAAAAAARsbAkEEgAAAAAAAAAAAAAAAAdUrYpxT8ZbS+elv8AsdhhftL4rLDrxLl4Qy62/wCR7Uv6NmWYOTG2EJwacZRjJNejQZTWYjb0ldx7hkcui2mf3Zx1v0fimvzSLABi+asvAsxbZ027U4ScfTz+8vqZZyjyvfmPq/w6e25teP8AKbM43yri5lldl8dyg/J66l6S9UXNVSgkopKKSSS8El6Bl5eng4RwSjFSVcVvWnN95P8AMswSGMzsIZJwtlpN+ib/AEA423wh3nKMV6yko/uTXbGS3FqS9U01+qNH8MxbOYc+/wC0W2QpgptQg9agpOMUk+2/mZbyjyhn8Ny5e7uhPCk3FwlOXXpL4Wo60pIJ02Fdk1w+/KEP5pKP7k13Rl3i4yXqmn+xpnmXE4dLNtnxHOsvblJLGphPcPSKfh4Ly9Ty+zTL91xN148rVjzVqULNpuKg5R6k/BpoEQ3bdk1w+/OEP5pRj+5zhbGS3Fpr1TTR8+cXj051z4xHKlU7LNdEpLUep9Dg09Na12Mw9mtmNTLKli5c7alVOf2ScHGSUdtSTb0/noJ8W0bciEPvyjH+aSX7nJWxa2mmvHaaa19T56o4njcQvtt4tdkKHforqUn4v5eC1ot/Z/xL3eZZh1zttwr1ZWutNafQ3F6/C+2gabuhbF+DT+jTCui3pSi36bW/0NMci50uF52fRc2oqFuupt9625Qff1i9/me72Q4k8nJysyzqa3KMdt66ptN9vpoI02LzDxaWNGtV1+9utsVVcN9Kctb+KXktJlhh2TcIu2KhY0uqKfUk/lLzMQ514PXbkYEpStTsyFW+m2cUoqEntJeD+Zy47i0RsrjmZHu8WFUVXSrZqyyz8UptfFJaSAzTZGzB+V8uuGZfRjTtnjPGVyVjs+GzqSfQ593F7OjlXgf23Drtyrb52asUOm2cFBJvTWvF/MDYGzw8WyraowdVbubsrg4p61CT1KX5GIcs8GefjqzLtunNSnVCUbJV9Ma5OKeo+Mu3izqnxC/7Bi7nJzjxCuh2balKEL+n4vqvEI0y7F4o7MnIo6de6hVLr34+8jvwLNNGF5uJZflcVhVKULHj4vRJPT61BuP5dtHqv5gc+HK6Ha6yMaFFeKyZP3evyk9hOmVbQ2U19EqMGUXKTnDGac97l1qHd7+pQ8ucvLLxaLcyy+d06ovcbpwUFrt0qPby8QjTN9k7NeZnEcmGDnVuxyuxsiqqN29SnBzg4OTXnp6fqeviGNdh1KxXW2ZmTOnH65S/8dcrZa3XDwSW2Es4I2Ylk8oxhW503ZEcqMetXSunJSsXf44Ps4v0PG+LW8RXD6oylSsiqd98oPUumvW4RfltsGmc7GzAuZuDvBhTPEsuhB5OPC2uVk5pxdi0033Xns7svEvyuI5VCusqx1RjzmoSak971GL/AAp6e/yBpm+xswzjmLjwsrhmZLrxIUxjXSrZqydnnKbj3kteB0ctZVccvIpxp2zxniq5Kz3j6Z7afQ599NaAzrZOzAeXeBvNxVZlW3zk3aq3G6cFCMZyUWteL+bJ5Z4K+IY6szLr7JqVtUXGyVfTGE3FS1Hxk9LbAzzY2a/+25c+GV6lbNxyHTbZWt2/Z4WuMnH/AFaSO3hMMZ21y4Zk/FqXvse2y2XWnHtLpl3Uk/PQRp5Pbj/kq/8AfgVnse5sXT9jvl3XemTfjHzgvmiz9uP+Sr/5EP7mlsS2Vcoyg3GcWpKSfdSXg0Z/SwwYoyYtPq/ZJg3s+51hnQVV7UcqK8G9KxfxRM32YenFkxzSfGXJEkIkMAAADjNdjkANQZnKnFOGZdmRwyMbq5ub6H09lNtuLi2vXyLHlDlniduU8viM5V+LjSptpya0vhT1FL0Nm6GgnbTPDuW+K8NzbbKsWvL63NRnKUdalLfVve0/A93LXKvE6uKLJya49MnY5ThOHZzraWlvZtjQ0DyaszMLj2Jfa1FcSx5uSjGySklFva7N9v2J5D5KyoZNuTlwhQpwsiqItP8AxO3gvBJeRtIJA8pago5Z4rwe+2WFVXl0T8FLp2lva2m1poyPk/A4vK538QlGqpdTjjRVetteLa8EvqZ4zjKG1/QG2ifazdjWZcbMayFkpVuNnRJPU18KT15tbX5G1uQOEfY8Gitr43H3k/559/20vyK7E9mnDa7fe9E5z6/ealNuPVvfh9TMorQJlScw4FttuDKtbVWR7yb2lqHu2t/qyqvx78XNvv8As8sqF0a1CcXBzrcdpx6ZNaT34ozEMIYbgY2c85ZFlMYVWY7oVanDdSTTXX6715FpyjgW4+FVVaumxKaa2n4yeu/00X2gBRcn4NuPjKFq6Z+8ulrs+0rG14P0aKSXAcl4lVfQuuPEVe47j/he/wCrfj6GcACjwcKyGbmWySVdlePGEtru4RaktfmUGJw6T4nOpaeNXP7f0+mRanFR+Wunq/MzbJpc4yim47i11RemtrxT9Tw8G4NXiKfQ52TnLqnZZLqnJ60tv0SA58e/y2R/s2f+rMU5T4jm4+HjQljWZK9zH3dtc69OLXZTTe4tGaZeOrYThLepxcXrx01o4cNwo49VdUN9MIqC29vS9WBiV/L2TLDyupRll5F8L5RTXTHU46im/HUYl5zHwmeVjqMGo3QlXdVJ+Hvq2pRT+W1ouyQMRyOKcRtrdUMSdd8o9DulZW6ob7OS09yXnr5nTlcClirB+ySrlfjwnUqrJdPv65Je8Sf8XnszMq+NcEry4w63OE4S6q7YScZwl5tP5hMMS5ruzbo4/vqo41aysf4PexslZP3i/h7KK8TI8Hh9sM/LuktVWUY8Iy2u8odXV23vzRwxuV0rK7ci67KnW91qfQowetbUIpJv5syHQNsOyse/Gzb7/s8suu2FcYTg6+uvpSThqfk33IwsXOeb9otoUa7MZ09Csg3Vp7Tn37735GZaGghS8q4NlGJXXauma95tbT8Zya7r6nDk3Atx8aMLl0z95dLW0/hlY2vB+jL0AYZg8Mz8fEj7lJXQyrbZUOUUraZWSfT1fhepJ7+R5OYOG5PFPdxrx54U4NyeXOVamuzTjDp7tPZnw0Brj24/5Kv/AJEP7mlKjePtqxpT4f1L8F1Un9HJL+5o6syn4rXofg9uLbKEoyg3GUXtST00/kzbPJftEjNRqzmoz8I361GX83ozUdZ6q/6HHa81la26SmeurPpqq2MknFpp9013Wjns0Py7zXl4XaEuuvzrntrXyfijZfAuesTJSVj9zZ/DLw38peBnTPW3Kn6ntebD7iNx/YZeDhXbGXeLTXy7nLZvVvCQRsbAkEbJAAgASCBsCQAAAAAAAAAAAAAgkAQSAAAAAAAQSAAAAAAAAABVczcMWXi30v8AHXJL+bXb+qR8ySqcJTjJalGUotfNPTPq5mjfazy79myPtFa/8VzfVryt8/pv+w+nd0OTVvGWFVHqrPLUemBw5eXpcD0xOaXqcInZE5bLOnC24Vx/Lxv8K2aX8Lbcf0fgZjwr2kT7LIr3/qg/7M12jvrI/wC+SnEteft3T54/avv+w3Pw/m/Cu1qag/SXw/uXdWVXP7soyXqmn+xougtMSyUfutr6Nkx3KY+UKPP2KkT+lm5OpE7NbYfFMiPhZL89P9y5xuM3+ck/+qN9e4UnmFVk7Zlp9swJKCjilr8dfoe6rMm/HR016ilnLbBevKxB012NncjfE7aZjSQASgAAAAAAAAAAAAAAAAAAAAAAAAAAAAAAABx0VvHuEV5lFlNq3GSen5qXk1+ZZhgiZidw+aON8Gtwb5U3Lun8MtaUov7rTPPWfQHNnLFXEaumfwzW3C1LvGX/AM+RpHjHBb8Kx13xae/hnrtNeWmcmekx7h6btvV1yR42n28sTtidcTsicUvQ0c0d9Z0I76jRd0xw9+OWOOV2OWVByXcmVY45a4pVY5a4pNFT1C0xy0xysxizxywwKbOsKT0o89R6EW1OFXflIAM2IAAAAAAAAAAAAAAAAAAAAAAAAAAAAAAAAQyQBBXcX4PRlwcLoqcfLfin6p+RY6I0RMRMalNbTWdw03zJyFkYzlOjd9Xd9l8cV815r6GJ609Ps14rzX1XkfSGig47yjiZm3OCjP8A/SPwy/NrxOXJ02/iv+i73an65o3H9aRR3VmXcW9nWTV3olG2P8L+GWv7mN5HDr6Hq2ucPm12/Ur8uK1eYelwdf0+aP1s7ccsqCtx2WWOcN4M3+LHHLXGKvHLTGIoqc61xizxysxizxyxwKbqFjUehHmpPSi2pwrL8pABmwAAAAAAAAAAAAAAAAAAAAAAAAAAAAAAAAAAAAAAhgAcThZVGXZpNfPQA1Ep3qfSryOWsOz71UU/VLX7Hhs5Lx/wSsh8tp/2ANN+nxzzVvp1eavFpcI8oJfdtf5xTO2PLjj+Pf8A1ANH4mLW9Nn5uefU2eqnhWvxf0PdThpeYBljx1j6a75bTzL1QrSOZIOqI9OfYACQAAAAAAAAAAAAAAAAAAAAAAAAAAAAAAAB/9k="/>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4" name="Picture 20" descr="caseyfamilyprograms Casey Family Programs    Job openings"/>
          <p:cNvPicPr>
            <a:picLocks noChangeAspect="1" noChangeArrowheads="1"/>
          </p:cNvPicPr>
          <p:nvPr userDrawn="1"/>
        </p:nvPicPr>
        <p:blipFill>
          <a:blip r:embed="rId7"/>
          <a:srcRect/>
          <a:stretch>
            <a:fillRect/>
          </a:stretch>
        </p:blipFill>
        <p:spPr bwMode="auto">
          <a:xfrm>
            <a:off x="3505200" y="3810000"/>
            <a:ext cx="1635161" cy="731520"/>
          </a:xfrm>
          <a:prstGeom prst="rect">
            <a:avLst/>
          </a:prstGeom>
          <a:noFill/>
        </p:spPr>
      </p:pic>
      <p:pic>
        <p:nvPicPr>
          <p:cNvPr id="1048" name="Picture 24" descr="http://frameweld.com-nasdsecapacity.s3.amazonaws.com/organizations/4bcf5eaca8755.png"/>
          <p:cNvPicPr>
            <a:picLocks noChangeAspect="1" noChangeArrowheads="1"/>
          </p:cNvPicPr>
          <p:nvPr userDrawn="1"/>
        </p:nvPicPr>
        <p:blipFill>
          <a:blip r:embed="rId8"/>
          <a:srcRect/>
          <a:stretch>
            <a:fillRect/>
          </a:stretch>
        </p:blipFill>
        <p:spPr bwMode="auto">
          <a:xfrm>
            <a:off x="5410200" y="5638800"/>
            <a:ext cx="1391770" cy="822960"/>
          </a:xfrm>
          <a:prstGeom prst="rect">
            <a:avLst/>
          </a:prstGeom>
          <a:noFill/>
        </p:spPr>
      </p:pic>
      <p:pic>
        <p:nvPicPr>
          <p:cNvPr id="1050" name="Picture 26" descr="http://www.courageousresources.com/_images/_partners/nfi.gif"/>
          <p:cNvPicPr>
            <a:picLocks noChangeAspect="1" noChangeArrowheads="1"/>
          </p:cNvPicPr>
          <p:nvPr userDrawn="1"/>
        </p:nvPicPr>
        <p:blipFill>
          <a:blip r:embed="rId9"/>
          <a:srcRect/>
          <a:stretch>
            <a:fillRect/>
          </a:stretch>
        </p:blipFill>
        <p:spPr bwMode="auto">
          <a:xfrm>
            <a:off x="7239000" y="3657600"/>
            <a:ext cx="1668612" cy="914400"/>
          </a:xfrm>
          <a:prstGeom prst="rect">
            <a:avLst/>
          </a:prstGeom>
          <a:noFill/>
        </p:spPr>
      </p:pic>
      <p:pic>
        <p:nvPicPr>
          <p:cNvPr id="1052" name="Picture 28" descr="http://www.thesilverpen.com/wp-content/uploads/2013/04/girls_inc_logo.jpg"/>
          <p:cNvPicPr>
            <a:picLocks noChangeAspect="1" noChangeArrowheads="1"/>
          </p:cNvPicPr>
          <p:nvPr userDrawn="1"/>
        </p:nvPicPr>
        <p:blipFill>
          <a:blip r:embed="rId10"/>
          <a:srcRect r="1070"/>
          <a:stretch>
            <a:fillRect/>
          </a:stretch>
        </p:blipFill>
        <p:spPr bwMode="auto">
          <a:xfrm>
            <a:off x="5562600" y="4495800"/>
            <a:ext cx="891540" cy="822960"/>
          </a:xfrm>
          <a:prstGeom prst="rect">
            <a:avLst/>
          </a:prstGeom>
          <a:noFill/>
          <a:effectLst/>
        </p:spPr>
      </p:pic>
      <p:pic>
        <p:nvPicPr>
          <p:cNvPr id="1054" name="Picture 30" descr="http://wi.mit.edu/files/wi/cfile/news/2011/pew.jpg"/>
          <p:cNvPicPr>
            <a:picLocks noChangeAspect="1" noChangeArrowheads="1"/>
          </p:cNvPicPr>
          <p:nvPr userDrawn="1"/>
        </p:nvPicPr>
        <p:blipFill>
          <a:blip r:embed="rId11"/>
          <a:srcRect/>
          <a:stretch>
            <a:fillRect/>
          </a:stretch>
        </p:blipFill>
        <p:spPr bwMode="auto">
          <a:xfrm>
            <a:off x="4343400" y="1295400"/>
            <a:ext cx="1508760" cy="1005840"/>
          </a:xfrm>
          <a:prstGeom prst="rect">
            <a:avLst/>
          </a:prstGeom>
          <a:noFill/>
        </p:spPr>
      </p:pic>
      <p:pic>
        <p:nvPicPr>
          <p:cNvPr id="1056" name="Picture 32" descr="http://ih.constantcontact.com/fs158/1101717800546/img/221.jpg?a=1113162768700"/>
          <p:cNvPicPr>
            <a:picLocks noChangeAspect="1" noChangeArrowheads="1"/>
          </p:cNvPicPr>
          <p:nvPr userDrawn="1"/>
        </p:nvPicPr>
        <p:blipFill>
          <a:blip r:embed="rId12"/>
          <a:srcRect/>
          <a:stretch>
            <a:fillRect/>
          </a:stretch>
        </p:blipFill>
        <p:spPr bwMode="auto">
          <a:xfrm>
            <a:off x="2362200" y="2133600"/>
            <a:ext cx="914400" cy="914400"/>
          </a:xfrm>
          <a:prstGeom prst="rect">
            <a:avLst/>
          </a:prstGeom>
          <a:noFill/>
        </p:spPr>
      </p:pic>
      <p:pic>
        <p:nvPicPr>
          <p:cNvPr id="1058" name="Picture 34" descr="http://www.heinz.cmu.edu/image.aspx?id=3473"/>
          <p:cNvPicPr>
            <a:picLocks noChangeAspect="1" noChangeArrowheads="1"/>
          </p:cNvPicPr>
          <p:nvPr userDrawn="1"/>
        </p:nvPicPr>
        <p:blipFill>
          <a:blip r:embed="rId13"/>
          <a:srcRect/>
          <a:stretch>
            <a:fillRect/>
          </a:stretch>
        </p:blipFill>
        <p:spPr bwMode="auto">
          <a:xfrm>
            <a:off x="381000" y="3505200"/>
            <a:ext cx="914400" cy="914400"/>
          </a:xfrm>
          <a:prstGeom prst="rect">
            <a:avLst/>
          </a:prstGeom>
          <a:noFill/>
        </p:spPr>
      </p:pic>
      <p:pic>
        <p:nvPicPr>
          <p:cNvPr id="1060" name="Picture 36" descr="https://fd8.formdesk.com/nji/NJi_LOGO_Eng_H_RGB_72dpi.jpg?v1"/>
          <p:cNvPicPr>
            <a:picLocks noChangeAspect="1" noChangeArrowheads="1"/>
          </p:cNvPicPr>
          <p:nvPr userDrawn="1"/>
        </p:nvPicPr>
        <p:blipFill>
          <a:blip r:embed="rId14"/>
          <a:srcRect/>
          <a:stretch>
            <a:fillRect/>
          </a:stretch>
        </p:blipFill>
        <p:spPr bwMode="auto">
          <a:xfrm>
            <a:off x="7086600" y="2209800"/>
            <a:ext cx="1760607" cy="731520"/>
          </a:xfrm>
          <a:prstGeom prst="rect">
            <a:avLst/>
          </a:prstGeom>
          <a:noFill/>
        </p:spPr>
      </p:pic>
      <p:pic>
        <p:nvPicPr>
          <p:cNvPr id="1062" name="Picture 38" descr="http://www.thenonprofittimes.com/wp-content/uploads/2013/05/RockefellerFoundation1.jpg"/>
          <p:cNvPicPr>
            <a:picLocks noChangeAspect="1" noChangeArrowheads="1"/>
          </p:cNvPicPr>
          <p:nvPr userDrawn="1"/>
        </p:nvPicPr>
        <p:blipFill>
          <a:blip r:embed="rId15"/>
          <a:srcRect/>
          <a:stretch>
            <a:fillRect/>
          </a:stretch>
        </p:blipFill>
        <p:spPr bwMode="auto">
          <a:xfrm>
            <a:off x="1905000" y="3200400"/>
            <a:ext cx="1234440" cy="822960"/>
          </a:xfrm>
          <a:prstGeom prst="rect">
            <a:avLst/>
          </a:prstGeom>
          <a:noFill/>
        </p:spPr>
      </p:pic>
      <p:pic>
        <p:nvPicPr>
          <p:cNvPr id="1064" name="Picture 40" descr="http://i1.tribune.com.pk/wp-content/uploads/2013/07/577480-usaid-1373948330-324-640x480.jpg"/>
          <p:cNvPicPr>
            <a:picLocks noChangeAspect="1" noChangeArrowheads="1"/>
          </p:cNvPicPr>
          <p:nvPr userDrawn="1"/>
        </p:nvPicPr>
        <p:blipFill>
          <a:blip r:embed="rId16"/>
          <a:srcRect/>
          <a:stretch>
            <a:fillRect/>
          </a:stretch>
        </p:blipFill>
        <p:spPr bwMode="auto">
          <a:xfrm>
            <a:off x="5791200" y="2362200"/>
            <a:ext cx="1219200" cy="914400"/>
          </a:xfrm>
          <a:prstGeom prst="rect">
            <a:avLst/>
          </a:prstGeom>
          <a:noFill/>
        </p:spPr>
      </p:pic>
      <p:pic>
        <p:nvPicPr>
          <p:cNvPr id="1066" name="Picture 42" descr="http://cecblog.typepad.com/.a/6a00d83452098b69e201910427a3e2970c-pi"/>
          <p:cNvPicPr>
            <a:picLocks noChangeAspect="1" noChangeArrowheads="1"/>
          </p:cNvPicPr>
          <p:nvPr userDrawn="1"/>
        </p:nvPicPr>
        <p:blipFill>
          <a:blip r:embed="rId17"/>
          <a:srcRect/>
          <a:stretch>
            <a:fillRect/>
          </a:stretch>
        </p:blipFill>
        <p:spPr bwMode="auto">
          <a:xfrm>
            <a:off x="7772400" y="5791200"/>
            <a:ext cx="914400" cy="914400"/>
          </a:xfrm>
          <a:prstGeom prst="rect">
            <a:avLst/>
          </a:prstGeom>
          <a:noFill/>
        </p:spPr>
      </p:pic>
      <p:pic>
        <p:nvPicPr>
          <p:cNvPr id="1068" name="Picture 44" descr="http://www.clearinghouse.net/images/attorneyOrganization/4.gif"/>
          <p:cNvPicPr>
            <a:picLocks noChangeAspect="1" noChangeArrowheads="1"/>
          </p:cNvPicPr>
          <p:nvPr userDrawn="1"/>
        </p:nvPicPr>
        <p:blipFill>
          <a:blip r:embed="rId18"/>
          <a:srcRect/>
          <a:stretch>
            <a:fillRect/>
          </a:stretch>
        </p:blipFill>
        <p:spPr bwMode="auto">
          <a:xfrm>
            <a:off x="7924800" y="457200"/>
            <a:ext cx="900886" cy="914400"/>
          </a:xfrm>
          <a:prstGeom prst="rect">
            <a:avLst/>
          </a:prstGeom>
          <a:noFill/>
        </p:spPr>
      </p:pic>
      <p:pic>
        <p:nvPicPr>
          <p:cNvPr id="1070" name="Picture 46" descr="http://www.wallacefoundation.org/Style%20Library/WF/i/wf-logo-header.png"/>
          <p:cNvPicPr>
            <a:picLocks noChangeAspect="1" noChangeArrowheads="1"/>
          </p:cNvPicPr>
          <p:nvPr userDrawn="1"/>
        </p:nvPicPr>
        <p:blipFill>
          <a:blip r:embed="rId19"/>
          <a:srcRect/>
          <a:stretch>
            <a:fillRect/>
          </a:stretch>
        </p:blipFill>
        <p:spPr bwMode="auto">
          <a:xfrm>
            <a:off x="3429000" y="5105400"/>
            <a:ext cx="1629036" cy="548640"/>
          </a:xfrm>
          <a:prstGeom prst="rect">
            <a:avLst/>
          </a:prstGeom>
          <a:noFill/>
        </p:spPr>
      </p:pic>
      <p:pic>
        <p:nvPicPr>
          <p:cNvPr id="1072" name="Picture 48" descr="http://www.wkkf.org/Media/logo_combo_new.png"/>
          <p:cNvPicPr>
            <a:picLocks noChangeAspect="1" noChangeArrowheads="1"/>
          </p:cNvPicPr>
          <p:nvPr userDrawn="1"/>
        </p:nvPicPr>
        <p:blipFill>
          <a:blip r:embed="rId20"/>
          <a:srcRect/>
          <a:stretch>
            <a:fillRect/>
          </a:stretch>
        </p:blipFill>
        <p:spPr bwMode="auto">
          <a:xfrm>
            <a:off x="2133600" y="1371600"/>
            <a:ext cx="1428750" cy="485775"/>
          </a:xfrm>
          <a:prstGeom prst="rect">
            <a:avLst/>
          </a:prstGeom>
          <a:noFill/>
        </p:spPr>
      </p:pic>
      <p:pic>
        <p:nvPicPr>
          <p:cNvPr id="1074" name="Picture 50" descr="http://www.givinglibrary.org/sites/default/files/styles/large/public/Communities_in_Schools-LOGO.png"/>
          <p:cNvPicPr>
            <a:picLocks noChangeAspect="1" noChangeArrowheads="1"/>
          </p:cNvPicPr>
          <p:nvPr userDrawn="1"/>
        </p:nvPicPr>
        <p:blipFill>
          <a:blip r:embed="rId21"/>
          <a:srcRect/>
          <a:stretch>
            <a:fillRect/>
          </a:stretch>
        </p:blipFill>
        <p:spPr bwMode="auto">
          <a:xfrm>
            <a:off x="6705600" y="4648200"/>
            <a:ext cx="1788158" cy="1005840"/>
          </a:xfrm>
          <a:prstGeom prst="rect">
            <a:avLst/>
          </a:prstGeom>
          <a:noFill/>
        </p:spPr>
      </p:pic>
      <p:pic>
        <p:nvPicPr>
          <p:cNvPr id="1076" name="Picture 52" descr="http://t3.gstatic.com/images?q=tbn:ANd9GcT9pZp00DzzIDSyRGY-I2aoaAWFSiIIn1xSWtNlT-ygYPu0Vs7NP6jh2wY"/>
          <p:cNvPicPr>
            <a:picLocks noChangeAspect="1" noChangeArrowheads="1"/>
          </p:cNvPicPr>
          <p:nvPr userDrawn="1"/>
        </p:nvPicPr>
        <p:blipFill>
          <a:blip r:embed="rId22"/>
          <a:srcRect/>
          <a:stretch>
            <a:fillRect/>
          </a:stretch>
        </p:blipFill>
        <p:spPr bwMode="auto">
          <a:xfrm>
            <a:off x="457200" y="5029200"/>
            <a:ext cx="1586427" cy="548640"/>
          </a:xfrm>
          <a:prstGeom prst="rect">
            <a:avLst/>
          </a:prstGeom>
          <a:noFill/>
        </p:spPr>
      </p:pic>
      <p:pic>
        <p:nvPicPr>
          <p:cNvPr id="1080" name="Picture 56" descr="http://www.dibbleinstitute.org/wp-content/uploads/2012/10/Edna-McConnel-Clark-Foundation.png"/>
          <p:cNvPicPr>
            <a:picLocks noChangeAspect="1" noChangeArrowheads="1"/>
          </p:cNvPicPr>
          <p:nvPr userDrawn="1"/>
        </p:nvPicPr>
        <p:blipFill>
          <a:blip r:embed="rId23"/>
          <a:srcRect/>
          <a:stretch>
            <a:fillRect/>
          </a:stretch>
        </p:blipFill>
        <p:spPr bwMode="auto">
          <a:xfrm>
            <a:off x="5181600" y="3505200"/>
            <a:ext cx="1729406" cy="457200"/>
          </a:xfrm>
          <a:prstGeom prst="rect">
            <a:avLst/>
          </a:prstGeom>
          <a:noFill/>
        </p:spPr>
      </p:pic>
      <p:sp>
        <p:nvSpPr>
          <p:cNvPr id="31" name="Footer Placeholder 4"/>
          <p:cNvSpPr txBox="1">
            <a:spLocks/>
          </p:cNvSpPr>
          <p:nvPr userDrawn="1"/>
        </p:nvSpPr>
        <p:spPr>
          <a:xfrm>
            <a:off x="679450" y="6300160"/>
            <a:ext cx="5969000" cy="365124"/>
          </a:xfrm>
          <a:prstGeom prst="rect">
            <a:avLst/>
          </a:prstGeom>
        </p:spPr>
        <p:txBody>
          <a:bodyPr vert="horz" lIns="91440" tIns="45720" rIns="91440" bIns="45720" rtlCol="0" anchor="b"/>
          <a:lstStyle>
            <a:lvl1pPr algn="r">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7DC3"/>
                </a:solidFill>
                <a:effectLst/>
                <a:uLnTx/>
                <a:uFillTx/>
                <a:latin typeface="+mn-lt"/>
                <a:ea typeface="+mn-ea"/>
                <a:cs typeface="+mn-cs"/>
              </a:rPr>
              <a:t>Title of presentation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rPr>
              <a:t>Authors’ Names </a:t>
            </a:r>
            <a:endParaRPr kumimoji="0" lang="en-US" sz="1000" b="1" i="0" u="none" strike="noStrike" kern="1200" cap="none" spc="0" normalizeH="0" baseline="0" noProof="0" dirty="0">
              <a:ln>
                <a:noFill/>
              </a:ln>
              <a:solidFill>
                <a:srgbClr val="007DC3"/>
              </a:solidFill>
              <a:effectLst/>
              <a:uLnTx/>
              <a:uFillTx/>
              <a:latin typeface="+mn-lt"/>
              <a:ea typeface="+mn-ea"/>
              <a:cs typeface="+mn-cs"/>
            </a:endParaRPr>
          </a:p>
        </p:txBody>
      </p:sp>
      <p:cxnSp>
        <p:nvCxnSpPr>
          <p:cNvPr id="32" name="Straight Connector 31"/>
          <p:cNvCxnSpPr/>
          <p:nvPr userDrawn="1"/>
        </p:nvCxnSpPr>
        <p:spPr>
          <a:xfrm rot="5400000">
            <a:off x="478548" y="6485814"/>
            <a:ext cx="284328" cy="1588"/>
          </a:xfrm>
          <a:prstGeom prst="line">
            <a:avLst/>
          </a:prstGeom>
          <a:ln>
            <a:solidFill>
              <a:srgbClr val="FF9933"/>
            </a:solidFill>
          </a:ln>
        </p:spPr>
        <p:style>
          <a:lnRef idx="2">
            <a:schemeClr val="accent1"/>
          </a:lnRef>
          <a:fillRef idx="0">
            <a:schemeClr val="accent1"/>
          </a:fillRef>
          <a:effectRef idx="1">
            <a:schemeClr val="accent1"/>
          </a:effectRef>
          <a:fontRef idx="minor">
            <a:schemeClr val="tx1"/>
          </a:fontRef>
        </p:style>
      </p:cxnSp>
      <p:pic>
        <p:nvPicPr>
          <p:cNvPr id="33" name="Picture 32" descr="casa.jpg"/>
          <p:cNvPicPr>
            <a:picLocks noChangeAspect="1"/>
          </p:cNvPicPr>
          <p:nvPr userDrawn="1"/>
        </p:nvPicPr>
        <p:blipFill>
          <a:blip r:embed="rId24"/>
          <a:stretch>
            <a:fillRect/>
          </a:stretch>
        </p:blipFill>
        <p:spPr>
          <a:xfrm>
            <a:off x="2362200" y="5562600"/>
            <a:ext cx="990599" cy="843843"/>
          </a:xfrm>
          <a:prstGeom prst="rect">
            <a:avLst/>
          </a:prstGeom>
        </p:spPr>
      </p:pic>
    </p:spTree>
    <p:extLst>
      <p:ext uri="{BB962C8B-B14F-4D97-AF65-F5344CB8AC3E}">
        <p14:creationId xmlns:p14="http://schemas.microsoft.com/office/powerpoint/2010/main" val="2911826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hart Placeholder 3"/>
          <p:cNvSpPr>
            <a:spLocks noGrp="1"/>
          </p:cNvSpPr>
          <p:nvPr>
            <p:ph type="chart" sz="quarter" idx="10"/>
          </p:nvPr>
        </p:nvSpPr>
        <p:spPr>
          <a:xfrm>
            <a:off x="457200" y="2146300"/>
            <a:ext cx="6318250" cy="3545701"/>
          </a:xfrm>
        </p:spPr>
        <p:txBody>
          <a:bodyPr/>
          <a:lstStyle/>
          <a:p>
            <a:r>
              <a:rPr lang="en-US"/>
              <a:t>Click icon to add chart</a:t>
            </a:r>
          </a:p>
        </p:txBody>
      </p:sp>
      <p:sp>
        <p:nvSpPr>
          <p:cNvPr id="7" name="Text Placeholder 6"/>
          <p:cNvSpPr>
            <a:spLocks noGrp="1"/>
          </p:cNvSpPr>
          <p:nvPr>
            <p:ph type="body" sz="quarter" idx="11" hasCustomPrompt="1"/>
          </p:nvPr>
        </p:nvSpPr>
        <p:spPr>
          <a:xfrm>
            <a:off x="457200" y="5791200"/>
            <a:ext cx="6324600" cy="381000"/>
          </a:xfrm>
        </p:spPr>
        <p:txBody>
          <a:bodyPr>
            <a:normAutofit/>
          </a:bodyPr>
          <a:lstStyle>
            <a:lvl1pPr marL="0" indent="0">
              <a:buNone/>
              <a:defRPr sz="1200" b="0" baseline="0"/>
            </a:lvl1pPr>
          </a:lstStyle>
          <a:p>
            <a:pPr lvl="0"/>
            <a:r>
              <a:rPr lang="en-US" dirty="0"/>
              <a:t>Click to enter source and notes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220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55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CD3538-E4BD-5D48-A4D5-D339CF5EDF16}" type="datetime1">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6C323-F3C5-4C2B-84D4-2580C209146D}" type="slidenum">
              <a:rPr lang="en-US" smtClean="0"/>
              <a:t>‹#›</a:t>
            </a:fld>
            <a:endParaRPr lang="en-US"/>
          </a:p>
        </p:txBody>
      </p:sp>
    </p:spTree>
    <p:extLst>
      <p:ext uri="{BB962C8B-B14F-4D97-AF65-F5344CB8AC3E}">
        <p14:creationId xmlns:p14="http://schemas.microsoft.com/office/powerpoint/2010/main" val="112306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BEC525-1867-2146-ACF5-30C5BC750CC4}" type="datetime1">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6C323-F3C5-4C2B-84D4-2580C209146D}" type="slidenum">
              <a:rPr lang="en-US" smtClean="0"/>
              <a:t>‹#›</a:t>
            </a:fld>
            <a:endParaRPr lang="en-US"/>
          </a:p>
        </p:txBody>
      </p:sp>
    </p:spTree>
    <p:extLst>
      <p:ext uri="{BB962C8B-B14F-4D97-AF65-F5344CB8AC3E}">
        <p14:creationId xmlns:p14="http://schemas.microsoft.com/office/powerpoint/2010/main" val="2321393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FBEDF0-E028-DE47-8C4A-6FAF0B908C19}" type="datetime1">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6C323-F3C5-4C2B-84D4-2580C209146D}" type="slidenum">
              <a:rPr lang="en-US" smtClean="0"/>
              <a:t>‹#›</a:t>
            </a:fld>
            <a:endParaRPr lang="en-US"/>
          </a:p>
        </p:txBody>
      </p:sp>
    </p:spTree>
    <p:extLst>
      <p:ext uri="{BB962C8B-B14F-4D97-AF65-F5344CB8AC3E}">
        <p14:creationId xmlns:p14="http://schemas.microsoft.com/office/powerpoint/2010/main" val="269947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05A535-C5EC-B845-BF8C-055B8239A440}" type="datetime1">
              <a:rPr lang="en-US" smtClean="0"/>
              <a:t>9/10/2018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A6C323-F3C5-4C2B-84D4-2580C209146D}" type="slidenum">
              <a:rPr lang="en-US" smtClean="0"/>
              <a:t>‹#›</a:t>
            </a:fld>
            <a:endParaRPr lang="en-US"/>
          </a:p>
        </p:txBody>
      </p:sp>
    </p:spTree>
    <p:extLst>
      <p:ext uri="{BB962C8B-B14F-4D97-AF65-F5344CB8AC3E}">
        <p14:creationId xmlns:p14="http://schemas.microsoft.com/office/powerpoint/2010/main" val="245271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798149-FA20-F64D-BF9B-75D2C66A13AC}" type="datetime1">
              <a:rPr lang="en-US" smtClean="0"/>
              <a:t>9/10/2018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A6C323-F3C5-4C2B-84D4-2580C209146D}" type="slidenum">
              <a:rPr lang="en-US" smtClean="0"/>
              <a:t>‹#›</a:t>
            </a:fld>
            <a:endParaRPr lang="en-US"/>
          </a:p>
        </p:txBody>
      </p:sp>
    </p:spTree>
    <p:extLst>
      <p:ext uri="{BB962C8B-B14F-4D97-AF65-F5344CB8AC3E}">
        <p14:creationId xmlns:p14="http://schemas.microsoft.com/office/powerpoint/2010/main" val="3529333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B6CD1-C55C-2C47-A0FC-04F92289E392}" type="datetime1">
              <a:rPr lang="en-US" smtClean="0"/>
              <a:t>9/10/2018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A6C323-F3C5-4C2B-84D4-2580C209146D}" type="slidenum">
              <a:rPr lang="en-US" smtClean="0"/>
              <a:t>‹#›</a:t>
            </a:fld>
            <a:endParaRPr lang="en-US"/>
          </a:p>
        </p:txBody>
      </p:sp>
    </p:spTree>
    <p:extLst>
      <p:ext uri="{BB962C8B-B14F-4D97-AF65-F5344CB8AC3E}">
        <p14:creationId xmlns:p14="http://schemas.microsoft.com/office/powerpoint/2010/main" val="134550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F7076B-C4B3-8549-87CD-45691D317F37}" type="datetime1">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6C323-F3C5-4C2B-84D4-2580C209146D}" type="slidenum">
              <a:rPr lang="en-US" smtClean="0"/>
              <a:t>‹#›</a:t>
            </a:fld>
            <a:endParaRPr lang="en-US"/>
          </a:p>
        </p:txBody>
      </p:sp>
    </p:spTree>
    <p:extLst>
      <p:ext uri="{BB962C8B-B14F-4D97-AF65-F5344CB8AC3E}">
        <p14:creationId xmlns:p14="http://schemas.microsoft.com/office/powerpoint/2010/main" val="1861910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A76CFB-A63F-0E4D-84DD-FAFCE098136A}" type="datetime1">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6C323-F3C5-4C2B-84D4-2580C209146D}" type="slidenum">
              <a:rPr lang="en-US" smtClean="0"/>
              <a:t>‹#›</a:t>
            </a:fld>
            <a:endParaRPr lang="en-US"/>
          </a:p>
        </p:txBody>
      </p:sp>
    </p:spTree>
    <p:extLst>
      <p:ext uri="{BB962C8B-B14F-4D97-AF65-F5344CB8AC3E}">
        <p14:creationId xmlns:p14="http://schemas.microsoft.com/office/powerpoint/2010/main" val="1006225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C2184-7862-4741-9B52-4A35BC31777D}" type="datetime1">
              <a:rPr lang="en-US" smtClean="0"/>
              <a:t>9/10/2018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6C323-F3C5-4C2B-84D4-2580C209146D}" type="slidenum">
              <a:rPr lang="en-US" smtClean="0"/>
              <a:t>‹#›</a:t>
            </a:fld>
            <a:endParaRPr lang="en-US"/>
          </a:p>
        </p:txBody>
      </p:sp>
    </p:spTree>
    <p:extLst>
      <p:ext uri="{BB962C8B-B14F-4D97-AF65-F5344CB8AC3E}">
        <p14:creationId xmlns:p14="http://schemas.microsoft.com/office/powerpoint/2010/main" val="41622723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668" r:id="rId12"/>
    <p:sldLayoutId id="2147483669" r:id="rId13"/>
    <p:sldLayoutId id="2147483670" r:id="rId14"/>
    <p:sldLayoutId id="2147483665" r:id="rId15"/>
    <p:sldLayoutId id="2147483717" r:id="rId16"/>
    <p:sldLayoutId id="2147483718" r:id="rId1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34.emf"/><Relationship Id="rId5" Type="http://schemas.openxmlformats.org/officeDocument/2006/relationships/oleObject" Target="../embeddings/oleObject1.bin"/><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image" Target="../media/image36.emf"/><Relationship Id="rId5" Type="http://schemas.openxmlformats.org/officeDocument/2006/relationships/oleObject" Target="../embeddings/oleObject2.bin"/><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naleo.org/" TargetMode="External"/><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5" name="Picture 4" descr="pasted-image.pdf"/>
          <p:cNvPicPr>
            <a:picLocks noChangeAspect="1"/>
          </p:cNvPicPr>
          <p:nvPr/>
        </p:nvPicPr>
        <p:blipFill>
          <a:blip r:embed="rId3">
            <a:alphaModFix amt="5000"/>
            <a:extLst>
              <a:ext uri="{28A0092B-C50C-407E-A947-70E740481C1C}">
                <a14:useLocalDpi xmlns:a14="http://schemas.microsoft.com/office/drawing/2010/main"/>
              </a:ext>
            </a:extLst>
          </a:blip>
          <a:srcRect/>
          <a:stretch>
            <a:fillRect/>
          </a:stretch>
        </p:blipFill>
        <p:spPr bwMode="auto">
          <a:xfrm>
            <a:off x="-2968562" y="1143000"/>
            <a:ext cx="10752460" cy="10752460"/>
          </a:xfrm>
          <a:prstGeom prst="rect">
            <a:avLst/>
          </a:prstGeom>
          <a:noFill/>
          <a:ln>
            <a:noFill/>
          </a:ln>
          <a:effectLst/>
          <a:extLst>
            <a:ext uri="{909E8E84-426E-40dd-AFC4-6F175D3DCCD1}">
              <a14:hiddenFill xmlns:a14="http://schemas.microsoft.com/office/drawing/2010/main" xmlns="">
                <a:solidFill>
                  <a:srgbClr val="FFFFFF">
                    <a:alpha val="5228"/>
                  </a:srgbClr>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6" name="AutoShape 2"/>
          <p:cNvSpPr>
            <a:spLocks/>
          </p:cNvSpPr>
          <p:nvPr/>
        </p:nvSpPr>
        <p:spPr bwMode="auto">
          <a:xfrm>
            <a:off x="933450" y="3657600"/>
            <a:ext cx="6829425" cy="2647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defTabSz="342900">
              <a:defRPr/>
            </a:pP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sym typeface="Gotham Book" charset="0"/>
              </a:rPr>
              <a:t>September 12, 2018</a:t>
            </a:r>
          </a:p>
          <a:p>
            <a:pPr defTabSz="342900">
              <a:lnSpc>
                <a:spcPct val="250000"/>
              </a:lnSpc>
              <a:defRPr/>
            </a:pPr>
            <a:endPar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sym typeface="Gotham Book" charset="0"/>
            </a:endParaRPr>
          </a:p>
          <a:p>
            <a:pPr defTabSz="342900">
              <a:lnSpc>
                <a:spcPct val="250000"/>
              </a:lnSpc>
              <a:defRPr/>
            </a:pP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sym typeface="Gotham Book" charset="0"/>
              </a:rPr>
              <a:t>Presented by </a:t>
            </a:r>
          </a:p>
          <a:p>
            <a:pPr defTabSz="342900">
              <a:defRPr/>
            </a:pPr>
            <a:r>
              <a:rPr lang="en-US" b="1" dirty="0">
                <a:solidFill>
                  <a:srgbClr val="00A0DD"/>
                </a:solidFill>
                <a:latin typeface="Tahoma" panose="020B0604030504040204" pitchFamily="34" charset="0"/>
                <a:ea typeface="Tahoma" panose="020B0604030504040204" pitchFamily="34" charset="0"/>
                <a:cs typeface="Tahoma" panose="020B0604030504040204" pitchFamily="34" charset="0"/>
                <a:sym typeface="Gotham Book" charset="0"/>
              </a:rPr>
              <a:t>Arturo Vargas</a:t>
            </a:r>
          </a:p>
          <a:p>
            <a:pPr defTabSz="342900">
              <a:defRPr/>
            </a:pP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sym typeface="Gotham Book" charset="0"/>
              </a:rPr>
              <a:t>Chief Executive Officer </a:t>
            </a:r>
          </a:p>
          <a:p>
            <a:pPr defTabSz="342900">
              <a:defRPr/>
            </a:pP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sym typeface="Gotham Book" charset="0"/>
              </a:rPr>
              <a:t>NALEO Educational Fund</a:t>
            </a:r>
            <a:endParaRPr lang="en-US" b="1" dirty="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sym typeface="Gotham Book" charset="0"/>
            </a:endParaRPr>
          </a:p>
          <a:p>
            <a:pPr defTabSz="342900">
              <a:defRPr/>
            </a:pPr>
            <a:endParaRPr lang="en-US" sz="2400" b="1" dirty="0">
              <a:solidFill>
                <a:schemeClr val="accent1">
                  <a:lumMod val="60000"/>
                  <a:lumOff val="40000"/>
                </a:schemeClr>
              </a:solidFill>
              <a:latin typeface="Gotham Book" pitchFamily="50" charset="0"/>
              <a:cs typeface="Gotham Book" pitchFamily="50" charset="0"/>
              <a:sym typeface="Gotham Book" charset="0"/>
            </a:endParaRPr>
          </a:p>
        </p:txBody>
      </p:sp>
      <p:sp>
        <p:nvSpPr>
          <p:cNvPr id="7" name="AutoShape 2"/>
          <p:cNvSpPr>
            <a:spLocks/>
          </p:cNvSpPr>
          <p:nvPr/>
        </p:nvSpPr>
        <p:spPr bwMode="auto">
          <a:xfrm>
            <a:off x="933450" y="1450731"/>
            <a:ext cx="7277100" cy="2057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r>
              <a:rPr lang="en-US" sz="6000" b="1" dirty="0">
                <a:solidFill>
                  <a:srgbClr val="00A0DD"/>
                </a:solidFill>
                <a:latin typeface="Tahoma" panose="020B0604030504040204" pitchFamily="34" charset="0"/>
                <a:ea typeface="Tahoma" panose="020B0604030504040204" pitchFamily="34" charset="0"/>
                <a:cs typeface="Tahoma" panose="020B0604030504040204" pitchFamily="34" charset="0"/>
              </a:rPr>
              <a:t>Census 2020: </a:t>
            </a:r>
          </a:p>
          <a:p>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Research and Messaging</a:t>
            </a:r>
            <a:r>
              <a:rPr lang="en-US" sz="3600" dirty="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1186" y="482687"/>
            <a:ext cx="1117513" cy="1117513"/>
          </a:xfrm>
          <a:prstGeom prst="rect">
            <a:avLst/>
          </a:prstGeom>
        </p:spPr>
      </p:pic>
    </p:spTree>
    <p:extLst>
      <p:ext uri="{BB962C8B-B14F-4D97-AF65-F5344CB8AC3E}">
        <p14:creationId xmlns:p14="http://schemas.microsoft.com/office/powerpoint/2010/main" val="4175860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AutoShape 1"/>
          <p:cNvSpPr>
            <a:spLocks/>
          </p:cNvSpPr>
          <p:nvPr/>
        </p:nvSpPr>
        <p:spPr bwMode="auto">
          <a:xfrm>
            <a:off x="2819400" y="590401"/>
            <a:ext cx="5715000" cy="457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6789" tIns="26789" rIns="26789" bIns="26789" anchor="ctr"/>
          <a:lstStyle>
            <a:lvl1pPr defTabSz="457200">
              <a:defRPr sz="3600">
                <a:solidFill>
                  <a:srgbClr val="000000"/>
                </a:solidFill>
                <a:latin typeface="Helvetica Light" pitchFamily="1" charset="0"/>
                <a:ea typeface="MS PGothic" panose="020B0600070205080204" pitchFamily="34" charset="-128"/>
                <a:sym typeface="Helvetica Light" pitchFamily="1" charset="0"/>
              </a:defRPr>
            </a:lvl1pPr>
            <a:lvl2pPr defTabSz="457200">
              <a:defRPr sz="3600">
                <a:solidFill>
                  <a:srgbClr val="000000"/>
                </a:solidFill>
                <a:latin typeface="Helvetica Light" pitchFamily="1" charset="0"/>
                <a:ea typeface="MS PGothic" panose="020B0600070205080204" pitchFamily="34" charset="-128"/>
                <a:sym typeface="Helvetica Light" pitchFamily="1" charset="0"/>
              </a:defRPr>
            </a:lvl2pPr>
            <a:lvl3pPr defTabSz="457200">
              <a:defRPr sz="3600">
                <a:solidFill>
                  <a:srgbClr val="000000"/>
                </a:solidFill>
                <a:latin typeface="Helvetica Light" pitchFamily="1" charset="0"/>
                <a:ea typeface="MS PGothic" panose="020B0600070205080204" pitchFamily="34" charset="-128"/>
                <a:sym typeface="Helvetica Light" pitchFamily="1" charset="0"/>
              </a:defRPr>
            </a:lvl3pPr>
            <a:lvl4pPr defTabSz="457200">
              <a:defRPr sz="3600">
                <a:solidFill>
                  <a:srgbClr val="000000"/>
                </a:solidFill>
                <a:latin typeface="Helvetica Light" pitchFamily="1" charset="0"/>
                <a:ea typeface="MS PGothic" panose="020B0600070205080204" pitchFamily="34" charset="-128"/>
                <a:sym typeface="Helvetica Light" pitchFamily="1" charset="0"/>
              </a:defRPr>
            </a:lvl4pPr>
            <a:lvl5pPr defTabSz="457200">
              <a:defRPr sz="3600">
                <a:solidFill>
                  <a:srgbClr val="000000"/>
                </a:solidFill>
                <a:latin typeface="Helvetica Light" pitchFamily="1" charset="0"/>
                <a:ea typeface="MS PGothic" panose="020B0600070205080204" pitchFamily="34" charset="-128"/>
                <a:sym typeface="Helvetica Light" pitchFamily="1" charset="0"/>
              </a:defRPr>
            </a:lvl5pPr>
            <a:lvl6pPr marL="13716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marL="18288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marL="22860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marL="27432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r>
              <a:rPr lang="en-US" altLang="en-US" sz="2400" b="1" dirty="0">
                <a:solidFill>
                  <a:srgbClr val="00A0DD"/>
                </a:solidFill>
                <a:latin typeface="Tahoma" panose="020B0604030504040204" pitchFamily="34" charset="0"/>
                <a:ea typeface="Tahoma" panose="020B0604030504040204" pitchFamily="34" charset="0"/>
                <a:cs typeface="Tahoma" panose="020B0604030504040204" pitchFamily="34" charset="0"/>
                <a:sym typeface="Gotham Bold" pitchFamily="50" charset="0"/>
              </a:rPr>
              <a:t>2020 CENSUS: LOCAL CONTEXT</a:t>
            </a:r>
          </a:p>
        </p:txBody>
      </p:sp>
      <p:sp>
        <p:nvSpPr>
          <p:cNvPr id="6" name="Content Placeholder 2"/>
          <p:cNvSpPr>
            <a:spLocks noGrp="1"/>
          </p:cNvSpPr>
          <p:nvPr>
            <p:ph idx="4294967295"/>
          </p:nvPr>
        </p:nvSpPr>
        <p:spPr>
          <a:xfrm>
            <a:off x="495300" y="2057400"/>
            <a:ext cx="8153400" cy="4191000"/>
          </a:xfrm>
        </p:spPr>
        <p:txBody>
          <a:bodyPr>
            <a:noAutofit/>
          </a:bodyPr>
          <a:lstStyle/>
          <a:p>
            <a:pPr>
              <a:lnSpc>
                <a:spcPct val="120000"/>
              </a:lnSpc>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Local context </a:t>
            </a:r>
            <a:r>
              <a:rPr lang="en-US" sz="1600" dirty="0">
                <a:latin typeface="Tahoma" panose="020B0604030504040204" pitchFamily="34" charset="0"/>
                <a:ea typeface="Tahoma" panose="020B0604030504040204" pitchFamily="34" charset="0"/>
                <a:cs typeface="Tahoma" panose="020B0604030504040204" pitchFamily="34" charset="0"/>
              </a:rPr>
              <a:t>must be considered in Census planning, outreach and implementation. Focus groups in Charlotte referenced the December 2017 countywide data hack in discussing Census data security</a:t>
            </a:r>
          </a:p>
          <a:p>
            <a:pPr>
              <a:lnSpc>
                <a:spcPct val="120000"/>
              </a:lnSpc>
            </a:pPr>
            <a:r>
              <a:rPr lang="en-US" sz="1600" b="1" dirty="0">
                <a:solidFill>
                  <a:srgbClr val="002060"/>
                </a:solidFill>
                <a:latin typeface="Tahoma" panose="020B0604030504040204" pitchFamily="34" charset="0"/>
                <a:ea typeface="Tahoma" panose="020B0604030504040204" pitchFamily="34" charset="0"/>
                <a:cs typeface="Tahoma" panose="020B0604030504040204" pitchFamily="34" charset="0"/>
              </a:rPr>
              <a:t>Participants in all four focus groups </a:t>
            </a:r>
            <a:r>
              <a:rPr lang="en-US" sz="1600" dirty="0">
                <a:latin typeface="Tahoma" panose="020B0604030504040204" pitchFamily="34" charset="0"/>
                <a:ea typeface="Tahoma" panose="020B0604030504040204" pitchFamily="34" charset="0"/>
                <a:cs typeface="Tahoma" panose="020B0604030504040204" pitchFamily="34" charset="0"/>
              </a:rPr>
              <a:t>discussed increased immigration enforcement, and traffic stops for minor infractions that have made people fearful about interactions with law enforcement and government</a:t>
            </a:r>
          </a:p>
          <a:p>
            <a:pPr marL="457200" lvl="1" indent="0">
              <a:lnSpc>
                <a:spcPct val="100000"/>
              </a:lnSpc>
              <a:buNone/>
            </a:pPr>
            <a:endParaRPr lang="en-US" sz="800" dirty="0">
              <a:latin typeface="Tahoma" panose="020B0604030504040204" pitchFamily="34" charset="0"/>
              <a:ea typeface="Tahoma" panose="020B0604030504040204" pitchFamily="34" charset="0"/>
              <a:cs typeface="Tahoma" panose="020B0604030504040204" pitchFamily="34" charset="0"/>
            </a:endParaRPr>
          </a:p>
          <a:p>
            <a:pPr marL="457200" lvl="1" indent="0">
              <a:lnSpc>
                <a:spcPct val="120000"/>
              </a:lnSpc>
              <a:buNone/>
            </a:pPr>
            <a:r>
              <a:rPr lang="en-US" sz="1600" i="1" dirty="0">
                <a:latin typeface="Tahoma" panose="020B0604030504040204" pitchFamily="34" charset="0"/>
                <a:ea typeface="Tahoma" panose="020B0604030504040204" pitchFamily="34" charset="0"/>
                <a:cs typeface="Tahoma" panose="020B0604030504040204" pitchFamily="34" charset="0"/>
              </a:rPr>
              <a:t>“Last week they stopped my cousin because he didn't have a blinker and he didn't have papers. So, just because of the blinker, the cop called immigration. So, I know if my </a:t>
            </a:r>
            <a:r>
              <a:rPr lang="en-US" sz="1600" i="1" dirty="0" err="1">
                <a:latin typeface="Tahoma" panose="020B0604030504040204" pitchFamily="34" charset="0"/>
                <a:ea typeface="Tahoma" panose="020B0604030504040204" pitchFamily="34" charset="0"/>
                <a:cs typeface="Tahoma" panose="020B0604030504040204" pitchFamily="34" charset="0"/>
              </a:rPr>
              <a:t>tia</a:t>
            </a:r>
            <a:r>
              <a:rPr lang="en-US" sz="1600" i="1" dirty="0">
                <a:latin typeface="Tahoma" panose="020B0604030504040204" pitchFamily="34" charset="0"/>
                <a:ea typeface="Tahoma" panose="020B0604030504040204" pitchFamily="34" charset="0"/>
                <a:cs typeface="Tahoma" panose="020B0604030504040204" pitchFamily="34" charset="0"/>
              </a:rPr>
              <a:t> or anybody in the family read this [Census form], they wouldn’t fill it out. They'll be scared.”</a:t>
            </a:r>
          </a:p>
        </p:txBody>
      </p:sp>
      <p:cxnSp>
        <p:nvCxnSpPr>
          <p:cNvPr id="4" name="Straight Connector 3"/>
          <p:cNvCxnSpPr/>
          <p:nvPr/>
        </p:nvCxnSpPr>
        <p:spPr>
          <a:xfrm>
            <a:off x="919408" y="1371600"/>
            <a:ext cx="7305185" cy="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 xmlns:a16="http://schemas.microsoft.com/office/drawing/2014/main" id="{840417C0-147C-F646-9CC9-3BC9D204AD31}"/>
              </a:ext>
            </a:extLst>
          </p:cNvPr>
          <p:cNvPicPr>
            <a:picLocks noChangeAspect="1"/>
          </p:cNvPicPr>
          <p:nvPr/>
        </p:nvPicPr>
        <p:blipFill>
          <a:blip r:embed="rId4"/>
          <a:stretch>
            <a:fillRect/>
          </a:stretch>
        </p:blipFill>
        <p:spPr>
          <a:xfrm>
            <a:off x="1524000" y="323751"/>
            <a:ext cx="990600" cy="990600"/>
          </a:xfrm>
          <a:prstGeom prst="rect">
            <a:avLst/>
          </a:prstGeom>
        </p:spPr>
      </p:pic>
    </p:spTree>
    <p:extLst>
      <p:ext uri="{BB962C8B-B14F-4D97-AF65-F5344CB8AC3E}">
        <p14:creationId xmlns:p14="http://schemas.microsoft.com/office/powerpoint/2010/main" val="79721636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AutoShape 1"/>
          <p:cNvSpPr>
            <a:spLocks/>
          </p:cNvSpPr>
          <p:nvPr/>
        </p:nvSpPr>
        <p:spPr bwMode="auto">
          <a:xfrm>
            <a:off x="2667000" y="342900"/>
            <a:ext cx="6172200" cy="93845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6789" tIns="26789" rIns="26789" bIns="26789" anchor="ctr"/>
          <a:lstStyle>
            <a:lvl1pPr defTabSz="457200">
              <a:defRPr sz="3600">
                <a:solidFill>
                  <a:srgbClr val="000000"/>
                </a:solidFill>
                <a:latin typeface="Helvetica Light" pitchFamily="1" charset="0"/>
                <a:ea typeface="MS PGothic" panose="020B0600070205080204" pitchFamily="34" charset="-128"/>
                <a:sym typeface="Helvetica Light" pitchFamily="1" charset="0"/>
              </a:defRPr>
            </a:lvl1pPr>
            <a:lvl2pPr defTabSz="457200">
              <a:defRPr sz="3600">
                <a:solidFill>
                  <a:srgbClr val="000000"/>
                </a:solidFill>
                <a:latin typeface="Helvetica Light" pitchFamily="1" charset="0"/>
                <a:ea typeface="MS PGothic" panose="020B0600070205080204" pitchFamily="34" charset="-128"/>
                <a:sym typeface="Helvetica Light" pitchFamily="1" charset="0"/>
              </a:defRPr>
            </a:lvl2pPr>
            <a:lvl3pPr defTabSz="457200">
              <a:defRPr sz="3600">
                <a:solidFill>
                  <a:srgbClr val="000000"/>
                </a:solidFill>
                <a:latin typeface="Helvetica Light" pitchFamily="1" charset="0"/>
                <a:ea typeface="MS PGothic" panose="020B0600070205080204" pitchFamily="34" charset="-128"/>
                <a:sym typeface="Helvetica Light" pitchFamily="1" charset="0"/>
              </a:defRPr>
            </a:lvl3pPr>
            <a:lvl4pPr defTabSz="457200">
              <a:defRPr sz="3600">
                <a:solidFill>
                  <a:srgbClr val="000000"/>
                </a:solidFill>
                <a:latin typeface="Helvetica Light" pitchFamily="1" charset="0"/>
                <a:ea typeface="MS PGothic" panose="020B0600070205080204" pitchFamily="34" charset="-128"/>
                <a:sym typeface="Helvetica Light" pitchFamily="1" charset="0"/>
              </a:defRPr>
            </a:lvl4pPr>
            <a:lvl5pPr defTabSz="457200">
              <a:defRPr sz="3600">
                <a:solidFill>
                  <a:srgbClr val="000000"/>
                </a:solidFill>
                <a:latin typeface="Helvetica Light" pitchFamily="1" charset="0"/>
                <a:ea typeface="MS PGothic" panose="020B0600070205080204" pitchFamily="34" charset="-128"/>
                <a:sym typeface="Helvetica Light" pitchFamily="1" charset="0"/>
              </a:defRPr>
            </a:lvl5pPr>
            <a:lvl6pPr marL="13716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marL="18288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marL="22860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marL="27432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r>
              <a:rPr lang="en-US" altLang="en-US" sz="2400" b="1" dirty="0">
                <a:solidFill>
                  <a:srgbClr val="00A0DD"/>
                </a:solidFill>
                <a:latin typeface="Tahoma" panose="020B0604030504040204" pitchFamily="34" charset="0"/>
                <a:ea typeface="Tahoma" panose="020B0604030504040204" pitchFamily="34" charset="0"/>
                <a:cs typeface="Tahoma" panose="020B0604030504040204" pitchFamily="34" charset="0"/>
                <a:sym typeface="Gotham Bold" pitchFamily="50" charset="0"/>
              </a:rPr>
              <a:t>2020 CENSUS: </a:t>
            </a:r>
          </a:p>
          <a:p>
            <a:r>
              <a:rPr lang="en-US" altLang="en-US" sz="2400" b="1" dirty="0">
                <a:solidFill>
                  <a:srgbClr val="00A0DD"/>
                </a:solidFill>
                <a:latin typeface="Tahoma" panose="020B0604030504040204" pitchFamily="34" charset="0"/>
                <a:ea typeface="Tahoma" panose="020B0604030504040204" pitchFamily="34" charset="0"/>
                <a:cs typeface="Tahoma" panose="020B0604030504040204" pitchFamily="34" charset="0"/>
                <a:sym typeface="Gotham Bold" pitchFamily="50" charset="0"/>
              </a:rPr>
              <a:t>UNDERCOUNT OF CHILDREN</a:t>
            </a:r>
          </a:p>
        </p:txBody>
      </p:sp>
      <p:sp>
        <p:nvSpPr>
          <p:cNvPr id="4" name="Content Placeholder 2"/>
          <p:cNvSpPr>
            <a:spLocks noGrp="1"/>
          </p:cNvSpPr>
          <p:nvPr>
            <p:ph idx="4294967295"/>
          </p:nvPr>
        </p:nvSpPr>
        <p:spPr>
          <a:xfrm>
            <a:off x="495300" y="1752600"/>
            <a:ext cx="8153400" cy="3705714"/>
          </a:xfrm>
        </p:spPr>
        <p:txBody>
          <a:bodyPr>
            <a:noAutofit/>
          </a:bodyPr>
          <a:lstStyle/>
          <a:p>
            <a:pPr marL="0" indent="0">
              <a:lnSpc>
                <a:spcPct val="120000"/>
              </a:lnSpc>
              <a:buNone/>
            </a:pPr>
            <a:r>
              <a:rPr lang="en-US" sz="1600" b="1" dirty="0">
                <a:solidFill>
                  <a:srgbClr val="0F3A67"/>
                </a:solidFill>
                <a:latin typeface="Tahoma" panose="020B0604030504040204" pitchFamily="34" charset="0"/>
                <a:ea typeface="Tahoma" panose="020B0604030504040204" pitchFamily="34" charset="0"/>
                <a:cs typeface="Tahoma" panose="020B0604030504040204" pitchFamily="34" charset="0"/>
              </a:rPr>
              <a:t>Households with children age seventeen and younger </a:t>
            </a:r>
            <a:endParaRPr lang="en-US" sz="1600" dirty="0">
              <a:solidFill>
                <a:srgbClr val="0F3A67"/>
              </a:solidFill>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1600" dirty="0">
                <a:latin typeface="Tahoma" panose="020B0604030504040204" pitchFamily="34" charset="0"/>
                <a:ea typeface="Tahoma" panose="020B0604030504040204" pitchFamily="34" charset="0"/>
                <a:cs typeface="Tahoma" panose="020B0604030504040204" pitchFamily="34" charset="0"/>
              </a:rPr>
              <a:t>53 percent of survey respondents stated that they have one or more children age seventeen and younger in the household</a:t>
            </a:r>
          </a:p>
          <a:p>
            <a:pPr>
              <a:lnSpc>
                <a:spcPct val="120000"/>
              </a:lnSpc>
            </a:pPr>
            <a:r>
              <a:rPr lang="en-US" sz="1600" dirty="0">
                <a:latin typeface="Tahoma" panose="020B0604030504040204" pitchFamily="34" charset="0"/>
                <a:ea typeface="Tahoma" panose="020B0604030504040204" pitchFamily="34" charset="0"/>
                <a:cs typeface="Tahoma" panose="020B0604030504040204" pitchFamily="34" charset="0"/>
              </a:rPr>
              <a:t>Among respondents with children age seventeen and younger in the home, </a:t>
            </a:r>
            <a:r>
              <a:rPr lang="en-US" sz="1600" dirty="0" smtClean="0">
                <a:latin typeface="Tahoma" panose="020B0604030504040204" pitchFamily="34" charset="0"/>
                <a:ea typeface="Tahoma" panose="020B0604030504040204" pitchFamily="34" charset="0"/>
                <a:cs typeface="Tahoma" panose="020B0604030504040204" pitchFamily="34" charset="0"/>
              </a:rPr>
              <a:t>11 percent </a:t>
            </a:r>
            <a:r>
              <a:rPr lang="en-US" sz="1600" dirty="0">
                <a:latin typeface="Tahoma" panose="020B0604030504040204" pitchFamily="34" charset="0"/>
                <a:ea typeface="Tahoma" panose="020B0604030504040204" pitchFamily="34" charset="0"/>
                <a:cs typeface="Tahoma" panose="020B0604030504040204" pitchFamily="34" charset="0"/>
              </a:rPr>
              <a:t>said they would not count them or </a:t>
            </a:r>
            <a:r>
              <a:rPr lang="en-US" sz="1600" dirty="0" smtClean="0">
                <a:latin typeface="Tahoma" panose="020B0604030504040204" pitchFamily="34" charset="0"/>
                <a:ea typeface="Tahoma" panose="020B0604030504040204" pitchFamily="34" charset="0"/>
                <a:cs typeface="Tahoma" panose="020B0604030504040204" pitchFamily="34" charset="0"/>
              </a:rPr>
              <a:t>do not </a:t>
            </a:r>
            <a:r>
              <a:rPr lang="en-US" sz="1600" dirty="0">
                <a:latin typeface="Tahoma" panose="020B0604030504040204" pitchFamily="34" charset="0"/>
                <a:ea typeface="Tahoma" panose="020B0604030504040204" pitchFamily="34" charset="0"/>
                <a:cs typeface="Tahoma" panose="020B0604030504040204" pitchFamily="34" charset="0"/>
              </a:rPr>
              <a:t>know if they would</a:t>
            </a:r>
          </a:p>
          <a:p>
            <a:pPr marL="0" indent="0">
              <a:lnSpc>
                <a:spcPct val="120000"/>
              </a:lnSpc>
              <a:buNone/>
            </a:pPr>
            <a:r>
              <a:rPr lang="en-US" sz="1600" b="1" dirty="0" smtClean="0">
                <a:solidFill>
                  <a:srgbClr val="0F3A67"/>
                </a:solidFill>
                <a:latin typeface="Tahoma" panose="020B0604030504040204" pitchFamily="34" charset="0"/>
                <a:ea typeface="Tahoma" panose="020B0604030504040204" pitchFamily="34" charset="0"/>
                <a:cs typeface="Tahoma" panose="020B0604030504040204" pitchFamily="34" charset="0"/>
              </a:rPr>
              <a:t>Households </a:t>
            </a:r>
            <a:r>
              <a:rPr lang="en-US" sz="1600" b="1" dirty="0">
                <a:solidFill>
                  <a:srgbClr val="0F3A67"/>
                </a:solidFill>
                <a:latin typeface="Tahoma" panose="020B0604030504040204" pitchFamily="34" charset="0"/>
                <a:ea typeface="Tahoma" panose="020B0604030504040204" pitchFamily="34" charset="0"/>
                <a:cs typeface="Tahoma" panose="020B0604030504040204" pitchFamily="34" charset="0"/>
              </a:rPr>
              <a:t>with children age four and younger </a:t>
            </a:r>
            <a:endParaRPr lang="en-US" sz="1600" dirty="0">
              <a:solidFill>
                <a:srgbClr val="0F3A67"/>
              </a:solidFill>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1600" dirty="0">
                <a:latin typeface="Tahoma" panose="020B0604030504040204" pitchFamily="34" charset="0"/>
                <a:ea typeface="Tahoma" panose="020B0604030504040204" pitchFamily="34" charset="0"/>
                <a:cs typeface="Tahoma" panose="020B0604030504040204" pitchFamily="34" charset="0"/>
              </a:rPr>
              <a:t>24 percent of survey respondents stated that they have one or more children age four and younger in the household</a:t>
            </a:r>
          </a:p>
          <a:p>
            <a:pPr>
              <a:lnSpc>
                <a:spcPct val="120000"/>
              </a:lnSpc>
            </a:pPr>
            <a:r>
              <a:rPr lang="en-US" sz="1600" dirty="0">
                <a:latin typeface="Tahoma" panose="020B0604030504040204" pitchFamily="34" charset="0"/>
                <a:ea typeface="Tahoma" panose="020B0604030504040204" pitchFamily="34" charset="0"/>
                <a:cs typeface="Tahoma" panose="020B0604030504040204" pitchFamily="34" charset="0"/>
              </a:rPr>
              <a:t>Among respondents with children age 4 and younger in the home, </a:t>
            </a:r>
            <a:r>
              <a:rPr lang="en-US" sz="1600" dirty="0" smtClean="0">
                <a:latin typeface="Tahoma" panose="020B0604030504040204" pitchFamily="34" charset="0"/>
                <a:ea typeface="Tahoma" panose="020B0604030504040204" pitchFamily="34" charset="0"/>
                <a:cs typeface="Tahoma" panose="020B0604030504040204" pitchFamily="34" charset="0"/>
              </a:rPr>
              <a:t>15 percent </a:t>
            </a:r>
            <a:r>
              <a:rPr lang="en-US" sz="1600" dirty="0">
                <a:latin typeface="Tahoma" panose="020B0604030504040204" pitchFamily="34" charset="0"/>
                <a:ea typeface="Tahoma" panose="020B0604030504040204" pitchFamily="34" charset="0"/>
                <a:cs typeface="Tahoma" panose="020B0604030504040204" pitchFamily="34" charset="0"/>
              </a:rPr>
              <a:t>said they would not count them or </a:t>
            </a:r>
            <a:r>
              <a:rPr lang="en-US" sz="1600" dirty="0" smtClean="0">
                <a:latin typeface="Tahoma" panose="020B0604030504040204" pitchFamily="34" charset="0"/>
                <a:ea typeface="Tahoma" panose="020B0604030504040204" pitchFamily="34" charset="0"/>
                <a:cs typeface="Tahoma" panose="020B0604030504040204" pitchFamily="34" charset="0"/>
              </a:rPr>
              <a:t>do not </a:t>
            </a:r>
            <a:r>
              <a:rPr lang="en-US" sz="1600" dirty="0">
                <a:latin typeface="Tahoma" panose="020B0604030504040204" pitchFamily="34" charset="0"/>
                <a:ea typeface="Tahoma" panose="020B0604030504040204" pitchFamily="34" charset="0"/>
                <a:cs typeface="Tahoma" panose="020B0604030504040204" pitchFamily="34" charset="0"/>
              </a:rPr>
              <a:t>know if they would</a:t>
            </a:r>
          </a:p>
        </p:txBody>
      </p:sp>
      <p:cxnSp>
        <p:nvCxnSpPr>
          <p:cNvPr id="5" name="Straight Connector 4"/>
          <p:cNvCxnSpPr/>
          <p:nvPr/>
        </p:nvCxnSpPr>
        <p:spPr>
          <a:xfrm>
            <a:off x="919408" y="1371600"/>
            <a:ext cx="7305185" cy="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 xmlns:a16="http://schemas.microsoft.com/office/drawing/2014/main" id="{B20266C0-9E6C-C54B-89B8-A25263B30FD7}"/>
              </a:ext>
            </a:extLst>
          </p:cNvPr>
          <p:cNvPicPr>
            <a:picLocks noChangeAspect="1"/>
          </p:cNvPicPr>
          <p:nvPr/>
        </p:nvPicPr>
        <p:blipFill>
          <a:blip r:embed="rId4"/>
          <a:stretch>
            <a:fillRect/>
          </a:stretch>
        </p:blipFill>
        <p:spPr>
          <a:xfrm>
            <a:off x="1371600" y="242644"/>
            <a:ext cx="990600" cy="990600"/>
          </a:xfrm>
          <a:prstGeom prst="rect">
            <a:avLst/>
          </a:prstGeom>
        </p:spPr>
      </p:pic>
      <p:sp>
        <p:nvSpPr>
          <p:cNvPr id="6" name="Rectangle 5">
            <a:extLst>
              <a:ext uri="{FF2B5EF4-FFF2-40B4-BE49-F238E27FC236}">
                <a16:creationId xmlns="" xmlns:a16="http://schemas.microsoft.com/office/drawing/2014/main" id="{3071A0D3-807C-F04A-B0AF-D3653E5F9626}"/>
              </a:ext>
            </a:extLst>
          </p:cNvPr>
          <p:cNvSpPr/>
          <p:nvPr/>
        </p:nvSpPr>
        <p:spPr>
          <a:xfrm>
            <a:off x="1009314" y="5915514"/>
            <a:ext cx="6810555" cy="646331"/>
          </a:xfrm>
          <a:prstGeom prst="rect">
            <a:avLst/>
          </a:prstGeom>
        </p:spPr>
        <p:txBody>
          <a:bodyPr wrap="square">
            <a:spAutoFit/>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More research is needed to assess these attitudes toward excluding children in the household from the Census</a:t>
            </a:r>
          </a:p>
        </p:txBody>
      </p:sp>
      <p:cxnSp>
        <p:nvCxnSpPr>
          <p:cNvPr id="8" name="Straight Connector 7">
            <a:extLst>
              <a:ext uri="{FF2B5EF4-FFF2-40B4-BE49-F238E27FC236}">
                <a16:creationId xmlns="" xmlns:a16="http://schemas.microsoft.com/office/drawing/2014/main" id="{909D352B-41F1-4340-A406-47E1A15EE57D}"/>
              </a:ext>
            </a:extLst>
          </p:cNvPr>
          <p:cNvCxnSpPr/>
          <p:nvPr/>
        </p:nvCxnSpPr>
        <p:spPr>
          <a:xfrm>
            <a:off x="762000" y="5638800"/>
            <a:ext cx="7305185" cy="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341461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2011263"/>
            <a:ext cx="7848600" cy="4770537"/>
          </a:xfrm>
          <a:prstGeom prst="rect">
            <a:avLst/>
          </a:prstGeom>
        </p:spPr>
        <p:txBody>
          <a:bodyPr wrap="square">
            <a:spAutoFit/>
          </a:bodyPr>
          <a:lstStyle/>
          <a:p>
            <a:pPr lvl="0"/>
            <a:r>
              <a:rPr lang="en-US" sz="1600" b="1" dirty="0">
                <a:solidFill>
                  <a:srgbClr val="0F3A67"/>
                </a:solidFill>
                <a:latin typeface="Tahoma" panose="020B0604030504040204" pitchFamily="34" charset="0"/>
                <a:ea typeface="Tahoma" panose="020B0604030504040204" pitchFamily="34" charset="0"/>
                <a:cs typeface="Tahoma" panose="020B0604030504040204" pitchFamily="34" charset="0"/>
              </a:rPr>
              <a:t>SURVEY</a:t>
            </a:r>
            <a:r>
              <a:rPr lang="en-US" sz="16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of representative sample of Providence County residents</a:t>
            </a:r>
            <a:endParaRPr lang="en-US" sz="16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lvl="0"/>
            <a:endParaRPr lang="en-US" sz="16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lvl="0"/>
            <a:r>
              <a:rPr lang="en-US" sz="1600" b="1" dirty="0">
                <a:solidFill>
                  <a:srgbClr val="0F3A67"/>
                </a:solidFill>
                <a:latin typeface="Tahoma" panose="020B0604030504040204" pitchFamily="34" charset="0"/>
                <a:ea typeface="Tahoma" panose="020B0604030504040204" pitchFamily="34" charset="0"/>
                <a:cs typeface="Tahoma" panose="020B0604030504040204" pitchFamily="34" charset="0"/>
              </a:rPr>
              <a:t>INTERVIEWS</a:t>
            </a:r>
            <a:r>
              <a:rPr lang="en-US" sz="16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with elected officials and community leaders</a:t>
            </a:r>
          </a:p>
          <a:p>
            <a:pPr lvl="0"/>
            <a:r>
              <a:rPr lang="en-US" sz="16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p>
          <a:p>
            <a:pPr lvl="0"/>
            <a:r>
              <a:rPr lang="en-US" sz="1600" b="1" dirty="0">
                <a:solidFill>
                  <a:srgbClr val="0F3A67"/>
                </a:solidFill>
                <a:latin typeface="Tahoma" panose="020B0604030504040204" pitchFamily="34" charset="0"/>
                <a:ea typeface="Tahoma" panose="020B0604030504040204" pitchFamily="34" charset="0"/>
                <a:cs typeface="Tahoma" panose="020B0604030504040204" pitchFamily="34" charset="0"/>
              </a:rPr>
              <a:t>REPORT</a:t>
            </a:r>
            <a:r>
              <a:rPr lang="en-US" sz="16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due in October will hopefully help stakeholders: </a:t>
            </a:r>
          </a:p>
          <a:p>
            <a:pPr marL="285750" lvl="0" indent="-285750">
              <a:buFont typeface="Arial" panose="020B0604020202020204" pitchFamily="34" charset="0"/>
              <a:buChar char="•"/>
            </a:pPr>
            <a:r>
              <a:rPr lang="en-US" sz="16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Inform plans for Census 2020 outreach and GOTC efforts</a:t>
            </a:r>
          </a:p>
          <a:p>
            <a:pPr marL="285750" indent="-285750">
              <a:buFont typeface="Arial" panose="020B0604020202020204" pitchFamily="34" charset="0"/>
              <a:buChar char="•"/>
            </a:pPr>
            <a:r>
              <a:rPr lang="en-US" sz="16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Understand participant concerns about confidentiality and attitudes about the citizenship question</a:t>
            </a:r>
          </a:p>
          <a:p>
            <a:pPr marL="285750" indent="-285750">
              <a:buFont typeface="Arial" panose="020B0604020202020204" pitchFamily="34" charset="0"/>
              <a:buChar char="•"/>
            </a:pPr>
            <a:endParaRPr lang="en-US" sz="16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US" sz="1600" b="1" dirty="0">
                <a:solidFill>
                  <a:srgbClr val="0F3A67"/>
                </a:solidFill>
                <a:latin typeface="Tahoma" panose="020B0604030504040204" pitchFamily="34" charset="0"/>
                <a:ea typeface="Tahoma" panose="020B0604030504040204" pitchFamily="34" charset="0"/>
                <a:cs typeface="Tahoma" panose="020B0604030504040204" pitchFamily="34" charset="0"/>
              </a:rPr>
              <a:t>OUR PARTNERS </a:t>
            </a:r>
            <a:r>
              <a:rPr lang="en-US" sz="16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are Dr. Kevin Escudero, Assistant Professor of American Studies and Ethnic Studies at Brown University, and Gabriela Domenzain, Executive Director of Latino Policy Institute at Roger Williams University  </a:t>
            </a:r>
          </a:p>
          <a:p>
            <a:endParaRPr lang="en-US" sz="16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US" sz="16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GCPI has published its first fact sheet on the test, covering its scope, purpose, design, and timeline; other fact sheets will cover the resulting technological and operational concerns the Bureau must address</a:t>
            </a:r>
          </a:p>
          <a:p>
            <a:pPr lvl="0"/>
            <a:endParaRPr lang="en-US" sz="16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lvl="0"/>
            <a:endParaRPr lang="en-US" sz="16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lvl="1">
              <a:defRPr/>
            </a:pPr>
            <a:endParaRPr lang="en-US" sz="1600" dirty="0">
              <a:solidFill>
                <a:srgbClr val="0F3A67"/>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057400" y="478474"/>
            <a:ext cx="7391400" cy="830997"/>
          </a:xfrm>
          <a:prstGeom prst="rect">
            <a:avLst/>
          </a:prstGeom>
        </p:spPr>
        <p:txBody>
          <a:bodyPr wrap="square">
            <a:spAutoFit/>
          </a:bodyPr>
          <a:lstStyle/>
          <a:p>
            <a:r>
              <a:rPr lang="en-US" sz="2400" b="1" dirty="0">
                <a:solidFill>
                  <a:srgbClr val="00A0DD"/>
                </a:solidFill>
                <a:latin typeface="Tahoma" panose="020B0604030504040204" pitchFamily="34" charset="0"/>
                <a:ea typeface="Tahoma" panose="020B0604030504040204" pitchFamily="34" charset="0"/>
                <a:cs typeface="Tahoma" panose="020B0604030504040204" pitchFamily="34" charset="0"/>
              </a:rPr>
              <a:t>NALEO Educational Fund Independent Assessment of the End-to-End Test</a:t>
            </a:r>
            <a:endParaRPr lang="en-US" sz="2400" i="1" dirty="0">
              <a:solidFill>
                <a:srgbClr val="00A0DD"/>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Connector 6"/>
          <p:cNvCxnSpPr/>
          <p:nvPr/>
        </p:nvCxnSpPr>
        <p:spPr>
          <a:xfrm>
            <a:off x="924415" y="1600200"/>
            <a:ext cx="7305185" cy="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 xmlns:a16="http://schemas.microsoft.com/office/drawing/2014/main" id="{DF655642-302D-074E-9CE5-1E8B7636BBD2}"/>
              </a:ext>
            </a:extLst>
          </p:cNvPr>
          <p:cNvPicPr>
            <a:picLocks noChangeAspect="1"/>
          </p:cNvPicPr>
          <p:nvPr/>
        </p:nvPicPr>
        <p:blipFill>
          <a:blip r:embed="rId3"/>
          <a:stretch>
            <a:fillRect/>
          </a:stretch>
        </p:blipFill>
        <p:spPr>
          <a:xfrm>
            <a:off x="990600" y="457200"/>
            <a:ext cx="864534" cy="852271"/>
          </a:xfrm>
          <a:prstGeom prst="rect">
            <a:avLst/>
          </a:prstGeom>
        </p:spPr>
      </p:pic>
    </p:spTree>
    <p:extLst>
      <p:ext uri="{BB962C8B-B14F-4D97-AF65-F5344CB8AC3E}">
        <p14:creationId xmlns:p14="http://schemas.microsoft.com/office/powerpoint/2010/main" val="2609241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1307" y="1190109"/>
            <a:ext cx="7848600" cy="307777"/>
          </a:xfrm>
          <a:prstGeom prst="rect">
            <a:avLst/>
          </a:prstGeom>
        </p:spPr>
        <p:txBody>
          <a:bodyPr wrap="square">
            <a:spAutoFit/>
          </a:bodyPr>
          <a:lstStyle/>
          <a:p>
            <a:pPr lvl="0" fontAlgn="base"/>
            <a:endParaRPr lang="en-US" sz="1400" dirty="0">
              <a:solidFill>
                <a:srgbClr val="0F3A67"/>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3683081" y="257115"/>
            <a:ext cx="4419601" cy="1200329"/>
          </a:xfrm>
          <a:prstGeom prst="rect">
            <a:avLst/>
          </a:prstGeom>
        </p:spPr>
        <p:txBody>
          <a:bodyPr wrap="square">
            <a:spAutoFit/>
          </a:bodyPr>
          <a:lstStyle/>
          <a:p>
            <a:r>
              <a:rPr lang="en-US" sz="2400" b="1" dirty="0">
                <a:solidFill>
                  <a:srgbClr val="00A0DD"/>
                </a:solidFill>
                <a:latin typeface="Tahoma" panose="020B0604030504040204" pitchFamily="34" charset="0"/>
                <a:ea typeface="Tahoma" panose="020B0604030504040204" pitchFamily="34" charset="0"/>
                <a:cs typeface="Tahoma" panose="020B0604030504040204" pitchFamily="34" charset="0"/>
              </a:rPr>
              <a:t>2010 Census Campaign – Responding to the Moment</a:t>
            </a:r>
          </a:p>
          <a:p>
            <a:pPr algn="ctr"/>
            <a:endParaRPr lang="en-US" sz="2400" i="1" dirty="0">
              <a:solidFill>
                <a:srgbClr val="007DC3"/>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2" descr="Image result for ya es hora hag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307" y="371038"/>
            <a:ext cx="2579133" cy="7574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2164727070"/>
              </p:ext>
            </p:extLst>
          </p:nvPr>
        </p:nvGraphicFramePr>
        <p:xfrm>
          <a:off x="2819400" y="1400692"/>
          <a:ext cx="4038600" cy="5343058"/>
        </p:xfrm>
        <a:graphic>
          <a:graphicData uri="http://schemas.openxmlformats.org/presentationml/2006/ole">
            <mc:AlternateContent xmlns:mc="http://schemas.openxmlformats.org/markup-compatibility/2006">
              <mc:Choice xmlns:v="urn:schemas-microsoft-com:vml" Requires="v">
                <p:oleObj spid="_x0000_s1077" name="Acrobat Document" r:id="rId5" imgW="12744448" imgH="16859242" progId="AcroExch.Document.DC">
                  <p:embed/>
                </p:oleObj>
              </mc:Choice>
              <mc:Fallback>
                <p:oleObj name="Acrobat Document" r:id="rId5" imgW="12744448" imgH="16859242" progId="AcroExch.Document.DC">
                  <p:embed/>
                  <p:pic>
                    <p:nvPicPr>
                      <p:cNvPr id="0" name=""/>
                      <p:cNvPicPr/>
                      <p:nvPr/>
                    </p:nvPicPr>
                    <p:blipFill>
                      <a:blip r:embed="rId6"/>
                      <a:stretch>
                        <a:fillRect/>
                      </a:stretch>
                    </p:blipFill>
                    <p:spPr>
                      <a:xfrm>
                        <a:off x="2819400" y="1400692"/>
                        <a:ext cx="4038600" cy="5343058"/>
                      </a:xfrm>
                      <a:prstGeom prst="rect">
                        <a:avLst/>
                      </a:prstGeom>
                    </p:spPr>
                  </p:pic>
                </p:oleObj>
              </mc:Fallback>
            </mc:AlternateContent>
          </a:graphicData>
        </a:graphic>
      </p:graphicFrame>
      <p:cxnSp>
        <p:nvCxnSpPr>
          <p:cNvPr id="6" name="Straight Connector 5"/>
          <p:cNvCxnSpPr/>
          <p:nvPr/>
        </p:nvCxnSpPr>
        <p:spPr>
          <a:xfrm>
            <a:off x="881307" y="1295400"/>
            <a:ext cx="7305185" cy="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7576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1307" y="1190109"/>
            <a:ext cx="7848600" cy="307777"/>
          </a:xfrm>
          <a:prstGeom prst="rect">
            <a:avLst/>
          </a:prstGeom>
        </p:spPr>
        <p:txBody>
          <a:bodyPr wrap="square">
            <a:spAutoFit/>
          </a:bodyPr>
          <a:lstStyle/>
          <a:p>
            <a:pPr lvl="0" fontAlgn="base"/>
            <a:endParaRPr lang="en-US" sz="1400" dirty="0">
              <a:solidFill>
                <a:srgbClr val="0F3A67"/>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1109907" y="432692"/>
            <a:ext cx="7391400" cy="461665"/>
          </a:xfrm>
          <a:prstGeom prst="rect">
            <a:avLst/>
          </a:prstGeom>
        </p:spPr>
        <p:txBody>
          <a:bodyPr wrap="square">
            <a:spAutoFit/>
          </a:bodyPr>
          <a:lstStyle/>
          <a:p>
            <a:pPr algn="ctr"/>
            <a:r>
              <a:rPr lang="en-US" sz="2400" b="1" dirty="0">
                <a:solidFill>
                  <a:srgbClr val="007DC3"/>
                </a:solidFill>
                <a:latin typeface="Tahoma" panose="020B0604030504040204" pitchFamily="34" charset="0"/>
                <a:ea typeface="Tahoma" panose="020B0604030504040204" pitchFamily="34" charset="0"/>
                <a:cs typeface="Tahoma" panose="020B0604030504040204" pitchFamily="34" charset="0"/>
              </a:rPr>
              <a:t>                                2010 Census Campaign</a:t>
            </a:r>
            <a:endParaRPr lang="en-US" sz="2400" i="1" dirty="0">
              <a:solidFill>
                <a:srgbClr val="007DC3"/>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2" descr="Image result for ya es hora hag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84815"/>
            <a:ext cx="2579133" cy="7574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3340048709"/>
              </p:ext>
            </p:extLst>
          </p:nvPr>
        </p:nvGraphicFramePr>
        <p:xfrm>
          <a:off x="2694050" y="1190109"/>
          <a:ext cx="4223114" cy="5587168"/>
        </p:xfrm>
        <a:graphic>
          <a:graphicData uri="http://schemas.openxmlformats.org/presentationml/2006/ole">
            <mc:AlternateContent xmlns:mc="http://schemas.openxmlformats.org/markup-compatibility/2006">
              <mc:Choice xmlns:v="urn:schemas-microsoft-com:vml" Requires="v">
                <p:oleObj spid="_x0000_s2100" name="Acrobat Document" r:id="rId5" imgW="12744448" imgH="16859242" progId="AcroExch.Document.DC">
                  <p:embed/>
                </p:oleObj>
              </mc:Choice>
              <mc:Fallback>
                <p:oleObj name="Acrobat Document" r:id="rId5" imgW="12744448" imgH="16859242" progId="AcroExch.Document.DC">
                  <p:embed/>
                  <p:pic>
                    <p:nvPicPr>
                      <p:cNvPr id="0" name=""/>
                      <p:cNvPicPr/>
                      <p:nvPr/>
                    </p:nvPicPr>
                    <p:blipFill>
                      <a:blip r:embed="rId6"/>
                      <a:stretch>
                        <a:fillRect/>
                      </a:stretch>
                    </p:blipFill>
                    <p:spPr>
                      <a:xfrm>
                        <a:off x="2694050" y="1190109"/>
                        <a:ext cx="4223114" cy="5587168"/>
                      </a:xfrm>
                      <a:prstGeom prst="rect">
                        <a:avLst/>
                      </a:prstGeom>
                    </p:spPr>
                  </p:pic>
                </p:oleObj>
              </mc:Fallback>
            </mc:AlternateContent>
          </a:graphicData>
        </a:graphic>
      </p:graphicFrame>
      <p:cxnSp>
        <p:nvCxnSpPr>
          <p:cNvPr id="7" name="Straight Connector 6"/>
          <p:cNvCxnSpPr/>
          <p:nvPr/>
        </p:nvCxnSpPr>
        <p:spPr>
          <a:xfrm>
            <a:off x="881307" y="1143000"/>
            <a:ext cx="7305185" cy="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1778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3076" y="2261002"/>
            <a:ext cx="7848600" cy="3478901"/>
          </a:xfrm>
          <a:prstGeom prst="rect">
            <a:avLst/>
          </a:prstGeom>
        </p:spPr>
        <p:txBody>
          <a:bodyPr wrap="square">
            <a:spAutoFit/>
          </a:bodyPr>
          <a:lstStyle/>
          <a:p>
            <a:pPr algn="ctr"/>
            <a:endParaRPr lang="en-US" sz="1200" b="1" dirty="0">
              <a:solidFill>
                <a:srgbClr val="0F3A67"/>
              </a:solidFill>
              <a:latin typeface="Tahoma" panose="020B0604030504040204" pitchFamily="34" charset="0"/>
              <a:ea typeface="Tahoma" panose="020B0604030504040204" pitchFamily="34" charset="0"/>
              <a:cs typeface="Tahoma" panose="020B0604030504040204" pitchFamily="34" charset="0"/>
            </a:endParaRPr>
          </a:p>
          <a:p>
            <a:r>
              <a:rPr lang="en-US" sz="1600" b="1" dirty="0">
                <a:solidFill>
                  <a:srgbClr val="0F3A67"/>
                </a:solidFill>
                <a:latin typeface="Tahoma" panose="020B0604030504040204" pitchFamily="34" charset="0"/>
                <a:ea typeface="Tahoma" panose="020B0604030504040204" pitchFamily="34" charset="0"/>
                <a:cs typeface="Tahoma" panose="020B0604030504040204" pitchFamily="34" charset="0"/>
              </a:rPr>
              <a:t>SOCIAL MEDIA ADVERTISING STRATEGY - 2018</a:t>
            </a:r>
          </a:p>
          <a:p>
            <a:endParaRPr lang="en-US" sz="1600" b="1" dirty="0">
              <a:solidFill>
                <a:srgbClr val="0F3A67"/>
              </a:solidFill>
              <a:latin typeface="Tahoma" panose="020B0604030504040204" pitchFamily="34" charset="0"/>
              <a:ea typeface="Tahoma" panose="020B0604030504040204" pitchFamily="34" charset="0"/>
              <a:cs typeface="Tahoma" panose="020B0604030504040204" pitchFamily="34" charset="0"/>
            </a:endParaRPr>
          </a:p>
          <a:p>
            <a:pPr marL="228600" indent="-228600" defTabSz="914400">
              <a:lnSpc>
                <a:spcPct val="120000"/>
              </a:lnSpc>
              <a:spcBef>
                <a:spcPts val="1000"/>
              </a:spcBef>
              <a:buFont typeface="Arial" panose="020B0604020202020204" pitchFamily="34" charset="0"/>
              <a:buChar char="•"/>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Branded social media campaign</a:t>
            </a:r>
            <a:r>
              <a:rPr lang="en-US" sz="1600" dirty="0">
                <a:latin typeface="Tahoma" panose="020B0604030504040204" pitchFamily="34" charset="0"/>
                <a:ea typeface="Tahoma" panose="020B0604030504040204" pitchFamily="34" charset="0"/>
                <a:cs typeface="Tahoma" panose="020B0604030504040204" pitchFamily="34" charset="0"/>
              </a:rPr>
              <a:t> targeting Latino millennials (18-35) and Spanish-language speakers 35 years-old and older</a:t>
            </a:r>
          </a:p>
          <a:p>
            <a:pPr marL="228600" indent="-228600" defTabSz="914400">
              <a:lnSpc>
                <a:spcPct val="120000"/>
              </a:lnSpc>
              <a:spcBef>
                <a:spcPts val="1000"/>
              </a:spcBef>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Utilizing </a:t>
            </a: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tailored messages based on research results</a:t>
            </a:r>
          </a:p>
          <a:p>
            <a:pPr marL="228600" indent="-228600" defTabSz="914400">
              <a:lnSpc>
                <a:spcPct val="120000"/>
              </a:lnSpc>
              <a:spcBef>
                <a:spcPts val="1000"/>
              </a:spcBef>
              <a:buFont typeface="Arial" panose="020B0604020202020204" pitchFamily="34" charset="0"/>
              <a:buChar char="•"/>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Unique hashtags</a:t>
            </a:r>
            <a:r>
              <a:rPr lang="en-US" sz="1600" dirty="0">
                <a:latin typeface="Tahoma" panose="020B0604030504040204" pitchFamily="34" charset="0"/>
                <a:ea typeface="Tahoma" panose="020B0604030504040204" pitchFamily="34" charset="0"/>
                <a:cs typeface="Tahoma" panose="020B0604030504040204" pitchFamily="34" charset="0"/>
              </a:rPr>
              <a:t> that partners can amplify</a:t>
            </a:r>
          </a:p>
          <a:p>
            <a:pPr marL="228600" indent="-228600" defTabSz="914400">
              <a:lnSpc>
                <a:spcPct val="120000"/>
              </a:lnSpc>
              <a:spcBef>
                <a:spcPts val="1000"/>
              </a:spcBef>
              <a:buFont typeface="Arial" panose="020B0604020202020204" pitchFamily="34" charset="0"/>
              <a:buChar char="•"/>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Testing of effective messengers</a:t>
            </a:r>
            <a:r>
              <a:rPr lang="en-US" sz="1600" dirty="0">
                <a:latin typeface="Tahoma" panose="020B0604030504040204" pitchFamily="34" charset="0"/>
                <a:ea typeface="Tahoma" panose="020B0604030504040204" pitchFamily="34" charset="0"/>
                <a:cs typeface="Tahoma" panose="020B0604030504040204" pitchFamily="34" charset="0"/>
              </a:rPr>
              <a:t> from focus groups and research</a:t>
            </a:r>
          </a:p>
          <a:p>
            <a:pPr marL="228600" indent="-228600" defTabSz="914400">
              <a:lnSpc>
                <a:spcPct val="120000"/>
              </a:lnSpc>
              <a:spcBef>
                <a:spcPts val="1000"/>
              </a:spcBef>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Implementing a </a:t>
            </a: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comprehensive media outreach and advertising plan</a:t>
            </a:r>
            <a:r>
              <a:rPr lang="en-US" sz="1600" dirty="0">
                <a:latin typeface="Tahoma" panose="020B0604030504040204" pitchFamily="34" charset="0"/>
                <a:ea typeface="Tahoma" panose="020B0604030504040204" pitchFamily="34" charset="0"/>
                <a:cs typeface="Tahoma" panose="020B0604030504040204" pitchFamily="34" charset="0"/>
              </a:rPr>
              <a:t> that will educate the Latino community about the importance of Census 2020</a:t>
            </a:r>
          </a:p>
        </p:txBody>
      </p:sp>
      <p:cxnSp>
        <p:nvCxnSpPr>
          <p:cNvPr id="12" name="Straight Connector 11">
            <a:extLst>
              <a:ext uri="{FF2B5EF4-FFF2-40B4-BE49-F238E27FC236}">
                <a16:creationId xmlns="" xmlns:a16="http://schemas.microsoft.com/office/drawing/2014/main" id="{5458689B-3E9B-584E-9784-ACDEA788B266}"/>
              </a:ext>
            </a:extLst>
          </p:cNvPr>
          <p:cNvCxnSpPr/>
          <p:nvPr/>
        </p:nvCxnSpPr>
        <p:spPr>
          <a:xfrm>
            <a:off x="894784" y="1295400"/>
            <a:ext cx="7305185" cy="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 xmlns:a16="http://schemas.microsoft.com/office/drawing/2014/main" id="{228C285C-E9EB-AB48-BEA5-91D0BE1FF3CE}"/>
              </a:ext>
            </a:extLst>
          </p:cNvPr>
          <p:cNvSpPr/>
          <p:nvPr/>
        </p:nvSpPr>
        <p:spPr>
          <a:xfrm>
            <a:off x="2269958" y="667310"/>
            <a:ext cx="6874042" cy="461665"/>
          </a:xfrm>
          <a:prstGeom prst="rect">
            <a:avLst/>
          </a:prstGeom>
        </p:spPr>
        <p:txBody>
          <a:bodyPr wrap="square">
            <a:spAutoFit/>
          </a:bodyPr>
          <a:lstStyle/>
          <a:p>
            <a:r>
              <a:rPr lang="en-US" sz="2400" b="1" dirty="0">
                <a:solidFill>
                  <a:srgbClr val="00A0DD"/>
                </a:solidFill>
                <a:latin typeface="Tahoma" panose="020B0604030504040204" pitchFamily="34" charset="0"/>
                <a:ea typeface="Tahoma" panose="020B0604030504040204" pitchFamily="34" charset="0"/>
                <a:cs typeface="Tahoma" panose="020B0604030504040204" pitchFamily="34" charset="0"/>
              </a:rPr>
              <a:t>RESEARCH RESULTS APPLICATION </a:t>
            </a:r>
            <a:endParaRPr lang="en-US" sz="2400" dirty="0">
              <a:solidFill>
                <a:srgbClr val="00A0DD"/>
              </a:solidFill>
              <a:latin typeface="Tahoma" panose="020B0604030504040204" pitchFamily="34" charset="0"/>
              <a:ea typeface="Tahoma" panose="020B0604030504040204" pitchFamily="34" charset="0"/>
              <a:cs typeface="Tahoma" panose="020B0604030504040204" pitchFamily="34" charset="0"/>
            </a:endParaRPr>
          </a:p>
        </p:txBody>
      </p:sp>
      <p:pic>
        <p:nvPicPr>
          <p:cNvPr id="14" name="image4.png">
            <a:extLst>
              <a:ext uri="{FF2B5EF4-FFF2-40B4-BE49-F238E27FC236}">
                <a16:creationId xmlns="" xmlns:a16="http://schemas.microsoft.com/office/drawing/2014/main" id="{92A0C342-50B9-4B44-994D-DB49AF068A24}"/>
              </a:ext>
            </a:extLst>
          </p:cNvPr>
          <p:cNvPicPr/>
          <p:nvPr/>
        </p:nvPicPr>
        <p:blipFill>
          <a:blip r:embed="rId3"/>
          <a:srcRect/>
          <a:stretch>
            <a:fillRect/>
          </a:stretch>
        </p:blipFill>
        <p:spPr>
          <a:xfrm>
            <a:off x="914400" y="329799"/>
            <a:ext cx="1234834" cy="1346601"/>
          </a:xfrm>
          <a:prstGeom prst="rect">
            <a:avLst/>
          </a:prstGeom>
          <a:ln/>
        </p:spPr>
      </p:pic>
    </p:spTree>
    <p:extLst>
      <p:ext uri="{BB962C8B-B14F-4D97-AF65-F5344CB8AC3E}">
        <p14:creationId xmlns:p14="http://schemas.microsoft.com/office/powerpoint/2010/main" val="1356705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2971800"/>
            <a:ext cx="7848600" cy="3206006"/>
          </a:xfrm>
          <a:prstGeom prst="rect">
            <a:avLst/>
          </a:prstGeom>
        </p:spPr>
        <p:txBody>
          <a:bodyPr wrap="square">
            <a:spAutoFit/>
          </a:bodyPr>
          <a:lstStyle/>
          <a:p>
            <a:pPr defTabSz="914400">
              <a:spcBef>
                <a:spcPts val="1000"/>
              </a:spcBef>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Animated Video</a:t>
            </a:r>
          </a:p>
          <a:p>
            <a:pPr marL="742950" lvl="1" indent="-285750" defTabSz="914400">
              <a:spcBef>
                <a:spcPts val="1000"/>
              </a:spcBef>
              <a:buFont typeface="Arial" panose="020B0604020202020204" pitchFamily="34" charset="0"/>
              <a:buChar cha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90-second animated educational video on the Census that will be promoted through digital platforms</a:t>
            </a:r>
          </a:p>
          <a:p>
            <a:pPr marL="742950" lvl="1" indent="-285750" defTabSz="914400">
              <a:spcBef>
                <a:spcPts val="1000"/>
              </a:spcBef>
              <a:buFont typeface="Arial" panose="020B0604020202020204" pitchFamily="34" charset="0"/>
              <a:buChar cha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Posted on NALEO Educational Fund social media accounts to maximize views through targeted Facebook advertising</a:t>
            </a:r>
          </a:p>
          <a:p>
            <a:pPr marL="742950" lvl="1" indent="-285750" defTabSz="914400">
              <a:spcBef>
                <a:spcPts val="1000"/>
              </a:spcBef>
              <a:buFont typeface="Arial" panose="020B0604020202020204" pitchFamily="34" charset="0"/>
              <a:buChar cha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Production September 19 – October 17 with a launch in late October</a:t>
            </a:r>
          </a:p>
          <a:p>
            <a:pPr defTabSz="914400">
              <a:spcBef>
                <a:spcPts val="1000"/>
              </a:spcBef>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Educational Message</a:t>
            </a:r>
          </a:p>
          <a:p>
            <a:pPr marL="742950" lvl="1" indent="-285750" defTabSz="914400">
              <a:spcBef>
                <a:spcPts val="1000"/>
              </a:spcBef>
              <a:buFont typeface="Arial" panose="020B0604020202020204" pitchFamily="34" charset="0"/>
              <a:buChar cha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Social media graphics that present easily-digestible facts (“stuff you should know”)</a:t>
            </a:r>
          </a:p>
          <a:p>
            <a:pPr marL="742950" lvl="1" indent="-285750" defTabSz="914400">
              <a:spcBef>
                <a:spcPts val="1000"/>
              </a:spcBef>
              <a:buFont typeface="Arial" panose="020B0604020202020204" pitchFamily="34" charset="0"/>
              <a:buChar cha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Promoted on Facebook and Instagram for maximum reach</a:t>
            </a:r>
          </a:p>
          <a:p>
            <a:pPr marL="742950" lvl="1" indent="-285750" defTabSz="914400">
              <a:spcBef>
                <a:spcPts val="1000"/>
              </a:spcBef>
              <a:buFont typeface="Arial" panose="020B0604020202020204" pitchFamily="34" charset="0"/>
              <a:buChar cha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Launch in early October </a:t>
            </a:r>
          </a:p>
        </p:txBody>
      </p:sp>
      <p:sp>
        <p:nvSpPr>
          <p:cNvPr id="2" name="TextBox 1">
            <a:extLst>
              <a:ext uri="{FF2B5EF4-FFF2-40B4-BE49-F238E27FC236}">
                <a16:creationId xmlns="" xmlns:a16="http://schemas.microsoft.com/office/drawing/2014/main" id="{A7ACD03C-00EB-F946-B527-DEE88D6BA09D}"/>
              </a:ext>
            </a:extLst>
          </p:cNvPr>
          <p:cNvSpPr txBox="1"/>
          <p:nvPr/>
        </p:nvSpPr>
        <p:spPr bwMode="auto">
          <a:xfrm>
            <a:off x="3881887" y="1475117"/>
            <a:ext cx="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48221" tIns="24110" rIns="48221" bIns="24110" numCol="1" rtlCol="0" anchor="t" anchorCtr="0" compatLnSpc="1">
            <a:prstTxWarp prst="textNoShape">
              <a:avLst/>
            </a:prstTxWarp>
            <a:noAutofit/>
          </a:bodyPr>
          <a:lstStyle/>
          <a:p>
            <a:pPr marL="0" indent="0" defTabSz="685765" eaLnBrk="1" fontAlgn="auto" hangingPunct="1">
              <a:lnSpc>
                <a:spcPct val="150000"/>
              </a:lnSpc>
              <a:spcBef>
                <a:spcPts val="0"/>
              </a:spcBef>
              <a:spcAft>
                <a:spcPts val="0"/>
              </a:spcAft>
              <a:buNone/>
            </a:pPr>
            <a:endParaRPr lang="en-US" sz="1800" b="1" dirty="0">
              <a:solidFill>
                <a:sysClr val="windowText" lastClr="000000"/>
              </a:solidFill>
              <a:latin typeface="Gotham Book"/>
              <a:ea typeface="Gotham" charset="0"/>
              <a:cs typeface="Gotham" charset="0"/>
            </a:endParaRPr>
          </a:p>
        </p:txBody>
      </p:sp>
      <p:sp>
        <p:nvSpPr>
          <p:cNvPr id="12" name="Rectangle 11">
            <a:extLst>
              <a:ext uri="{FF2B5EF4-FFF2-40B4-BE49-F238E27FC236}">
                <a16:creationId xmlns="" xmlns:a16="http://schemas.microsoft.com/office/drawing/2014/main" id="{64C83A87-D911-7543-8A1F-85CD76DED278}"/>
              </a:ext>
            </a:extLst>
          </p:cNvPr>
          <p:cNvSpPr/>
          <p:nvPr/>
        </p:nvSpPr>
        <p:spPr>
          <a:xfrm>
            <a:off x="685800" y="2208776"/>
            <a:ext cx="4520789" cy="389017"/>
          </a:xfrm>
          <a:prstGeom prst="rect">
            <a:avLst/>
          </a:prstGeom>
        </p:spPr>
        <p:txBody>
          <a:bodyPr wrap="none">
            <a:spAutoFit/>
          </a:bodyPr>
          <a:lstStyle/>
          <a:p>
            <a:pPr defTabSz="914400">
              <a:lnSpc>
                <a:spcPct val="120000"/>
              </a:lnSpc>
              <a:spcBef>
                <a:spcPts val="1000"/>
              </a:spcBef>
            </a:pPr>
            <a:r>
              <a:rPr lang="en-US" b="1" dirty="0">
                <a:solidFill>
                  <a:srgbClr val="204B7D"/>
                </a:solidFill>
                <a:latin typeface="Tahoma" panose="020B0604030504040204" pitchFamily="34" charset="0"/>
                <a:ea typeface="Tahoma" panose="020B0604030504040204" pitchFamily="34" charset="0"/>
                <a:cs typeface="Tahoma" panose="020B0604030504040204" pitchFamily="34" charset="0"/>
              </a:rPr>
              <a:t>SOCIAL MEDIA COMPONENTS – 2018</a:t>
            </a:r>
          </a:p>
        </p:txBody>
      </p:sp>
      <p:cxnSp>
        <p:nvCxnSpPr>
          <p:cNvPr id="16" name="Straight Connector 15">
            <a:extLst>
              <a:ext uri="{FF2B5EF4-FFF2-40B4-BE49-F238E27FC236}">
                <a16:creationId xmlns="" xmlns:a16="http://schemas.microsoft.com/office/drawing/2014/main" id="{B20B0489-7889-C242-82E6-FFA0E31D0B94}"/>
              </a:ext>
            </a:extLst>
          </p:cNvPr>
          <p:cNvCxnSpPr/>
          <p:nvPr/>
        </p:nvCxnSpPr>
        <p:spPr>
          <a:xfrm>
            <a:off x="894784" y="1295400"/>
            <a:ext cx="7305185" cy="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 xmlns:a16="http://schemas.microsoft.com/office/drawing/2014/main" id="{928F9906-1BF9-7E4A-9C4F-D8CB93C37AE5}"/>
              </a:ext>
            </a:extLst>
          </p:cNvPr>
          <p:cNvSpPr/>
          <p:nvPr/>
        </p:nvSpPr>
        <p:spPr>
          <a:xfrm>
            <a:off x="2269958" y="667310"/>
            <a:ext cx="6874042" cy="461665"/>
          </a:xfrm>
          <a:prstGeom prst="rect">
            <a:avLst/>
          </a:prstGeom>
        </p:spPr>
        <p:txBody>
          <a:bodyPr wrap="square">
            <a:spAutoFit/>
          </a:bodyPr>
          <a:lstStyle/>
          <a:p>
            <a:r>
              <a:rPr lang="en-US" sz="2400" b="1" dirty="0">
                <a:solidFill>
                  <a:srgbClr val="00A0DD"/>
                </a:solidFill>
                <a:latin typeface="Tahoma" panose="020B0604030504040204" pitchFamily="34" charset="0"/>
                <a:ea typeface="Tahoma" panose="020B0604030504040204" pitchFamily="34" charset="0"/>
                <a:cs typeface="Tahoma" panose="020B0604030504040204" pitchFamily="34" charset="0"/>
              </a:rPr>
              <a:t>RESEARCH RESULTS APPLICATION </a:t>
            </a:r>
            <a:endParaRPr lang="en-US" sz="2400" dirty="0">
              <a:solidFill>
                <a:srgbClr val="00A0DD"/>
              </a:solidFill>
              <a:latin typeface="Tahoma" panose="020B0604030504040204" pitchFamily="34" charset="0"/>
              <a:ea typeface="Tahoma" panose="020B0604030504040204" pitchFamily="34" charset="0"/>
              <a:cs typeface="Tahoma" panose="020B0604030504040204" pitchFamily="34" charset="0"/>
            </a:endParaRPr>
          </a:p>
        </p:txBody>
      </p:sp>
      <p:pic>
        <p:nvPicPr>
          <p:cNvPr id="18" name="image4.png">
            <a:extLst>
              <a:ext uri="{FF2B5EF4-FFF2-40B4-BE49-F238E27FC236}">
                <a16:creationId xmlns="" xmlns:a16="http://schemas.microsoft.com/office/drawing/2014/main" id="{5CD8A1E1-79DF-504D-BC9A-559DE1F9C917}"/>
              </a:ext>
            </a:extLst>
          </p:cNvPr>
          <p:cNvPicPr/>
          <p:nvPr/>
        </p:nvPicPr>
        <p:blipFill>
          <a:blip r:embed="rId3"/>
          <a:srcRect/>
          <a:stretch>
            <a:fillRect/>
          </a:stretch>
        </p:blipFill>
        <p:spPr>
          <a:xfrm>
            <a:off x="914400" y="329799"/>
            <a:ext cx="1234834" cy="1346601"/>
          </a:xfrm>
          <a:prstGeom prst="rect">
            <a:avLst/>
          </a:prstGeom>
          <a:ln/>
        </p:spPr>
      </p:pic>
    </p:spTree>
    <p:extLst>
      <p:ext uri="{BB962C8B-B14F-4D97-AF65-F5344CB8AC3E}">
        <p14:creationId xmlns:p14="http://schemas.microsoft.com/office/powerpoint/2010/main" val="602060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2667000"/>
            <a:ext cx="8343900" cy="3683060"/>
          </a:xfrm>
          <a:prstGeom prst="rect">
            <a:avLst/>
          </a:prstGeom>
        </p:spPr>
        <p:txBody>
          <a:bodyPr wrap="square">
            <a:spAutoFit/>
          </a:bodyPr>
          <a:lstStyle/>
          <a:p>
            <a:pPr defTabSz="914400">
              <a:spcBef>
                <a:spcPts val="1000"/>
              </a:spcBef>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Interactive graphics</a:t>
            </a:r>
          </a:p>
          <a:p>
            <a:pPr marL="742950" lvl="1" indent="-285750" defTabSz="914400">
              <a:spcBef>
                <a:spcPts val="1000"/>
              </a:spcBef>
              <a:buFont typeface="Arial" panose="020B0604020202020204" pitchFamily="34" charset="0"/>
              <a:buChar char="•"/>
            </a:pPr>
            <a:r>
              <a:rPr lang="en-US" sz="1300" b="1" dirty="0">
                <a:solidFill>
                  <a:srgbClr val="0F3A67"/>
                </a:solidFill>
                <a:latin typeface="Tahoma" panose="020B0604030504040204" pitchFamily="34" charset="0"/>
                <a:ea typeface="Tahoma" panose="020B0604030504040204" pitchFamily="34" charset="0"/>
                <a:cs typeface="Tahoma" panose="020B0604030504040204" pitchFamily="34" charset="0"/>
              </a:rPr>
              <a:t>Reach members of community where they are</a:t>
            </a:r>
            <a:r>
              <a:rPr lang="en-US" sz="1300" dirty="0">
                <a:latin typeface="Tahoma" panose="020B0604030504040204" pitchFamily="34" charset="0"/>
                <a:ea typeface="Tahoma" panose="020B0604030504040204" pitchFamily="34" charset="0"/>
                <a:cs typeface="Tahoma" panose="020B0604030504040204" pitchFamily="34" charset="0"/>
              </a:rPr>
              <a:t> - Create graphics that are similar to the “choose your journey” questionnaires that have been popularized by online sites such as </a:t>
            </a:r>
            <a:r>
              <a:rPr lang="en-US" sz="1300" dirty="0" err="1">
                <a:latin typeface="Tahoma" panose="020B0604030504040204" pitchFamily="34" charset="0"/>
                <a:ea typeface="Tahoma" panose="020B0604030504040204" pitchFamily="34" charset="0"/>
                <a:cs typeface="Tahoma" panose="020B0604030504040204" pitchFamily="34" charset="0"/>
              </a:rPr>
              <a:t>BuzzFeed</a:t>
            </a:r>
            <a:endParaRPr lang="en-US" sz="1300" dirty="0">
              <a:latin typeface="Tahoma" panose="020B0604030504040204" pitchFamily="34" charset="0"/>
              <a:ea typeface="Tahoma" panose="020B0604030504040204" pitchFamily="34" charset="0"/>
              <a:cs typeface="Tahoma" panose="020B0604030504040204" pitchFamily="34" charset="0"/>
            </a:endParaRPr>
          </a:p>
          <a:p>
            <a:pPr marL="742950" lvl="1" indent="-285750" defTabSz="914400">
              <a:spcBef>
                <a:spcPts val="1000"/>
              </a:spcBef>
              <a:buFont typeface="Arial" panose="020B0604020202020204" pitchFamily="34" charset="0"/>
              <a:buChar char="•"/>
            </a:pPr>
            <a:r>
              <a:rPr lang="en-US" sz="1300" b="1" dirty="0">
                <a:solidFill>
                  <a:srgbClr val="204B7D"/>
                </a:solidFill>
                <a:latin typeface="Tahoma" panose="020B0604030504040204" pitchFamily="34" charset="0"/>
                <a:ea typeface="Tahoma" panose="020B0604030504040204" pitchFamily="34" charset="0"/>
                <a:cs typeface="Tahoma" panose="020B0604030504040204" pitchFamily="34" charset="0"/>
              </a:rPr>
              <a:t>Illustrate impact of not participating in the Census</a:t>
            </a:r>
            <a:r>
              <a:rPr lang="en-US" sz="1300" dirty="0">
                <a:latin typeface="Tahoma" panose="020B0604030504040204" pitchFamily="34" charset="0"/>
                <a:ea typeface="Tahoma" panose="020B0604030504040204" pitchFamily="34" charset="0"/>
                <a:cs typeface="Tahoma" panose="020B0604030504040204" pitchFamily="34" charset="0"/>
              </a:rPr>
              <a:t>  - Create graphics inspired by the “what’s missing in this photo?” images allowing online users to examine differences illustrating the impact of not participating in the Census</a:t>
            </a:r>
          </a:p>
          <a:p>
            <a:pPr marL="742950" lvl="1" indent="-285750" defTabSz="914400">
              <a:spcBef>
                <a:spcPts val="1000"/>
              </a:spcBef>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Launch in mid- November 2018</a:t>
            </a:r>
          </a:p>
          <a:p>
            <a:pPr defTabSz="914400">
              <a:spcBef>
                <a:spcPts val="1000"/>
              </a:spcBef>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“RSVP for Census 2020”</a:t>
            </a:r>
          </a:p>
          <a:p>
            <a:pPr marL="685800" lvl="1" indent="-228600" defTabSz="914400">
              <a:spcBef>
                <a:spcPts val="1000"/>
              </a:spcBef>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Using existing research that Latinos are more likely to participate if they are directly contacted or invited, an “RSVP for Census 2020” campaign will be launched</a:t>
            </a:r>
          </a:p>
          <a:p>
            <a:pPr marL="685800" lvl="1" indent="-228600" defTabSz="914400">
              <a:spcBef>
                <a:spcPts val="1000"/>
              </a:spcBef>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An image and link to an “I RSVP” web portal will be created to provide users an opportunity to act by pledging to participate in Census 2020</a:t>
            </a:r>
          </a:p>
          <a:p>
            <a:pPr marL="685800" lvl="1" indent="-228600" defTabSz="914400">
              <a:spcBef>
                <a:spcPts val="1000"/>
              </a:spcBef>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Launch December 3</a:t>
            </a:r>
          </a:p>
        </p:txBody>
      </p:sp>
      <p:sp>
        <p:nvSpPr>
          <p:cNvPr id="2" name="Rectangle 1">
            <a:extLst>
              <a:ext uri="{FF2B5EF4-FFF2-40B4-BE49-F238E27FC236}">
                <a16:creationId xmlns="" xmlns:a16="http://schemas.microsoft.com/office/drawing/2014/main" id="{4A0A3A0E-75EE-EE4D-8CC7-75DE26763EDD}"/>
              </a:ext>
            </a:extLst>
          </p:cNvPr>
          <p:cNvSpPr/>
          <p:nvPr/>
        </p:nvSpPr>
        <p:spPr>
          <a:xfrm>
            <a:off x="460075" y="1981200"/>
            <a:ext cx="4520789" cy="389017"/>
          </a:xfrm>
          <a:prstGeom prst="rect">
            <a:avLst/>
          </a:prstGeom>
        </p:spPr>
        <p:txBody>
          <a:bodyPr wrap="none">
            <a:spAutoFit/>
          </a:bodyPr>
          <a:lstStyle/>
          <a:p>
            <a:pPr defTabSz="914400">
              <a:lnSpc>
                <a:spcPct val="120000"/>
              </a:lnSpc>
              <a:spcBef>
                <a:spcPts val="1000"/>
              </a:spcBef>
            </a:pPr>
            <a:r>
              <a:rPr lang="en-US" b="1" dirty="0">
                <a:solidFill>
                  <a:srgbClr val="204B7D"/>
                </a:solidFill>
                <a:latin typeface="Tahoma" panose="020B0604030504040204" pitchFamily="34" charset="0"/>
                <a:ea typeface="Tahoma" panose="020B0604030504040204" pitchFamily="34" charset="0"/>
                <a:cs typeface="Tahoma" panose="020B0604030504040204" pitchFamily="34" charset="0"/>
              </a:rPr>
              <a:t>SOCIAL MEDIA COMPONENTS – 2018</a:t>
            </a:r>
          </a:p>
        </p:txBody>
      </p:sp>
      <p:cxnSp>
        <p:nvCxnSpPr>
          <p:cNvPr id="15" name="Straight Connector 14">
            <a:extLst>
              <a:ext uri="{FF2B5EF4-FFF2-40B4-BE49-F238E27FC236}">
                <a16:creationId xmlns="" xmlns:a16="http://schemas.microsoft.com/office/drawing/2014/main" id="{30CACF31-D548-6C4F-8ABC-84366104F52B}"/>
              </a:ext>
            </a:extLst>
          </p:cNvPr>
          <p:cNvCxnSpPr/>
          <p:nvPr/>
        </p:nvCxnSpPr>
        <p:spPr>
          <a:xfrm>
            <a:off x="894784" y="1295400"/>
            <a:ext cx="7305185" cy="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 xmlns:a16="http://schemas.microsoft.com/office/drawing/2014/main" id="{2225CBFD-6093-0543-8228-571D4A0074CC}"/>
              </a:ext>
            </a:extLst>
          </p:cNvPr>
          <p:cNvSpPr/>
          <p:nvPr/>
        </p:nvSpPr>
        <p:spPr>
          <a:xfrm>
            <a:off x="2269958" y="667310"/>
            <a:ext cx="6874042" cy="461665"/>
          </a:xfrm>
          <a:prstGeom prst="rect">
            <a:avLst/>
          </a:prstGeom>
        </p:spPr>
        <p:txBody>
          <a:bodyPr wrap="square">
            <a:spAutoFit/>
          </a:bodyPr>
          <a:lstStyle/>
          <a:p>
            <a:r>
              <a:rPr lang="en-US" sz="2400" b="1" dirty="0">
                <a:solidFill>
                  <a:srgbClr val="00A0DD"/>
                </a:solidFill>
                <a:latin typeface="Tahoma" panose="020B0604030504040204" pitchFamily="34" charset="0"/>
                <a:ea typeface="Tahoma" panose="020B0604030504040204" pitchFamily="34" charset="0"/>
                <a:cs typeface="Tahoma" panose="020B0604030504040204" pitchFamily="34" charset="0"/>
              </a:rPr>
              <a:t>RESEARCH RESULTS APPLICATION </a:t>
            </a:r>
            <a:endParaRPr lang="en-US" sz="2400" dirty="0">
              <a:solidFill>
                <a:srgbClr val="00A0DD"/>
              </a:solidFill>
              <a:latin typeface="Tahoma" panose="020B0604030504040204" pitchFamily="34" charset="0"/>
              <a:ea typeface="Tahoma" panose="020B0604030504040204" pitchFamily="34" charset="0"/>
              <a:cs typeface="Tahoma" panose="020B0604030504040204" pitchFamily="34" charset="0"/>
            </a:endParaRPr>
          </a:p>
        </p:txBody>
      </p:sp>
      <p:pic>
        <p:nvPicPr>
          <p:cNvPr id="17" name="image4.png">
            <a:extLst>
              <a:ext uri="{FF2B5EF4-FFF2-40B4-BE49-F238E27FC236}">
                <a16:creationId xmlns="" xmlns:a16="http://schemas.microsoft.com/office/drawing/2014/main" id="{C83379CC-C064-A440-ACE4-8F99B46F05AB}"/>
              </a:ext>
            </a:extLst>
          </p:cNvPr>
          <p:cNvPicPr/>
          <p:nvPr/>
        </p:nvPicPr>
        <p:blipFill>
          <a:blip r:embed="rId3"/>
          <a:srcRect/>
          <a:stretch>
            <a:fillRect/>
          </a:stretch>
        </p:blipFill>
        <p:spPr>
          <a:xfrm>
            <a:off x="914400" y="329799"/>
            <a:ext cx="1234834" cy="1346601"/>
          </a:xfrm>
          <a:prstGeom prst="rect">
            <a:avLst/>
          </a:prstGeom>
          <a:ln/>
        </p:spPr>
      </p:pic>
    </p:spTree>
    <p:extLst>
      <p:ext uri="{BB962C8B-B14F-4D97-AF65-F5344CB8AC3E}">
        <p14:creationId xmlns:p14="http://schemas.microsoft.com/office/powerpoint/2010/main" val="3754062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 xmlns:a16="http://schemas.microsoft.com/office/drawing/2014/main" id="{36D20BEE-CCB1-0149-A422-889DE4C77965}"/>
              </a:ext>
            </a:extLst>
          </p:cNvPr>
          <p:cNvCxnSpPr/>
          <p:nvPr/>
        </p:nvCxnSpPr>
        <p:spPr>
          <a:xfrm>
            <a:off x="894784" y="1295400"/>
            <a:ext cx="7305185" cy="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533400" y="2643412"/>
            <a:ext cx="8191500" cy="3909788"/>
          </a:xfrm>
          <a:prstGeom prst="rect">
            <a:avLst/>
          </a:prstGeom>
        </p:spPr>
        <p:txBody>
          <a:bodyPr wrap="square">
            <a:spAutoFit/>
          </a:bodyPr>
          <a:lstStyle/>
          <a:p>
            <a:pPr defTabSz="914400">
              <a:lnSpc>
                <a:spcPct val="120000"/>
              </a:lnSpc>
              <a:spcBef>
                <a:spcPts val="1000"/>
              </a:spcBef>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TV and Radio</a:t>
            </a:r>
          </a:p>
          <a:p>
            <a:pPr marL="742950" lvl="1" indent="-285750" defTabSz="914400">
              <a:spcBef>
                <a:spcPts val="1000"/>
              </a:spcBef>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Develop outreach strategies with national Spanish-language media partners, including Univision, Telemundo, and </a:t>
            </a:r>
            <a:r>
              <a:rPr lang="en-US" sz="1300" dirty="0" err="1">
                <a:latin typeface="Tahoma" panose="020B0604030504040204" pitchFamily="34" charset="0"/>
                <a:ea typeface="Tahoma" panose="020B0604030504040204" pitchFamily="34" charset="0"/>
                <a:cs typeface="Tahoma" panose="020B0604030504040204" pitchFamily="34" charset="0"/>
              </a:rPr>
              <a:t>Impremedia</a:t>
            </a:r>
            <a:endParaRPr lang="en-US" sz="1300" dirty="0">
              <a:latin typeface="Tahoma" panose="020B0604030504040204" pitchFamily="34" charset="0"/>
              <a:ea typeface="Tahoma" panose="020B0604030504040204" pitchFamily="34" charset="0"/>
              <a:cs typeface="Tahoma" panose="020B0604030504040204" pitchFamily="34" charset="0"/>
            </a:endParaRPr>
          </a:p>
          <a:p>
            <a:pPr marL="742950" lvl="1" indent="-285750" defTabSz="914400">
              <a:spcBef>
                <a:spcPts val="1000"/>
              </a:spcBef>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Promote national and local radio media Census-related stories to educate the community on the importance of an accurate count</a:t>
            </a:r>
          </a:p>
          <a:p>
            <a:pPr marL="742950" lvl="1" indent="-285750" defTabSz="914400">
              <a:spcBef>
                <a:spcPts val="1000"/>
              </a:spcBef>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Targeted partnership strategy slated for mid-November</a:t>
            </a:r>
          </a:p>
          <a:p>
            <a:pPr defTabSz="914400">
              <a:lnSpc>
                <a:spcPct val="120000"/>
              </a:lnSpc>
              <a:spcBef>
                <a:spcPts val="1000"/>
              </a:spcBef>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Pandora</a:t>
            </a:r>
          </a:p>
          <a:p>
            <a:pPr marL="742950" lvl="1" indent="-285750" defTabSz="914400">
              <a:spcBef>
                <a:spcPts val="1000"/>
              </a:spcBef>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Target Latino Spanish speakers 35-and-above in the Rio Grande Valley (Texas), Central Valley (Calif.), Charlotte (NC), and Miami-Osceola (Fla.) through Spanish-language ads</a:t>
            </a:r>
          </a:p>
          <a:p>
            <a:pPr marL="742950" lvl="1" indent="-285750" defTabSz="914400">
              <a:spcBef>
                <a:spcPts val="1000"/>
              </a:spcBef>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Include action link directing individuals to “RSVP for Census 2020” through NALEO Educational Fund website</a:t>
            </a:r>
          </a:p>
          <a:p>
            <a:pPr marL="742950" lvl="1" indent="-285750" defTabSz="914400">
              <a:spcBef>
                <a:spcPts val="1000"/>
              </a:spcBef>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Collect basic contact information to continue to engage leading up to Census 2020</a:t>
            </a:r>
          </a:p>
          <a:p>
            <a:pPr marL="742950" lvl="1" indent="-285750" defTabSz="914400">
              <a:spcBef>
                <a:spcPts val="1000"/>
              </a:spcBef>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Launch date for ads is December 1</a:t>
            </a:r>
          </a:p>
        </p:txBody>
      </p:sp>
      <p:sp>
        <p:nvSpPr>
          <p:cNvPr id="2" name="Rectangle 1">
            <a:extLst>
              <a:ext uri="{FF2B5EF4-FFF2-40B4-BE49-F238E27FC236}">
                <a16:creationId xmlns="" xmlns:a16="http://schemas.microsoft.com/office/drawing/2014/main" id="{EAFD4231-654F-3246-82C1-9CF6FC912372}"/>
              </a:ext>
            </a:extLst>
          </p:cNvPr>
          <p:cNvSpPr/>
          <p:nvPr/>
        </p:nvSpPr>
        <p:spPr>
          <a:xfrm>
            <a:off x="533399" y="1868269"/>
            <a:ext cx="6172201" cy="646331"/>
          </a:xfrm>
          <a:prstGeom prst="rect">
            <a:avLst/>
          </a:prstGeom>
        </p:spPr>
        <p:txBody>
          <a:bodyPr wrap="square">
            <a:spAutoFit/>
          </a:bodyPr>
          <a:lstStyle/>
          <a:p>
            <a:pPr defTabSz="914400">
              <a:spcBef>
                <a:spcPts val="1000"/>
              </a:spcBef>
            </a:pPr>
            <a:r>
              <a:rPr lang="en-US" b="1" dirty="0">
                <a:solidFill>
                  <a:srgbClr val="204B7D"/>
                </a:solidFill>
                <a:latin typeface="Tahoma" panose="020B0604030504040204" pitchFamily="34" charset="0"/>
                <a:ea typeface="Tahoma" panose="020B0604030504040204" pitchFamily="34" charset="0"/>
                <a:cs typeface="Tahoma" panose="020B0604030504040204" pitchFamily="34" charset="0"/>
              </a:rPr>
              <a:t>TRADITIONAL MEDIA PARTNERSHIPS AND ADVERTISING STRATEGIES - 2018</a:t>
            </a:r>
          </a:p>
        </p:txBody>
      </p:sp>
      <p:sp>
        <p:nvSpPr>
          <p:cNvPr id="7" name="Rectangle 6">
            <a:extLst>
              <a:ext uri="{FF2B5EF4-FFF2-40B4-BE49-F238E27FC236}">
                <a16:creationId xmlns="" xmlns:a16="http://schemas.microsoft.com/office/drawing/2014/main" id="{27190CFB-A6E0-FD4C-B5D9-DA201C93957B}"/>
              </a:ext>
            </a:extLst>
          </p:cNvPr>
          <p:cNvSpPr/>
          <p:nvPr/>
        </p:nvSpPr>
        <p:spPr>
          <a:xfrm>
            <a:off x="2269958" y="667310"/>
            <a:ext cx="6874042" cy="461665"/>
          </a:xfrm>
          <a:prstGeom prst="rect">
            <a:avLst/>
          </a:prstGeom>
        </p:spPr>
        <p:txBody>
          <a:bodyPr wrap="square">
            <a:spAutoFit/>
          </a:bodyPr>
          <a:lstStyle/>
          <a:p>
            <a:r>
              <a:rPr lang="en-US" sz="2400" b="1" dirty="0">
                <a:solidFill>
                  <a:srgbClr val="00A0DD"/>
                </a:solidFill>
                <a:latin typeface="Tahoma" panose="020B0604030504040204" pitchFamily="34" charset="0"/>
                <a:ea typeface="Tahoma" panose="020B0604030504040204" pitchFamily="34" charset="0"/>
                <a:cs typeface="Tahoma" panose="020B0604030504040204" pitchFamily="34" charset="0"/>
              </a:rPr>
              <a:t>RESEARCH RESULTS APPLICATION </a:t>
            </a:r>
            <a:endParaRPr lang="en-US" sz="2400" dirty="0">
              <a:solidFill>
                <a:srgbClr val="00A0DD"/>
              </a:solidFill>
              <a:latin typeface="Tahoma" panose="020B0604030504040204" pitchFamily="34" charset="0"/>
              <a:ea typeface="Tahoma" panose="020B0604030504040204" pitchFamily="34" charset="0"/>
              <a:cs typeface="Tahoma" panose="020B0604030504040204" pitchFamily="34" charset="0"/>
            </a:endParaRPr>
          </a:p>
        </p:txBody>
      </p:sp>
      <p:pic>
        <p:nvPicPr>
          <p:cNvPr id="10" name="image4.png">
            <a:extLst>
              <a:ext uri="{FF2B5EF4-FFF2-40B4-BE49-F238E27FC236}">
                <a16:creationId xmlns="" xmlns:a16="http://schemas.microsoft.com/office/drawing/2014/main" id="{1B812F8E-9D55-F44A-9399-BB57E50D3E85}"/>
              </a:ext>
            </a:extLst>
          </p:cNvPr>
          <p:cNvPicPr/>
          <p:nvPr/>
        </p:nvPicPr>
        <p:blipFill>
          <a:blip r:embed="rId3"/>
          <a:srcRect/>
          <a:stretch>
            <a:fillRect/>
          </a:stretch>
        </p:blipFill>
        <p:spPr>
          <a:xfrm>
            <a:off x="914400" y="329799"/>
            <a:ext cx="1234834" cy="1346601"/>
          </a:xfrm>
          <a:prstGeom prst="rect">
            <a:avLst/>
          </a:prstGeom>
          <a:ln/>
        </p:spPr>
      </p:pic>
    </p:spTree>
    <p:extLst>
      <p:ext uri="{BB962C8B-B14F-4D97-AF65-F5344CB8AC3E}">
        <p14:creationId xmlns:p14="http://schemas.microsoft.com/office/powerpoint/2010/main" val="3331920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BB69AFA7-7F6C-0F4D-8BBA-B0853ADD2F8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38913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6"/>
          <p:cNvSpPr txBox="1">
            <a:spLocks noChangeArrowheads="1"/>
          </p:cNvSpPr>
          <p:nvPr/>
        </p:nvSpPr>
        <p:spPr bwMode="auto">
          <a:xfrm>
            <a:off x="10019109" y="2366368"/>
            <a:ext cx="184731" cy="481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600">
                <a:solidFill>
                  <a:srgbClr val="000000"/>
                </a:solidFill>
                <a:latin typeface="Helvetica Light" pitchFamily="1" charset="0"/>
                <a:ea typeface="MS PGothic" panose="020B0600070205080204" pitchFamily="34" charset="-128"/>
                <a:sym typeface="Helvetica Light" pitchFamily="1" charset="0"/>
              </a:defRPr>
            </a:lvl1pPr>
            <a:lvl2pPr marL="742950" indent="-285750">
              <a:defRPr sz="3600">
                <a:solidFill>
                  <a:srgbClr val="000000"/>
                </a:solidFill>
                <a:latin typeface="Helvetica Light" pitchFamily="1" charset="0"/>
                <a:ea typeface="MS PGothic" panose="020B0600070205080204" pitchFamily="34" charset="-128"/>
                <a:sym typeface="Helvetica Light" pitchFamily="1" charset="0"/>
              </a:defRPr>
            </a:lvl2pPr>
            <a:lvl3pPr marL="1143000" indent="-228600">
              <a:defRPr sz="3600">
                <a:solidFill>
                  <a:srgbClr val="000000"/>
                </a:solidFill>
                <a:latin typeface="Helvetica Light" pitchFamily="1" charset="0"/>
                <a:ea typeface="MS PGothic" panose="020B0600070205080204" pitchFamily="34" charset="-128"/>
                <a:sym typeface="Helvetica Light" pitchFamily="1" charset="0"/>
              </a:defRPr>
            </a:lvl3pPr>
            <a:lvl4pPr marL="1600200" indent="-228600">
              <a:defRPr sz="3600">
                <a:solidFill>
                  <a:srgbClr val="000000"/>
                </a:solidFill>
                <a:latin typeface="Helvetica Light" pitchFamily="1" charset="0"/>
                <a:ea typeface="MS PGothic" panose="020B0600070205080204" pitchFamily="34" charset="-128"/>
                <a:sym typeface="Helvetica Light" pitchFamily="1" charset="0"/>
              </a:defRPr>
            </a:lvl4pPr>
            <a:lvl5pPr marL="2057400" indent="-228600">
              <a:defRPr sz="3600">
                <a:solidFill>
                  <a:srgbClr val="000000"/>
                </a:solidFill>
                <a:latin typeface="Helvetica Light" pitchFamily="1" charset="0"/>
                <a:ea typeface="MS PGothic" panose="020B0600070205080204" pitchFamily="34" charset="-128"/>
                <a:sym typeface="Helvetica Light" pitchFamily="1" charset="0"/>
              </a:defRPr>
            </a:lvl5pPr>
            <a:lvl6pPr marL="2514600" indent="-228600" defTabSz="584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marL="2971800" indent="-228600" defTabSz="584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marL="3429000" indent="-228600" defTabSz="584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marL="3886200" indent="-228600" defTabSz="584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pPr eaLnBrk="1"/>
            <a:endParaRPr lang="en-US" altLang="en-US" sz="2531"/>
          </a:p>
        </p:txBody>
      </p:sp>
      <p:sp>
        <p:nvSpPr>
          <p:cNvPr id="2" name="Rectangle 1"/>
          <p:cNvSpPr/>
          <p:nvPr/>
        </p:nvSpPr>
        <p:spPr>
          <a:xfrm>
            <a:off x="4114800" y="2785170"/>
            <a:ext cx="4537156" cy="3539430"/>
          </a:xfrm>
          <a:prstGeom prst="rect">
            <a:avLst/>
          </a:prstGeom>
        </p:spPr>
        <p:txBody>
          <a:bodyPr wrap="square">
            <a:spAutoFit/>
          </a:bodyPr>
          <a:lstStyle/>
          <a:p>
            <a:pPr>
              <a:defRPr/>
            </a:pPr>
            <a:r>
              <a:rPr lang="en-US" sz="1400" b="1" dirty="0">
                <a:solidFill>
                  <a:srgbClr val="007DC3"/>
                </a:solidFill>
                <a:latin typeface="Tahoma" panose="020B0604030504040204" pitchFamily="34" charset="0"/>
                <a:ea typeface="Tahoma" panose="020B0604030504040204" pitchFamily="34" charset="0"/>
                <a:cs typeface="Tahoma" panose="020B0604030504040204" pitchFamily="34" charset="0"/>
              </a:rPr>
              <a:t>To identify concerns</a:t>
            </a:r>
            <a:r>
              <a:rPr lang="en-US" sz="1400" dirty="0">
                <a:latin typeface="Tahoma" panose="020B0604030504040204" pitchFamily="34" charset="0"/>
                <a:ea typeface="Tahoma" panose="020B0604030504040204" pitchFamily="34" charset="0"/>
                <a:cs typeface="Tahoma" panose="020B0604030504040204" pitchFamily="34" charset="0"/>
              </a:rPr>
              <a:t> about Census participation across response formats </a:t>
            </a:r>
          </a:p>
          <a:p>
            <a:pPr>
              <a:defRPr/>
            </a:pPr>
            <a:r>
              <a:rPr lang="en-US" sz="1400" dirty="0">
                <a:latin typeface="Tahoma" panose="020B0604030504040204" pitchFamily="34" charset="0"/>
                <a:ea typeface="Tahoma" panose="020B0604030504040204" pitchFamily="34" charset="0"/>
                <a:cs typeface="Tahoma" panose="020B0604030504040204" pitchFamily="34" charset="0"/>
              </a:rPr>
              <a:t>(online, in-person, paper, phone)</a:t>
            </a:r>
          </a:p>
          <a:p>
            <a:pPr>
              <a:defRPr/>
            </a:pPr>
            <a:endParaRPr lang="en-US" sz="1400" dirty="0">
              <a:latin typeface="Tahoma" panose="020B0604030504040204" pitchFamily="34" charset="0"/>
              <a:ea typeface="Tahoma" panose="020B0604030504040204" pitchFamily="34" charset="0"/>
              <a:cs typeface="Tahoma" panose="020B0604030504040204" pitchFamily="34" charset="0"/>
            </a:endParaRPr>
          </a:p>
          <a:p>
            <a:pPr>
              <a:defRPr/>
            </a:pPr>
            <a:r>
              <a:rPr lang="en-US" sz="1400" b="1" dirty="0">
                <a:solidFill>
                  <a:srgbClr val="007DC3"/>
                </a:solidFill>
                <a:latin typeface="Tahoma" panose="020B0604030504040204" pitchFamily="34" charset="0"/>
                <a:ea typeface="Tahoma" panose="020B0604030504040204" pitchFamily="34" charset="0"/>
                <a:cs typeface="Tahoma" panose="020B0604030504040204" pitchFamily="34" charset="0"/>
              </a:rPr>
              <a:t>To identify trusted messengers</a:t>
            </a:r>
            <a:r>
              <a:rPr lang="en-US" sz="1400" dirty="0">
                <a:latin typeface="Tahoma" panose="020B0604030504040204" pitchFamily="34" charset="0"/>
                <a:ea typeface="Tahoma" panose="020B0604030504040204" pitchFamily="34" charset="0"/>
                <a:cs typeface="Tahoma" panose="020B0604030504040204" pitchFamily="34" charset="0"/>
              </a:rPr>
              <a:t>, especially on traditional media and social media platforms</a:t>
            </a:r>
          </a:p>
          <a:p>
            <a:pPr>
              <a:defRPr/>
            </a:pPr>
            <a:endParaRPr lang="en-US" sz="1400" dirty="0">
              <a:latin typeface="Tahoma" panose="020B0604030504040204" pitchFamily="34" charset="0"/>
              <a:ea typeface="Tahoma" panose="020B0604030504040204" pitchFamily="34" charset="0"/>
              <a:cs typeface="Tahoma" panose="020B0604030504040204" pitchFamily="34" charset="0"/>
            </a:endParaRPr>
          </a:p>
          <a:p>
            <a:pPr>
              <a:defRPr/>
            </a:pPr>
            <a:r>
              <a:rPr lang="en-US" sz="1400" b="1" dirty="0">
                <a:solidFill>
                  <a:srgbClr val="007DC3"/>
                </a:solidFill>
                <a:latin typeface="Tahoma" panose="020B0604030504040204" pitchFamily="34" charset="0"/>
                <a:ea typeface="Tahoma" panose="020B0604030504040204" pitchFamily="34" charset="0"/>
                <a:cs typeface="Tahoma" panose="020B0604030504040204" pitchFamily="34" charset="0"/>
              </a:rPr>
              <a:t>To determine messages </a:t>
            </a:r>
            <a:r>
              <a:rPr lang="en-US" sz="1400" dirty="0">
                <a:latin typeface="Tahoma" panose="020B0604030504040204" pitchFamily="34" charset="0"/>
                <a:ea typeface="Tahoma" panose="020B0604030504040204" pitchFamily="34" charset="0"/>
                <a:cs typeface="Tahoma" panose="020B0604030504040204" pitchFamily="34" charset="0"/>
              </a:rPr>
              <a:t>that move people to action</a:t>
            </a:r>
          </a:p>
          <a:p>
            <a:pPr>
              <a:defRPr/>
            </a:pPr>
            <a:endParaRPr lang="en-US" sz="1400" dirty="0">
              <a:latin typeface="Tahoma" panose="020B0604030504040204" pitchFamily="34" charset="0"/>
              <a:ea typeface="Tahoma" panose="020B0604030504040204" pitchFamily="34" charset="0"/>
              <a:cs typeface="Tahoma" panose="020B0604030504040204" pitchFamily="34" charset="0"/>
            </a:endParaRPr>
          </a:p>
          <a:p>
            <a:pPr>
              <a:defRPr/>
            </a:pPr>
            <a:r>
              <a:rPr lang="en-US" sz="1400" b="1" dirty="0">
                <a:solidFill>
                  <a:srgbClr val="007DC3"/>
                </a:solidFill>
                <a:latin typeface="Tahoma" panose="020B0604030504040204" pitchFamily="34" charset="0"/>
                <a:ea typeface="Tahoma" panose="020B0604030504040204" pitchFamily="34" charset="0"/>
                <a:cs typeface="Tahoma" panose="020B0604030504040204" pitchFamily="34" charset="0"/>
              </a:rPr>
              <a:t>To test behavioral outcomes</a:t>
            </a:r>
            <a:r>
              <a:rPr lang="en-US" sz="1400" dirty="0">
                <a:latin typeface="Tahoma" panose="020B0604030504040204" pitchFamily="34" charset="0"/>
                <a:ea typeface="Tahoma" panose="020B0604030504040204" pitchFamily="34" charset="0"/>
                <a:cs typeface="Tahoma" panose="020B0604030504040204" pitchFamily="34" charset="0"/>
              </a:rPr>
              <a:t>, not just attitudes</a:t>
            </a:r>
          </a:p>
          <a:p>
            <a:pPr>
              <a:defRPr/>
            </a:pPr>
            <a:endParaRPr lang="en-US" sz="1400" dirty="0">
              <a:latin typeface="Tahoma" panose="020B0604030504040204" pitchFamily="34" charset="0"/>
              <a:ea typeface="Tahoma" panose="020B0604030504040204" pitchFamily="34" charset="0"/>
              <a:cs typeface="Tahoma" panose="020B0604030504040204" pitchFamily="34" charset="0"/>
            </a:endParaRPr>
          </a:p>
          <a:p>
            <a:pPr>
              <a:defRPr/>
            </a:pPr>
            <a:r>
              <a:rPr lang="en-US" sz="1400" b="1" dirty="0">
                <a:solidFill>
                  <a:srgbClr val="007DC3"/>
                </a:solidFill>
                <a:latin typeface="Tahoma" panose="020B0604030504040204" pitchFamily="34" charset="0"/>
                <a:ea typeface="Tahoma" panose="020B0604030504040204" pitchFamily="34" charset="0"/>
                <a:cs typeface="Tahoma" panose="020B0604030504040204" pitchFamily="34" charset="0"/>
              </a:rPr>
              <a:t>To increase understanding of the Hard-to-Count</a:t>
            </a:r>
            <a:r>
              <a:rPr lang="en-US" sz="1400" dirty="0">
                <a:latin typeface="Tahoma" panose="020B0604030504040204" pitchFamily="34" charset="0"/>
                <a:ea typeface="Tahoma" panose="020B0604030504040204" pitchFamily="34" charset="0"/>
                <a:cs typeface="Tahoma" panose="020B0604030504040204" pitchFamily="34" charset="0"/>
              </a:rPr>
              <a:t> Latino community</a:t>
            </a:r>
          </a:p>
          <a:p>
            <a:pPr>
              <a:defRPr/>
            </a:pPr>
            <a:endParaRPr lang="en-US" sz="1400" dirty="0">
              <a:latin typeface="Tahoma" panose="020B0604030504040204" pitchFamily="34" charset="0"/>
              <a:ea typeface="Tahoma" panose="020B0604030504040204" pitchFamily="34" charset="0"/>
              <a:cs typeface="Tahoma" panose="020B0604030504040204" pitchFamily="34" charset="0"/>
            </a:endParaRPr>
          </a:p>
          <a:p>
            <a:pPr>
              <a:defRPr/>
            </a:pPr>
            <a:r>
              <a:rPr lang="en-US" sz="1400" b="1" dirty="0">
                <a:solidFill>
                  <a:srgbClr val="007DC3"/>
                </a:solidFill>
                <a:latin typeface="Tahoma" panose="020B0604030504040204" pitchFamily="34" charset="0"/>
                <a:ea typeface="Tahoma" panose="020B0604030504040204" pitchFamily="34" charset="0"/>
                <a:cs typeface="Tahoma" panose="020B0604030504040204" pitchFamily="34" charset="0"/>
              </a:rPr>
              <a:t>To complement research</a:t>
            </a:r>
            <a:r>
              <a:rPr lang="en-US" sz="1400" dirty="0">
                <a:latin typeface="Tahoma" panose="020B0604030504040204" pitchFamily="34" charset="0"/>
                <a:ea typeface="Tahoma" panose="020B0604030504040204" pitchFamily="34" charset="0"/>
                <a:cs typeface="Tahoma" panose="020B0604030504040204" pitchFamily="34" charset="0"/>
              </a:rPr>
              <a:t> conducted by the </a:t>
            </a:r>
            <a:r>
              <a:rPr lang="en-US" sz="1400" dirty="0" smtClean="0">
                <a:latin typeface="Tahoma" panose="020B0604030504040204" pitchFamily="34" charset="0"/>
                <a:ea typeface="Tahoma" panose="020B0604030504040204" pitchFamily="34" charset="0"/>
                <a:cs typeface="Tahoma" panose="020B0604030504040204" pitchFamily="34" charset="0"/>
              </a:rPr>
              <a:t>Census  Bureau and </a:t>
            </a:r>
            <a:r>
              <a:rPr lang="en-US" sz="1400" dirty="0">
                <a:latin typeface="Tahoma" panose="020B0604030504040204" pitchFamily="34" charset="0"/>
                <a:ea typeface="Tahoma" panose="020B0604030504040204" pitchFamily="34" charset="0"/>
                <a:cs typeface="Tahoma" panose="020B0604030504040204" pitchFamily="34" charset="0"/>
              </a:rPr>
              <a:t>other organizations</a:t>
            </a:r>
          </a:p>
        </p:txBody>
      </p:sp>
      <p:sp>
        <p:nvSpPr>
          <p:cNvPr id="7" name="AutoShape 1"/>
          <p:cNvSpPr>
            <a:spLocks/>
          </p:cNvSpPr>
          <p:nvPr/>
        </p:nvSpPr>
        <p:spPr bwMode="auto">
          <a:xfrm>
            <a:off x="466299" y="3242354"/>
            <a:ext cx="3411747" cy="64384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lvl1pPr defTabSz="457200">
              <a:defRPr sz="3600">
                <a:solidFill>
                  <a:srgbClr val="000000"/>
                </a:solidFill>
                <a:latin typeface="Helvetica Light" pitchFamily="1" charset="0"/>
                <a:ea typeface="MS PGothic" panose="020B0600070205080204" pitchFamily="34" charset="-128"/>
                <a:sym typeface="Helvetica Light" pitchFamily="1" charset="0"/>
              </a:defRPr>
            </a:lvl1pPr>
            <a:lvl2pPr defTabSz="457200">
              <a:defRPr sz="3600">
                <a:solidFill>
                  <a:srgbClr val="000000"/>
                </a:solidFill>
                <a:latin typeface="Helvetica Light" pitchFamily="1" charset="0"/>
                <a:ea typeface="MS PGothic" panose="020B0600070205080204" pitchFamily="34" charset="-128"/>
                <a:sym typeface="Helvetica Light" pitchFamily="1" charset="0"/>
              </a:defRPr>
            </a:lvl2pPr>
            <a:lvl3pPr defTabSz="457200">
              <a:defRPr sz="3600">
                <a:solidFill>
                  <a:srgbClr val="000000"/>
                </a:solidFill>
                <a:latin typeface="Helvetica Light" pitchFamily="1" charset="0"/>
                <a:ea typeface="MS PGothic" panose="020B0600070205080204" pitchFamily="34" charset="-128"/>
                <a:sym typeface="Helvetica Light" pitchFamily="1" charset="0"/>
              </a:defRPr>
            </a:lvl3pPr>
            <a:lvl4pPr defTabSz="457200">
              <a:defRPr sz="3600">
                <a:solidFill>
                  <a:srgbClr val="000000"/>
                </a:solidFill>
                <a:latin typeface="Helvetica Light" pitchFamily="1" charset="0"/>
                <a:ea typeface="MS PGothic" panose="020B0600070205080204" pitchFamily="34" charset="-128"/>
                <a:sym typeface="Helvetica Light" pitchFamily="1" charset="0"/>
              </a:defRPr>
            </a:lvl4pPr>
            <a:lvl5pPr defTabSz="457200">
              <a:defRPr sz="3600">
                <a:solidFill>
                  <a:srgbClr val="000000"/>
                </a:solidFill>
                <a:latin typeface="Helvetica Light" pitchFamily="1" charset="0"/>
                <a:ea typeface="MS PGothic" panose="020B0600070205080204" pitchFamily="34" charset="-128"/>
                <a:sym typeface="Helvetica Light" pitchFamily="1" charset="0"/>
              </a:defRPr>
            </a:lvl5pPr>
            <a:lvl6pPr marL="13716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marL="18288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marL="22860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marL="27432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pPr algn="just"/>
            <a:r>
              <a:rPr lang="en-US" altLang="en-US" sz="2400" b="1" dirty="0">
                <a:solidFill>
                  <a:srgbClr val="00A0DD"/>
                </a:solidFill>
                <a:latin typeface="Tahoma" panose="020B0604030504040204" pitchFamily="34" charset="0"/>
                <a:ea typeface="Tahoma" panose="020B0604030504040204" pitchFamily="34" charset="0"/>
                <a:cs typeface="Tahoma" panose="020B0604030504040204" pitchFamily="34" charset="0"/>
                <a:sym typeface="Gotham Bold" pitchFamily="50" charset="0"/>
              </a:rPr>
              <a:t>RESEARCH AND </a:t>
            </a:r>
          </a:p>
          <a:p>
            <a:pPr algn="just"/>
            <a:r>
              <a:rPr lang="en-US" altLang="en-US" sz="2400" b="1" dirty="0">
                <a:solidFill>
                  <a:srgbClr val="00A0DD"/>
                </a:solidFill>
                <a:latin typeface="Tahoma" panose="020B0604030504040204" pitchFamily="34" charset="0"/>
                <a:ea typeface="Tahoma" panose="020B0604030504040204" pitchFamily="34" charset="0"/>
                <a:cs typeface="Tahoma" panose="020B0604030504040204" pitchFamily="34" charset="0"/>
                <a:sym typeface="Gotham Bold" pitchFamily="50" charset="0"/>
              </a:rPr>
              <a:t>MESSAGING GOALS</a:t>
            </a:r>
          </a:p>
        </p:txBody>
      </p:sp>
      <p:pic>
        <p:nvPicPr>
          <p:cNvPr id="11" name="Picture 10">
            <a:extLst>
              <a:ext uri="{FF2B5EF4-FFF2-40B4-BE49-F238E27FC236}">
                <a16:creationId xmlns="" xmlns:a16="http://schemas.microsoft.com/office/drawing/2014/main" id="{A20E1F53-A242-E641-9508-DE4E46C15C1F}"/>
              </a:ext>
            </a:extLst>
          </p:cNvPr>
          <p:cNvPicPr>
            <a:picLocks noChangeAspect="1"/>
          </p:cNvPicPr>
          <p:nvPr/>
        </p:nvPicPr>
        <p:blipFill>
          <a:blip r:embed="rId3"/>
          <a:stretch>
            <a:fillRect/>
          </a:stretch>
        </p:blipFill>
        <p:spPr>
          <a:xfrm>
            <a:off x="304800" y="1600200"/>
            <a:ext cx="1447800" cy="1447800"/>
          </a:xfrm>
          <a:prstGeom prst="rect">
            <a:avLst/>
          </a:prstGeom>
        </p:spPr>
      </p:pic>
      <p:sp>
        <p:nvSpPr>
          <p:cNvPr id="12" name="Rectangle 11">
            <a:extLst>
              <a:ext uri="{FF2B5EF4-FFF2-40B4-BE49-F238E27FC236}">
                <a16:creationId xmlns="" xmlns:a16="http://schemas.microsoft.com/office/drawing/2014/main" id="{C826DA3B-3019-D640-8B52-F0A43D1A5D49}"/>
              </a:ext>
            </a:extLst>
          </p:cNvPr>
          <p:cNvSpPr/>
          <p:nvPr/>
        </p:nvSpPr>
        <p:spPr>
          <a:xfrm>
            <a:off x="4114800" y="533400"/>
            <a:ext cx="4572000" cy="1833515"/>
          </a:xfrm>
          <a:prstGeom prst="rect">
            <a:avLst/>
          </a:prstGeom>
        </p:spPr>
        <p:txBody>
          <a:bodyPr wrap="square">
            <a:spAutoFit/>
          </a:bodyPr>
          <a:lstStyle/>
          <a:p>
            <a:pPr>
              <a:defRPr/>
            </a:pPr>
            <a:r>
              <a:rPr lang="en-US" sz="1600" b="1" dirty="0">
                <a:solidFill>
                  <a:srgbClr val="007DC3"/>
                </a:solidFill>
                <a:latin typeface="Tahoma" panose="020B0604030504040204" pitchFamily="34" charset="0"/>
                <a:ea typeface="Tahoma" panose="020B0604030504040204" pitchFamily="34" charset="0"/>
                <a:cs typeface="Tahoma" panose="020B0604030504040204" pitchFamily="34" charset="0"/>
              </a:rPr>
              <a:t>To test key ideas</a:t>
            </a:r>
            <a:r>
              <a:rPr lang="en-US" sz="1600" dirty="0">
                <a:latin typeface="Tahoma" panose="020B0604030504040204" pitchFamily="34" charset="0"/>
                <a:ea typeface="Tahoma" panose="020B0604030504040204" pitchFamily="34" charset="0"/>
                <a:cs typeface="Tahoma" panose="020B0604030504040204" pitchFamily="34" charset="0"/>
              </a:rPr>
              <a:t>:</a:t>
            </a:r>
          </a:p>
          <a:p>
            <a:pPr>
              <a:defRPr/>
            </a:pPr>
            <a:endParaRPr lang="en-US" sz="1600" dirty="0">
              <a:latin typeface="Tahoma" panose="020B0604030504040204" pitchFamily="34" charset="0"/>
              <a:ea typeface="Tahoma" panose="020B0604030504040204" pitchFamily="34" charset="0"/>
              <a:cs typeface="Tahoma" panose="020B0604030504040204" pitchFamily="34" charset="0"/>
            </a:endParaRPr>
          </a:p>
          <a:p>
            <a:pPr>
              <a:lnSpc>
                <a:spcPct val="150000"/>
              </a:lnSpc>
              <a:defRPr/>
            </a:pPr>
            <a:r>
              <a:rPr lang="en-US" sz="1400" dirty="0">
                <a:latin typeface="Tahoma" panose="020B0604030504040204" pitchFamily="34" charset="0"/>
                <a:ea typeface="Tahoma" panose="020B0604030504040204" pitchFamily="34" charset="0"/>
                <a:cs typeface="Tahoma" panose="020B0604030504040204" pitchFamily="34" charset="0"/>
              </a:rPr>
              <a:t>Interest/awareness of the Census Empowerment/resistance messages</a:t>
            </a:r>
          </a:p>
          <a:p>
            <a:pPr>
              <a:lnSpc>
                <a:spcPct val="150000"/>
              </a:lnSpc>
              <a:defRPr/>
            </a:pPr>
            <a:r>
              <a:rPr lang="en-US" sz="1400" dirty="0">
                <a:latin typeface="Tahoma" panose="020B0604030504040204" pitchFamily="34" charset="0"/>
                <a:ea typeface="Tahoma" panose="020B0604030504040204" pitchFamily="34" charset="0"/>
                <a:cs typeface="Tahoma" panose="020B0604030504040204" pitchFamily="34" charset="0"/>
              </a:rPr>
              <a:t>Understanding of convenience/compliance Understanding of community benefit</a:t>
            </a:r>
          </a:p>
        </p:txBody>
      </p:sp>
      <p:cxnSp>
        <p:nvCxnSpPr>
          <p:cNvPr id="15" name="Straight Connector 14">
            <a:extLst>
              <a:ext uri="{FF2B5EF4-FFF2-40B4-BE49-F238E27FC236}">
                <a16:creationId xmlns="" xmlns:a16="http://schemas.microsoft.com/office/drawing/2014/main" id="{4E764BE5-212B-8B4D-A3AB-94840FE09C97}"/>
              </a:ext>
            </a:extLst>
          </p:cNvPr>
          <p:cNvCxnSpPr>
            <a:cxnSpLocks/>
          </p:cNvCxnSpPr>
          <p:nvPr/>
        </p:nvCxnSpPr>
        <p:spPr>
          <a:xfrm flipV="1">
            <a:off x="3886200" y="609600"/>
            <a:ext cx="0" cy="571500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1"/>
          <p:cNvSpPr>
            <a:spLocks/>
          </p:cNvSpPr>
          <p:nvPr/>
        </p:nvSpPr>
        <p:spPr bwMode="auto">
          <a:xfrm>
            <a:off x="2305184" y="545799"/>
            <a:ext cx="7467600" cy="457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6789" tIns="26789" rIns="26789" bIns="26789" anchor="ctr"/>
          <a:lstStyle>
            <a:lvl1pPr defTabSz="457200">
              <a:defRPr sz="3600">
                <a:solidFill>
                  <a:srgbClr val="000000"/>
                </a:solidFill>
                <a:latin typeface="Helvetica Light" pitchFamily="1" charset="0"/>
                <a:ea typeface="MS PGothic" panose="020B0600070205080204" pitchFamily="34" charset="-128"/>
                <a:sym typeface="Helvetica Light" pitchFamily="1" charset="0"/>
              </a:defRPr>
            </a:lvl1pPr>
            <a:lvl2pPr defTabSz="457200">
              <a:defRPr sz="3600">
                <a:solidFill>
                  <a:srgbClr val="000000"/>
                </a:solidFill>
                <a:latin typeface="Helvetica Light" pitchFamily="1" charset="0"/>
                <a:ea typeface="MS PGothic" panose="020B0600070205080204" pitchFamily="34" charset="-128"/>
                <a:sym typeface="Helvetica Light" pitchFamily="1" charset="0"/>
              </a:defRPr>
            </a:lvl2pPr>
            <a:lvl3pPr defTabSz="457200">
              <a:defRPr sz="3600">
                <a:solidFill>
                  <a:srgbClr val="000000"/>
                </a:solidFill>
                <a:latin typeface="Helvetica Light" pitchFamily="1" charset="0"/>
                <a:ea typeface="MS PGothic" panose="020B0600070205080204" pitchFamily="34" charset="-128"/>
                <a:sym typeface="Helvetica Light" pitchFamily="1" charset="0"/>
              </a:defRPr>
            </a:lvl3pPr>
            <a:lvl4pPr defTabSz="457200">
              <a:defRPr sz="3600">
                <a:solidFill>
                  <a:srgbClr val="000000"/>
                </a:solidFill>
                <a:latin typeface="Helvetica Light" pitchFamily="1" charset="0"/>
                <a:ea typeface="MS PGothic" panose="020B0600070205080204" pitchFamily="34" charset="-128"/>
                <a:sym typeface="Helvetica Light" pitchFamily="1" charset="0"/>
              </a:defRPr>
            </a:lvl4pPr>
            <a:lvl5pPr defTabSz="457200">
              <a:defRPr sz="3600">
                <a:solidFill>
                  <a:srgbClr val="000000"/>
                </a:solidFill>
                <a:latin typeface="Helvetica Light" pitchFamily="1" charset="0"/>
                <a:ea typeface="MS PGothic" panose="020B0600070205080204" pitchFamily="34" charset="-128"/>
                <a:sym typeface="Helvetica Light" pitchFamily="1" charset="0"/>
              </a:defRPr>
            </a:lvl5pPr>
            <a:lvl6pPr marL="13716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marL="18288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marL="22860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marL="27432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pPr eaLnBrk="1"/>
            <a:r>
              <a:rPr lang="en-US" altLang="en-US" sz="2400" b="1" dirty="0">
                <a:solidFill>
                  <a:srgbClr val="00A0DD"/>
                </a:solidFill>
                <a:latin typeface="Gotham"/>
                <a:cs typeface="Gotham Bold"/>
                <a:sym typeface="Gotham Bold" pitchFamily="50" charset="0"/>
              </a:rPr>
              <a:t>2020 CENSUS: </a:t>
            </a:r>
          </a:p>
          <a:p>
            <a:pPr eaLnBrk="1"/>
            <a:r>
              <a:rPr lang="en-US" altLang="en-US" sz="2400" b="1" dirty="0">
                <a:solidFill>
                  <a:srgbClr val="00A0DD"/>
                </a:solidFill>
                <a:latin typeface="Gotham"/>
                <a:cs typeface="Gotham Bold"/>
                <a:sym typeface="Gotham Bold" pitchFamily="50" charset="0"/>
              </a:rPr>
              <a:t>FUTURE RESEARCH PLAN &amp; NEEDS</a:t>
            </a:r>
          </a:p>
        </p:txBody>
      </p:sp>
      <p:cxnSp>
        <p:nvCxnSpPr>
          <p:cNvPr id="4" name="Straight Connector 3"/>
          <p:cNvCxnSpPr/>
          <p:nvPr/>
        </p:nvCxnSpPr>
        <p:spPr>
          <a:xfrm>
            <a:off x="838200" y="1295400"/>
            <a:ext cx="7305185" cy="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533400" y="2164536"/>
            <a:ext cx="8127521" cy="4719241"/>
          </a:xfrm>
          <a:prstGeom prst="rect">
            <a:avLst/>
          </a:prstGeom>
        </p:spPr>
        <p:txBody>
          <a:bodyPr wrap="square">
            <a:spAutoFit/>
          </a:bodyPr>
          <a:lstStyle/>
          <a:p>
            <a:pPr marL="285750" indent="-285750" defTabSz="914400">
              <a:lnSpc>
                <a:spcPct val="120000"/>
              </a:lnSpc>
              <a:spcBef>
                <a:spcPts val="1000"/>
              </a:spcBef>
              <a:buFont typeface="Arial" panose="020B0604020202020204" pitchFamily="34" charset="0"/>
              <a:buChar char="•"/>
            </a:pPr>
            <a:r>
              <a:rPr lang="en-US" sz="1300" b="1" dirty="0">
                <a:solidFill>
                  <a:srgbClr val="0F3A67"/>
                </a:solidFill>
                <a:latin typeface="Tahoma" panose="020B0604030504040204" pitchFamily="34" charset="0"/>
                <a:ea typeface="Tahoma" panose="020B0604030504040204" pitchFamily="34" charset="0"/>
                <a:cs typeface="Tahoma" panose="020B0604030504040204" pitchFamily="34" charset="0"/>
              </a:rPr>
              <a:t>10-week Latino Voter Tracking Poll</a:t>
            </a:r>
            <a:r>
              <a:rPr lang="en-US" sz="1300" dirty="0">
                <a:latin typeface="Tahoma" panose="020B0604030504040204" pitchFamily="34" charset="0"/>
                <a:ea typeface="Tahoma" panose="020B0604030504040204" pitchFamily="34" charset="0"/>
                <a:cs typeface="Tahoma" panose="020B0604030504040204" pitchFamily="34" charset="0"/>
              </a:rPr>
              <a:t> – </a:t>
            </a:r>
            <a:r>
              <a:rPr lang="en-US" sz="13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NALEO Educational Fund and Latino Decisions are currently conducting a </a:t>
            </a:r>
            <a:r>
              <a:rPr lang="en-US" sz="13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10-week </a:t>
            </a:r>
            <a:r>
              <a:rPr lang="en-US" sz="13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Latino Voter tracking poll; </a:t>
            </a:r>
            <a:r>
              <a:rPr lang="en-US" sz="13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 </a:t>
            </a:r>
            <a:r>
              <a:rPr lang="en-US" sz="13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census question will be added during one of the weeks</a:t>
            </a:r>
          </a:p>
          <a:p>
            <a:pPr marL="285750" indent="-285750" defTabSz="914400">
              <a:lnSpc>
                <a:spcPct val="120000"/>
              </a:lnSpc>
              <a:spcBef>
                <a:spcPts val="1000"/>
              </a:spcBef>
              <a:buFont typeface="Arial" panose="020B0604020202020204" pitchFamily="34" charset="0"/>
              <a:buChar char="•"/>
            </a:pPr>
            <a:r>
              <a:rPr lang="en-US" sz="1300" b="1" dirty="0">
                <a:solidFill>
                  <a:srgbClr val="204B7D"/>
                </a:solidFill>
                <a:latin typeface="Tahoma" panose="020B0604030504040204" pitchFamily="34" charset="0"/>
                <a:ea typeface="Tahoma" panose="020B0604030504040204" pitchFamily="34" charset="0"/>
                <a:cs typeface="Tahoma" panose="020B0604030504040204" pitchFamily="34" charset="0"/>
              </a:rPr>
              <a:t>National Poll &amp; Focus Groups</a:t>
            </a:r>
            <a:r>
              <a:rPr lang="en-US" sz="1300" dirty="0">
                <a:latin typeface="Tahoma" panose="020B0604030504040204" pitchFamily="34" charset="0"/>
                <a:ea typeface="Tahoma" panose="020B0604030504040204" pitchFamily="34" charset="0"/>
                <a:cs typeface="Tahoma" panose="020B0604030504040204" pitchFamily="34" charset="0"/>
              </a:rPr>
              <a:t> - </a:t>
            </a:r>
            <a:r>
              <a:rPr lang="en-US" sz="13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Conduct national poll and focus groups in 2019 to refresh messaging and inform GOTC campaign; r</a:t>
            </a:r>
            <a:r>
              <a:rPr lang="en-US" sz="13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esearch </a:t>
            </a:r>
            <a:r>
              <a:rPr lang="en-US" sz="13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will begin after a final </a:t>
            </a:r>
            <a:r>
              <a:rPr lang="en-US" sz="13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determination </a:t>
            </a:r>
            <a:r>
              <a:rPr lang="en-US" sz="13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is made </a:t>
            </a:r>
            <a:r>
              <a:rPr lang="en-US" sz="13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on the inclusion of a citizenship question</a:t>
            </a:r>
            <a:endParaRPr lang="en-US" sz="13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defTabSz="914400">
              <a:lnSpc>
                <a:spcPct val="120000"/>
              </a:lnSpc>
              <a:spcBef>
                <a:spcPts val="1000"/>
              </a:spcBef>
              <a:buFont typeface="Arial" panose="020B0604020202020204" pitchFamily="34" charset="0"/>
              <a:buChar char="•"/>
            </a:pPr>
            <a:r>
              <a:rPr lang="en-US" sz="1300" b="1" dirty="0">
                <a:solidFill>
                  <a:srgbClr val="0F3A67"/>
                </a:solidFill>
                <a:latin typeface="Tahoma" panose="020B0604030504040204" pitchFamily="34" charset="0"/>
                <a:ea typeface="Tahoma" panose="020B0604030504040204" pitchFamily="34" charset="0"/>
                <a:cs typeface="Tahoma" panose="020B0604030504040204" pitchFamily="34" charset="0"/>
              </a:rPr>
              <a:t>Test GOTC strategies to inform other civic engagement programs</a:t>
            </a:r>
            <a:endParaRPr lang="en-US" sz="1300" dirty="0">
              <a:solidFill>
                <a:srgbClr val="0F3A67"/>
              </a:solidFill>
              <a:latin typeface="Tahoma" panose="020B0604030504040204" pitchFamily="34" charset="0"/>
              <a:ea typeface="Tahoma" panose="020B0604030504040204" pitchFamily="34" charset="0"/>
              <a:cs typeface="Tahoma" panose="020B0604030504040204" pitchFamily="34" charset="0"/>
            </a:endParaRPr>
          </a:p>
          <a:p>
            <a:pPr marL="285750" indent="-285750" defTabSz="914400">
              <a:lnSpc>
                <a:spcPct val="120000"/>
              </a:lnSpc>
              <a:spcBef>
                <a:spcPts val="1000"/>
              </a:spcBef>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As resources allow, </a:t>
            </a:r>
            <a:r>
              <a:rPr lang="en-US" sz="1300" b="1" dirty="0">
                <a:solidFill>
                  <a:srgbClr val="204B7D"/>
                </a:solidFill>
                <a:latin typeface="Tahoma" panose="020B0604030504040204" pitchFamily="34" charset="0"/>
                <a:ea typeface="Tahoma" panose="020B0604030504040204" pitchFamily="34" charset="0"/>
                <a:cs typeface="Tahoma" panose="020B0604030504040204" pitchFamily="34" charset="0"/>
              </a:rPr>
              <a:t>Fill Research Gaps</a:t>
            </a:r>
            <a:r>
              <a:rPr lang="en-US" sz="1300" dirty="0">
                <a:latin typeface="Tahoma" panose="020B0604030504040204" pitchFamily="34" charset="0"/>
                <a:ea typeface="Tahoma" panose="020B0604030504040204" pitchFamily="34" charset="0"/>
                <a:cs typeface="Tahoma" panose="020B0604030504040204" pitchFamily="34" charset="0"/>
              </a:rPr>
              <a:t>:</a:t>
            </a:r>
          </a:p>
          <a:p>
            <a:pPr marL="742950" lvl="1" indent="-285750" defTabSz="914400">
              <a:lnSpc>
                <a:spcPct val="120000"/>
              </a:lnSpc>
              <a:spcBef>
                <a:spcPts val="1000"/>
              </a:spcBef>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Continue to </a:t>
            </a:r>
            <a:r>
              <a:rPr lang="en-US" sz="1300" b="1" dirty="0">
                <a:solidFill>
                  <a:srgbClr val="204B7D"/>
                </a:solidFill>
                <a:latin typeface="Tahoma" panose="020B0604030504040204" pitchFamily="34" charset="0"/>
                <a:ea typeface="Tahoma" panose="020B0604030504040204" pitchFamily="34" charset="0"/>
                <a:cs typeface="Tahoma" panose="020B0604030504040204" pitchFamily="34" charset="0"/>
              </a:rPr>
              <a:t>understand the diverse Latino community</a:t>
            </a:r>
            <a:r>
              <a:rPr lang="en-US" sz="1300" dirty="0">
                <a:latin typeface="Tahoma" panose="020B0604030504040204" pitchFamily="34" charset="0"/>
                <a:ea typeface="Tahoma" panose="020B0604030504040204" pitchFamily="34" charset="0"/>
                <a:cs typeface="Tahoma" panose="020B0604030504040204" pitchFamily="34" charset="0"/>
              </a:rPr>
              <a:t>; LGBTQ, Afro-Latino, Non-Spanish/Non-English dominant communities, </a:t>
            </a:r>
            <a:r>
              <a:rPr lang="en-US" sz="13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Puerto Rico</a:t>
            </a:r>
          </a:p>
          <a:p>
            <a:pPr marL="742950" lvl="1" indent="-285750" defTabSz="914400">
              <a:lnSpc>
                <a:spcPct val="120000"/>
              </a:lnSpc>
              <a:spcBef>
                <a:spcPts val="1000"/>
              </a:spcBef>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Understand best </a:t>
            </a:r>
            <a:r>
              <a:rPr lang="en-US" sz="1300" b="1" dirty="0">
                <a:solidFill>
                  <a:srgbClr val="0F3A67"/>
                </a:solidFill>
                <a:latin typeface="Tahoma" panose="020B0604030504040204" pitchFamily="34" charset="0"/>
                <a:ea typeface="Tahoma" panose="020B0604030504040204" pitchFamily="34" charset="0"/>
                <a:cs typeface="Tahoma" panose="020B0604030504040204" pitchFamily="34" charset="0"/>
              </a:rPr>
              <a:t>messages and motivators to mitigate the undercount of children 4 and under</a:t>
            </a:r>
          </a:p>
          <a:p>
            <a:pPr marL="742950" lvl="1" indent="-285750" defTabSz="914400">
              <a:lnSpc>
                <a:spcPct val="120000"/>
              </a:lnSpc>
              <a:spcBef>
                <a:spcPts val="1000"/>
              </a:spcBef>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State and local specific research</a:t>
            </a:r>
          </a:p>
          <a:p>
            <a:pPr marL="285750" indent="-285750" defTabSz="914400">
              <a:lnSpc>
                <a:spcPct val="120000"/>
              </a:lnSpc>
              <a:spcBef>
                <a:spcPts val="1000"/>
              </a:spcBef>
              <a:buFont typeface="Arial" panose="020B0604020202020204" pitchFamily="34" charset="0"/>
              <a:buChar char="•"/>
            </a:pPr>
            <a:r>
              <a:rPr lang="en-US" sz="1300" b="1" dirty="0">
                <a:solidFill>
                  <a:srgbClr val="0F3A67"/>
                </a:solidFill>
                <a:latin typeface="Tahoma" panose="020B0604030504040204" pitchFamily="34" charset="0"/>
                <a:ea typeface="Tahoma" panose="020B0604030504040204" pitchFamily="34" charset="0"/>
                <a:cs typeface="Tahoma" panose="020B0604030504040204" pitchFamily="34" charset="0"/>
              </a:rPr>
              <a:t>Continue to be a resource to partner organizations to help inform their research</a:t>
            </a:r>
          </a:p>
          <a:p>
            <a:pPr marL="285750" indent="-285750" defTabSz="914400">
              <a:lnSpc>
                <a:spcPct val="120000"/>
              </a:lnSpc>
              <a:spcBef>
                <a:spcPts val="1000"/>
              </a:spcBef>
              <a:buFont typeface="Arial" panose="020B0604020202020204" pitchFamily="34" charset="0"/>
              <a:buChar char="•"/>
            </a:pPr>
            <a:endParaRPr lang="en-US" sz="13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 xmlns:a16="http://schemas.microsoft.com/office/drawing/2014/main" id="{2F59A0AE-5BC4-5041-A3DB-A67FE98527A4}"/>
              </a:ext>
            </a:extLst>
          </p:cNvPr>
          <p:cNvSpPr/>
          <p:nvPr/>
        </p:nvSpPr>
        <p:spPr>
          <a:xfrm>
            <a:off x="533400" y="1524000"/>
            <a:ext cx="3534942" cy="389017"/>
          </a:xfrm>
          <a:prstGeom prst="rect">
            <a:avLst/>
          </a:prstGeom>
        </p:spPr>
        <p:txBody>
          <a:bodyPr wrap="none">
            <a:spAutoFit/>
          </a:bodyPr>
          <a:lstStyle/>
          <a:p>
            <a:pPr defTabSz="914400">
              <a:lnSpc>
                <a:spcPct val="120000"/>
              </a:lnSpc>
              <a:spcBef>
                <a:spcPts val="1000"/>
              </a:spcBef>
            </a:pPr>
            <a:r>
              <a:rPr lang="en-US" b="1" dirty="0">
                <a:solidFill>
                  <a:srgbClr val="204B7D"/>
                </a:solidFill>
                <a:latin typeface="Tahoma" panose="020B0604030504040204" pitchFamily="34" charset="0"/>
                <a:ea typeface="Tahoma" panose="020B0604030504040204" pitchFamily="34" charset="0"/>
                <a:cs typeface="Tahoma" panose="020B0604030504040204" pitchFamily="34" charset="0"/>
              </a:rPr>
              <a:t>FUTURE RESEARCH &amp; NEEDS</a:t>
            </a:r>
          </a:p>
        </p:txBody>
      </p:sp>
      <p:pic>
        <p:nvPicPr>
          <p:cNvPr id="6" name="image4.png">
            <a:extLst>
              <a:ext uri="{FF2B5EF4-FFF2-40B4-BE49-F238E27FC236}">
                <a16:creationId xmlns="" xmlns:a16="http://schemas.microsoft.com/office/drawing/2014/main" id="{AEFB08F9-7643-E34F-B281-38AD838E14EB}"/>
              </a:ext>
            </a:extLst>
          </p:cNvPr>
          <p:cNvPicPr/>
          <p:nvPr/>
        </p:nvPicPr>
        <p:blipFill>
          <a:blip r:embed="rId3"/>
          <a:srcRect/>
          <a:stretch>
            <a:fillRect/>
          </a:stretch>
        </p:blipFill>
        <p:spPr>
          <a:xfrm>
            <a:off x="914400" y="329799"/>
            <a:ext cx="1234834" cy="1346601"/>
          </a:xfrm>
          <a:prstGeom prst="rect">
            <a:avLst/>
          </a:prstGeom>
          <a:ln/>
        </p:spPr>
      </p:pic>
    </p:spTree>
    <p:extLst>
      <p:ext uri="{BB962C8B-B14F-4D97-AF65-F5344CB8AC3E}">
        <p14:creationId xmlns:p14="http://schemas.microsoft.com/office/powerpoint/2010/main" val="2133853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12E79BEB-511C-DB46-B212-43DC283FB0A9}"/>
              </a:ext>
            </a:extLst>
          </p:cNvPr>
          <p:cNvSpPr txBox="1"/>
          <p:nvPr/>
        </p:nvSpPr>
        <p:spPr>
          <a:xfrm>
            <a:off x="2441" y="-102405"/>
            <a:ext cx="9144000" cy="2862322"/>
          </a:xfrm>
          <a:prstGeom prst="rect">
            <a:avLst/>
          </a:prstGeom>
          <a:solidFill>
            <a:srgbClr val="9F2121"/>
          </a:solidFill>
        </p:spPr>
        <p:txBody>
          <a:bodyPr wrap="square" rtlCol="0">
            <a:spAutoFit/>
          </a:bodyPr>
          <a:lstStyle/>
          <a:p>
            <a:pPr algn="ct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4447607" y="3228946"/>
            <a:ext cx="184656" cy="369328"/>
          </a:xfrm>
          <a:prstGeom prst="rect">
            <a:avLst/>
          </a:prstGeom>
        </p:spPr>
        <p:txBody>
          <a:bodyPr wrap="none" lIns="91435" tIns="45718" rIns="91435" bIns="45718">
            <a:spAutoFit/>
          </a:bodyPr>
          <a:lstStyle/>
          <a:p>
            <a:r>
              <a:rPr lang="en-US">
                <a:solidFill>
                  <a:srgbClr val="000000"/>
                </a:solidFill>
                <a:latin typeface="+mj-lt"/>
              </a:rPr>
              <a:t> </a:t>
            </a:r>
            <a:endParaRPr lang="en-US">
              <a:latin typeface="+mj-lt"/>
            </a:endParaRPr>
          </a:p>
        </p:txBody>
      </p:sp>
      <p:sp>
        <p:nvSpPr>
          <p:cNvPr id="3" name="Rectangle 2"/>
          <p:cNvSpPr/>
          <p:nvPr/>
        </p:nvSpPr>
        <p:spPr>
          <a:xfrm>
            <a:off x="4447607" y="3228946"/>
            <a:ext cx="184656" cy="369328"/>
          </a:xfrm>
          <a:prstGeom prst="rect">
            <a:avLst/>
          </a:prstGeom>
        </p:spPr>
        <p:txBody>
          <a:bodyPr wrap="none" lIns="91435" tIns="45718" rIns="91435" bIns="45718">
            <a:spAutoFit/>
          </a:bodyPr>
          <a:lstStyle/>
          <a:p>
            <a:r>
              <a:rPr lang="en-US">
                <a:solidFill>
                  <a:srgbClr val="000000"/>
                </a:solidFill>
                <a:latin typeface="+mj-lt"/>
              </a:rPr>
              <a:t> </a:t>
            </a:r>
            <a:endParaRPr lang="en-US">
              <a:latin typeface="+mj-lt"/>
            </a:endParaRPr>
          </a:p>
        </p:txBody>
      </p:sp>
      <p:sp>
        <p:nvSpPr>
          <p:cNvPr id="5" name="Rectangle 4"/>
          <p:cNvSpPr/>
          <p:nvPr/>
        </p:nvSpPr>
        <p:spPr>
          <a:xfrm>
            <a:off x="2895600" y="838200"/>
            <a:ext cx="5318501" cy="523220"/>
          </a:xfrm>
          <a:prstGeom prst="rect">
            <a:avLst/>
          </a:prstGeom>
        </p:spPr>
        <p:txBody>
          <a:bodyPr wrap="square">
            <a:spAutoFit/>
          </a:bodyPr>
          <a:lstStyle/>
          <a:p>
            <a:endParaRPr lang="en-US" sz="2800" dirty="0">
              <a:latin typeface="Gotham Book" pitchFamily="50" charset="0"/>
              <a:cs typeface="Gotham Book" pitchFamily="50" charset="0"/>
            </a:endParaRPr>
          </a:p>
        </p:txBody>
      </p:sp>
      <p:pic>
        <p:nvPicPr>
          <p:cNvPr id="7" name="image4.png"/>
          <p:cNvPicPr/>
          <p:nvPr/>
        </p:nvPicPr>
        <p:blipFill>
          <a:blip r:embed="rId2"/>
          <a:srcRect/>
          <a:stretch>
            <a:fillRect/>
          </a:stretch>
        </p:blipFill>
        <p:spPr>
          <a:xfrm>
            <a:off x="304026" y="546537"/>
            <a:ext cx="3277787" cy="3574465"/>
          </a:xfrm>
          <a:prstGeom prst="rect">
            <a:avLst/>
          </a:prstGeom>
          <a:ln/>
        </p:spPr>
      </p:pic>
      <p:sp>
        <p:nvSpPr>
          <p:cNvPr id="9" name="Rectangle 8"/>
          <p:cNvSpPr/>
          <p:nvPr/>
        </p:nvSpPr>
        <p:spPr>
          <a:xfrm>
            <a:off x="3803902" y="3124200"/>
            <a:ext cx="4572001" cy="398888"/>
          </a:xfrm>
          <a:prstGeom prst="rect">
            <a:avLst/>
          </a:prstGeom>
        </p:spPr>
        <p:txBody>
          <a:bodyPr wrap="square" lIns="91435" tIns="45718" rIns="91435" bIns="45718">
            <a:spAutoFit/>
          </a:bodyPr>
          <a:lstStyle/>
          <a:p>
            <a:pPr>
              <a:lnSpc>
                <a:spcPct val="110000"/>
              </a:lnSpc>
            </a:pPr>
            <a:r>
              <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rPr>
              <a:t>Visit </a:t>
            </a:r>
            <a:r>
              <a:rPr lang="en-US" sz="2000" b="1" dirty="0">
                <a:solidFill>
                  <a:srgbClr val="0F3A67"/>
                </a:solidFill>
                <a:latin typeface="Tahoma" panose="020B0604030504040204" pitchFamily="34" charset="0"/>
                <a:ea typeface="Tahoma" panose="020B0604030504040204" pitchFamily="34" charset="0"/>
                <a:cs typeface="Tahoma" panose="020B0604030504040204" pitchFamily="34" charset="0"/>
                <a:hlinkClick r:id="rId3"/>
              </a:rPr>
              <a:t>www.NALEO.org</a:t>
            </a:r>
            <a:r>
              <a:rPr lang="en-US" sz="2000" b="1" dirty="0">
                <a:solidFill>
                  <a:srgbClr val="0F3A67"/>
                </a:solidFill>
                <a:latin typeface="Tahoma" panose="020B0604030504040204" pitchFamily="34" charset="0"/>
                <a:ea typeface="Tahoma" panose="020B0604030504040204" pitchFamily="34" charset="0"/>
                <a:cs typeface="Tahoma" panose="020B0604030504040204" pitchFamily="34" charset="0"/>
              </a:rPr>
              <a:t>/Census2020 </a:t>
            </a:r>
          </a:p>
        </p:txBody>
      </p:sp>
      <p:sp>
        <p:nvSpPr>
          <p:cNvPr id="4" name="Rectangle 3">
            <a:extLst>
              <a:ext uri="{FF2B5EF4-FFF2-40B4-BE49-F238E27FC236}">
                <a16:creationId xmlns="" xmlns:a16="http://schemas.microsoft.com/office/drawing/2014/main" id="{C8269459-64EF-804C-9976-0BB31F41386E}"/>
              </a:ext>
            </a:extLst>
          </p:cNvPr>
          <p:cNvSpPr/>
          <p:nvPr/>
        </p:nvSpPr>
        <p:spPr>
          <a:xfrm>
            <a:off x="3721453" y="1139157"/>
            <a:ext cx="5334000" cy="830997"/>
          </a:xfrm>
          <a:prstGeom prst="rect">
            <a:avLst/>
          </a:prstGeom>
        </p:spPr>
        <p:txBody>
          <a:bodyPr wrap="square">
            <a:spAutoFit/>
          </a:bodyPr>
          <a:lstStyle/>
          <a:p>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TAKE ACTION! </a:t>
            </a:r>
          </a:p>
        </p:txBody>
      </p:sp>
      <p:sp>
        <p:nvSpPr>
          <p:cNvPr id="10" name="Rectangle 9">
            <a:extLst>
              <a:ext uri="{FF2B5EF4-FFF2-40B4-BE49-F238E27FC236}">
                <a16:creationId xmlns="" xmlns:a16="http://schemas.microsoft.com/office/drawing/2014/main" id="{6147046A-CDAC-E546-A53D-B412D767B346}"/>
              </a:ext>
            </a:extLst>
          </p:cNvPr>
          <p:cNvSpPr/>
          <p:nvPr/>
        </p:nvSpPr>
        <p:spPr>
          <a:xfrm>
            <a:off x="3803903" y="3886200"/>
            <a:ext cx="4572000" cy="2436949"/>
          </a:xfrm>
          <a:prstGeom prst="rect">
            <a:avLst/>
          </a:prstGeom>
        </p:spPr>
        <p:txBody>
          <a:bodyPr>
            <a:spAutoFit/>
          </a:bodyPr>
          <a:lstStyle/>
          <a:p>
            <a:pPr>
              <a:lnSpc>
                <a:spcPct val="110000"/>
              </a:lnSpc>
            </a:pPr>
            <a:r>
              <a:rPr lang="en-US" dirty="0">
                <a:solidFill>
                  <a:srgbClr val="0F3A67"/>
                </a:solidFill>
                <a:latin typeface="Tahoma" panose="020B0604030504040204" pitchFamily="34" charset="0"/>
                <a:ea typeface="Tahoma" panose="020B0604030504040204" pitchFamily="34" charset="0"/>
                <a:cs typeface="Tahoma" panose="020B0604030504040204" pitchFamily="34" charset="0"/>
              </a:rPr>
              <a:t>Email to </a:t>
            </a:r>
            <a:r>
              <a:rPr lang="en-US" b="1" dirty="0" err="1">
                <a:solidFill>
                  <a:srgbClr val="007DC3"/>
                </a:solidFill>
                <a:latin typeface="Tahoma" panose="020B0604030504040204" pitchFamily="34" charset="0"/>
                <a:ea typeface="Tahoma" panose="020B0604030504040204" pitchFamily="34" charset="0"/>
                <a:cs typeface="Tahoma" panose="020B0604030504040204" pitchFamily="34" charset="0"/>
              </a:rPr>
              <a:t>censusGOTC@naleo.org</a:t>
            </a:r>
            <a:r>
              <a:rPr lang="en-US" b="1" dirty="0">
                <a:solidFill>
                  <a:srgbClr val="0F3A67"/>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0F3A67"/>
                </a:solidFill>
                <a:latin typeface="Tahoma" panose="020B0604030504040204" pitchFamily="34" charset="0"/>
                <a:ea typeface="Tahoma" panose="020B0604030504040204" pitchFamily="34" charset="0"/>
                <a:cs typeface="Tahoma" panose="020B0604030504040204" pitchFamily="34" charset="0"/>
              </a:rPr>
              <a:t>with “</a:t>
            </a:r>
            <a:r>
              <a:rPr lang="en-US" b="1" dirty="0">
                <a:solidFill>
                  <a:srgbClr val="007DC3"/>
                </a:solidFill>
                <a:latin typeface="Tahoma" panose="020B0604030504040204" pitchFamily="34" charset="0"/>
                <a:ea typeface="Tahoma" panose="020B0604030504040204" pitchFamily="34" charset="0"/>
                <a:cs typeface="Tahoma" panose="020B0604030504040204" pitchFamily="34" charset="0"/>
              </a:rPr>
              <a:t>Subscribe</a:t>
            </a:r>
            <a:r>
              <a:rPr lang="en-US" dirty="0">
                <a:solidFill>
                  <a:srgbClr val="0F3A67"/>
                </a:solidFill>
                <a:latin typeface="Tahoma" panose="020B0604030504040204" pitchFamily="34" charset="0"/>
                <a:ea typeface="Tahoma" panose="020B0604030504040204" pitchFamily="34" charset="0"/>
                <a:cs typeface="Tahoma" panose="020B0604030504040204" pitchFamily="34" charset="0"/>
              </a:rPr>
              <a:t>” in the subject line to join our Census email list.  </a:t>
            </a:r>
          </a:p>
          <a:p>
            <a:pPr>
              <a:lnSpc>
                <a:spcPct val="110000"/>
              </a:lnSpc>
            </a:pPr>
            <a:endParaRPr lang="en-US" dirty="0">
              <a:solidFill>
                <a:srgbClr val="0F3A67"/>
              </a:solidFill>
              <a:latin typeface="Tahoma" panose="020B0604030504040204" pitchFamily="34" charset="0"/>
              <a:ea typeface="Tahoma" panose="020B0604030504040204" pitchFamily="34" charset="0"/>
              <a:cs typeface="Tahoma" panose="020B0604030504040204" pitchFamily="34" charset="0"/>
            </a:endParaRPr>
          </a:p>
          <a:p>
            <a:pPr>
              <a:lnSpc>
                <a:spcPct val="110000"/>
              </a:lnSpc>
            </a:pPr>
            <a:r>
              <a:rPr lang="en-US" dirty="0">
                <a:solidFill>
                  <a:srgbClr val="0F3A67"/>
                </a:solidFill>
                <a:latin typeface="Tahoma" panose="020B0604030504040204" pitchFamily="34" charset="0"/>
                <a:ea typeface="Tahoma" panose="020B0604030504040204" pitchFamily="34" charset="0"/>
                <a:cs typeface="Tahoma" panose="020B0604030504040204" pitchFamily="34" charset="0"/>
              </a:rPr>
              <a:t>Text </a:t>
            </a:r>
            <a:r>
              <a:rPr lang="en-US" b="1" dirty="0">
                <a:solidFill>
                  <a:srgbClr val="007DC3"/>
                </a:solidFill>
                <a:latin typeface="Tahoma" panose="020B0604030504040204" pitchFamily="34" charset="0"/>
                <a:ea typeface="Tahoma" panose="020B0604030504040204" pitchFamily="34" charset="0"/>
                <a:cs typeface="Tahoma" panose="020B0604030504040204" pitchFamily="34" charset="0"/>
              </a:rPr>
              <a:t>“CENSUS” </a:t>
            </a:r>
            <a:r>
              <a:rPr lang="en-US" dirty="0">
                <a:solidFill>
                  <a:srgbClr val="0F3A67"/>
                </a:solidFill>
                <a:latin typeface="Tahoma" panose="020B0604030504040204" pitchFamily="34" charset="0"/>
                <a:ea typeface="Tahoma" panose="020B0604030504040204" pitchFamily="34" charset="0"/>
                <a:cs typeface="Tahoma" panose="020B0604030504040204" pitchFamily="34" charset="0"/>
              </a:rPr>
              <a:t>to</a:t>
            </a:r>
            <a:r>
              <a:rPr lang="en-US" b="1" dirty="0">
                <a:solidFill>
                  <a:srgbClr val="00A0DD"/>
                </a:solidFill>
                <a:latin typeface="Tahoma" panose="020B0604030504040204" pitchFamily="34" charset="0"/>
                <a:ea typeface="Tahoma" panose="020B0604030504040204" pitchFamily="34" charset="0"/>
                <a:cs typeface="Tahoma" panose="020B0604030504040204" pitchFamily="34" charset="0"/>
              </a:rPr>
              <a:t> </a:t>
            </a:r>
            <a:r>
              <a:rPr lang="en-US" b="1" dirty="0">
                <a:solidFill>
                  <a:srgbClr val="007DC3"/>
                </a:solidFill>
                <a:latin typeface="Tahoma" panose="020B0604030504040204" pitchFamily="34" charset="0"/>
                <a:ea typeface="Tahoma" panose="020B0604030504040204" pitchFamily="34" charset="0"/>
                <a:cs typeface="Tahoma" panose="020B0604030504040204" pitchFamily="34" charset="0"/>
              </a:rPr>
              <a:t>97779</a:t>
            </a:r>
            <a:r>
              <a:rPr lang="en-US" b="1" dirty="0">
                <a:solidFill>
                  <a:srgbClr val="00A0DD"/>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0F3A67"/>
                </a:solidFill>
                <a:latin typeface="Tahoma" panose="020B0604030504040204" pitchFamily="34" charset="0"/>
                <a:ea typeface="Tahoma" panose="020B0604030504040204" pitchFamily="34" charset="0"/>
                <a:cs typeface="Tahoma" panose="020B0604030504040204" pitchFamily="34" charset="0"/>
              </a:rPr>
              <a:t>to join our SMS/Census Get Out the Count list. </a:t>
            </a:r>
          </a:p>
          <a:p>
            <a:pPr>
              <a:lnSpc>
                <a:spcPct val="110000"/>
              </a:lnSpc>
            </a:pPr>
            <a:r>
              <a:rPr lang="en-US" sz="1050" dirty="0">
                <a:solidFill>
                  <a:srgbClr val="0F3A67"/>
                </a:solidFill>
                <a:latin typeface="Tahoma" panose="020B0604030504040204" pitchFamily="34" charset="0"/>
                <a:ea typeface="Tahoma" panose="020B0604030504040204" pitchFamily="34" charset="0"/>
                <a:cs typeface="Tahoma" panose="020B0604030504040204" pitchFamily="34" charset="0"/>
              </a:rPr>
              <a:t>       </a:t>
            </a:r>
          </a:p>
          <a:p>
            <a:pPr>
              <a:lnSpc>
                <a:spcPct val="110000"/>
              </a:lnSpc>
            </a:pPr>
            <a:endParaRPr lang="en-US" sz="1050" dirty="0">
              <a:solidFill>
                <a:srgbClr val="0F3A67"/>
              </a:solidFill>
              <a:latin typeface="Tahoma" panose="020B0604030504040204" pitchFamily="34" charset="0"/>
              <a:ea typeface="Tahoma" panose="020B0604030504040204" pitchFamily="34" charset="0"/>
              <a:cs typeface="Tahoma" panose="020B0604030504040204" pitchFamily="34" charset="0"/>
            </a:endParaRPr>
          </a:p>
          <a:p>
            <a:pPr>
              <a:lnSpc>
                <a:spcPct val="110000"/>
              </a:lnSpc>
            </a:pPr>
            <a:r>
              <a:rPr lang="en-US" sz="1050" dirty="0">
                <a:solidFill>
                  <a:srgbClr val="0F3A67"/>
                </a:solidFill>
                <a:latin typeface="Tahoma" panose="020B0604030504040204" pitchFamily="34" charset="0"/>
                <a:ea typeface="Tahoma" panose="020B0604030504040204" pitchFamily="34" charset="0"/>
                <a:cs typeface="Tahoma" panose="020B0604030504040204" pitchFamily="34" charset="0"/>
              </a:rPr>
              <a:t>(Standard messaging rates apply). </a:t>
            </a:r>
          </a:p>
        </p:txBody>
      </p:sp>
      <p:sp>
        <p:nvSpPr>
          <p:cNvPr id="11" name="Rectangle 10">
            <a:extLst>
              <a:ext uri="{FF2B5EF4-FFF2-40B4-BE49-F238E27FC236}">
                <a16:creationId xmlns="" xmlns:a16="http://schemas.microsoft.com/office/drawing/2014/main" id="{56187722-4A8E-F142-B9C4-1BDC207708EA}"/>
              </a:ext>
            </a:extLst>
          </p:cNvPr>
          <p:cNvSpPr/>
          <p:nvPr/>
        </p:nvSpPr>
        <p:spPr>
          <a:xfrm>
            <a:off x="749382" y="3871371"/>
            <a:ext cx="2178802" cy="369332"/>
          </a:xfrm>
          <a:prstGeom prst="rect">
            <a:avLst/>
          </a:prstGeom>
        </p:spPr>
        <p:txBody>
          <a:bodyPr wrap="none">
            <a:spAutoFit/>
          </a:bodyPr>
          <a:lstStyle/>
          <a:p>
            <a:r>
              <a:rPr lang="en-US" b="1" dirty="0">
                <a:solidFill>
                  <a:srgbClr val="204B7D"/>
                </a:solidFill>
                <a:latin typeface="Tahoma" panose="020B0604030504040204" pitchFamily="34" charset="0"/>
                <a:ea typeface="Tahoma" panose="020B0604030504040204" pitchFamily="34" charset="0"/>
                <a:cs typeface="Tahoma" panose="020B0604030504040204" pitchFamily="34" charset="0"/>
              </a:rPr>
              <a:t>#</a:t>
            </a:r>
            <a:r>
              <a:rPr lang="en-US" b="1" dirty="0" err="1">
                <a:solidFill>
                  <a:srgbClr val="204B7D"/>
                </a:solidFill>
                <a:latin typeface="Tahoma" panose="020B0604030504040204" pitchFamily="34" charset="0"/>
                <a:ea typeface="Tahoma" panose="020B0604030504040204" pitchFamily="34" charset="0"/>
                <a:cs typeface="Tahoma" panose="020B0604030504040204" pitchFamily="34" charset="0"/>
              </a:rPr>
              <a:t>SaveTheCensus</a:t>
            </a:r>
            <a:endParaRPr lang="en-US" b="1" dirty="0">
              <a:solidFill>
                <a:srgbClr val="204B7D"/>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a:extLst>
              <a:ext uri="{FF2B5EF4-FFF2-40B4-BE49-F238E27FC236}">
                <a16:creationId xmlns="" xmlns:a16="http://schemas.microsoft.com/office/drawing/2014/main" id="{71899252-E3D9-3947-AB7E-D8DB9F942F6D}"/>
              </a:ext>
            </a:extLst>
          </p:cNvPr>
          <p:cNvSpPr/>
          <p:nvPr/>
        </p:nvSpPr>
        <p:spPr>
          <a:xfrm>
            <a:off x="3829063" y="1916058"/>
            <a:ext cx="4044697" cy="337528"/>
          </a:xfrm>
          <a:prstGeom prst="rect">
            <a:avLst/>
          </a:prstGeom>
        </p:spPr>
        <p:txBody>
          <a:bodyPr wrap="none">
            <a:spAutoFit/>
          </a:bodyPr>
          <a:lstStyle/>
          <a:p>
            <a:pPr>
              <a:lnSpc>
                <a:spcPct val="110000"/>
              </a:lnSpc>
            </a:pP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JOIN OUR CENSUS 2020 CAMPAIGN! </a:t>
            </a:r>
          </a:p>
        </p:txBody>
      </p:sp>
    </p:spTree>
    <p:extLst>
      <p:ext uri="{BB962C8B-B14F-4D97-AF65-F5344CB8AC3E}">
        <p14:creationId xmlns:p14="http://schemas.microsoft.com/office/powerpoint/2010/main" val="3017494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bwMode="auto">
      <p:bgPr>
        <a:solidFill>
          <a:srgbClr val="0F3A67"/>
        </a:solidFill>
        <a:effectLst/>
      </p:bgPr>
    </p:bg>
    <p:spTree>
      <p:nvGrpSpPr>
        <p:cNvPr id="1" name=""/>
        <p:cNvGrpSpPr/>
        <p:nvPr/>
      </p:nvGrpSpPr>
      <p:grpSpPr>
        <a:xfrm>
          <a:off x="0" y="0"/>
          <a:ext cx="0" cy="0"/>
          <a:chOff x="0" y="0"/>
          <a:chExt cx="0" cy="0"/>
        </a:xfrm>
      </p:grpSpPr>
      <p:pic>
        <p:nvPicPr>
          <p:cNvPr id="43009" name="Picture 1" descr="pasted-image.pdf"/>
          <p:cNvPicPr>
            <a:picLocks noChangeAspect="1"/>
          </p:cNvPicPr>
          <p:nvPr/>
        </p:nvPicPr>
        <p:blipFill>
          <a:blip r:embed="rId3">
            <a:alphaModFix amt="5000"/>
            <a:extLst>
              <a:ext uri="{28A0092B-C50C-407E-A947-70E740481C1C}">
                <a14:useLocalDpi xmlns:a14="http://schemas.microsoft.com/office/drawing/2010/main"/>
              </a:ext>
            </a:extLst>
          </a:blip>
          <a:srcRect/>
          <a:stretch>
            <a:fillRect/>
          </a:stretch>
        </p:blipFill>
        <p:spPr bwMode="auto">
          <a:xfrm>
            <a:off x="-2968562" y="1143000"/>
            <a:ext cx="10752460" cy="10752460"/>
          </a:xfrm>
          <a:prstGeom prst="rect">
            <a:avLst/>
          </a:prstGeom>
          <a:noFill/>
          <a:ln>
            <a:noFill/>
          </a:ln>
          <a:effectLst/>
          <a:extLst>
            <a:ext uri="{909E8E84-426E-40dd-AFC4-6F175D3DCCD1}">
              <a14:hiddenFill xmlns:a14="http://schemas.microsoft.com/office/drawing/2010/main" xmlns="">
                <a:solidFill>
                  <a:srgbClr val="FFFFFF">
                    <a:alpha val="5228"/>
                  </a:srgbClr>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3010" name="AutoShape 2"/>
          <p:cNvSpPr>
            <a:spLocks/>
          </p:cNvSpPr>
          <p:nvPr/>
        </p:nvSpPr>
        <p:spPr bwMode="auto">
          <a:xfrm>
            <a:off x="457200" y="2057400"/>
            <a:ext cx="5566544" cy="7110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lstStyle/>
          <a:p>
            <a:pPr defTabSz="321457">
              <a:defRPr/>
            </a:pPr>
            <a:r>
              <a:rPr lang="en-US" sz="6000" b="1" dirty="0">
                <a:solidFill>
                  <a:srgbClr val="FFFFFF"/>
                </a:solidFill>
                <a:latin typeface="Tahoma" panose="020B0604030504040204" pitchFamily="34" charset="0"/>
                <a:ea typeface="Tahoma" panose="020B0604030504040204" pitchFamily="34" charset="0"/>
                <a:cs typeface="Tahoma" panose="020B0604030504040204" pitchFamily="34" charset="0"/>
                <a:sym typeface="Gotham Book" charset="0"/>
              </a:rPr>
              <a:t>Thank you.</a:t>
            </a:r>
            <a:endParaRPr lang="en-US" sz="6000" b="1" dirty="0">
              <a:latin typeface="Tahoma" panose="020B0604030504040204" pitchFamily="34" charset="0"/>
              <a:ea typeface="Tahoma" panose="020B0604030504040204" pitchFamily="34" charset="0"/>
              <a:cs typeface="Tahoma" panose="020B0604030504040204" pitchFamily="34" charset="0"/>
            </a:endParaRPr>
          </a:p>
        </p:txBody>
      </p:sp>
      <p:pic>
        <p:nvPicPr>
          <p:cNvPr id="43011" name="Picture 3" descr="pasted-image.pd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86875" y="8147224"/>
            <a:ext cx="1547068" cy="154595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 name="Rectangle 1"/>
          <p:cNvSpPr/>
          <p:nvPr/>
        </p:nvSpPr>
        <p:spPr>
          <a:xfrm>
            <a:off x="607218" y="3886200"/>
            <a:ext cx="6326981" cy="2585323"/>
          </a:xfrm>
          <a:prstGeom prst="rect">
            <a:avLst/>
          </a:prstGeom>
        </p:spPr>
        <p:txBody>
          <a:bodyPr wrap="square">
            <a:spAutoFit/>
          </a:bodyPr>
          <a:lstStyle/>
          <a:p>
            <a:pPr defTabSz="321457">
              <a:defRPr/>
            </a:pPr>
            <a:r>
              <a:rPr lang="en-US" sz="2400" b="1" dirty="0">
                <a:solidFill>
                  <a:srgbClr val="00A0DD"/>
                </a:solidFill>
                <a:latin typeface="Tahoma" panose="020B0604030504040204" pitchFamily="34" charset="0"/>
                <a:ea typeface="Tahoma" panose="020B0604030504040204" pitchFamily="34" charset="0"/>
                <a:cs typeface="Tahoma" panose="020B0604030504040204" pitchFamily="34" charset="0"/>
                <a:sym typeface="Gotham Book" charset="0"/>
              </a:rPr>
              <a:t>Arturo Vargas</a:t>
            </a:r>
            <a:r>
              <a:rPr lang="en-US" sz="2400" dirty="0">
                <a:solidFill>
                  <a:srgbClr val="00A0DD"/>
                </a:solidFill>
                <a:latin typeface="Tahoma" panose="020B0604030504040204" pitchFamily="34" charset="0"/>
                <a:ea typeface="Tahoma" panose="020B0604030504040204" pitchFamily="34" charset="0"/>
                <a:cs typeface="Tahoma" panose="020B0604030504040204" pitchFamily="34" charset="0"/>
                <a:sym typeface="Gotham Book" charset="0"/>
              </a:rPr>
              <a:t/>
            </a:r>
            <a:br>
              <a:rPr lang="en-US" sz="2400" dirty="0">
                <a:solidFill>
                  <a:srgbClr val="00A0DD"/>
                </a:solidFill>
                <a:latin typeface="Tahoma" panose="020B0604030504040204" pitchFamily="34" charset="0"/>
                <a:ea typeface="Tahoma" panose="020B0604030504040204" pitchFamily="34" charset="0"/>
                <a:cs typeface="Tahoma" panose="020B0604030504040204" pitchFamily="34" charset="0"/>
                <a:sym typeface="Gotham Book" charset="0"/>
              </a:rPr>
            </a:br>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sym typeface="Gotham Book" charset="0"/>
              </a:rPr>
              <a:t>Chief Executive Officer</a:t>
            </a:r>
            <a:b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sym typeface="Gotham Book" charset="0"/>
              </a:rPr>
            </a:br>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sym typeface="Gotham Book" charset="0"/>
              </a:rPr>
              <a:t>avargas</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sym typeface="Gotham Book" charset="0"/>
              </a:rPr>
              <a:t>@naleo.org</a:t>
            </a:r>
          </a:p>
          <a:p>
            <a:pPr defTabSz="321457">
              <a:defRPr/>
            </a:pPr>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sym typeface="Gotham Book" charset="0"/>
              </a:rPr>
              <a:t>Twitter: @</a:t>
            </a:r>
            <a:r>
              <a:rPr lang="en-US" sz="2400" dirty="0" err="1">
                <a:solidFill>
                  <a:srgbClr val="FFFFFF"/>
                </a:solidFill>
                <a:latin typeface="Tahoma" panose="020B0604030504040204" pitchFamily="34" charset="0"/>
                <a:ea typeface="Tahoma" panose="020B0604030504040204" pitchFamily="34" charset="0"/>
                <a:cs typeface="Tahoma" panose="020B0604030504040204" pitchFamily="34" charset="0"/>
                <a:sym typeface="Gotham Book" charset="0"/>
              </a:rPr>
              <a:t>ArturoNALEO</a:t>
            </a:r>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sym typeface="Gotham Book" charset="0"/>
              </a:rPr>
              <a:t/>
            </a:r>
            <a:b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sym typeface="Gotham Book" charset="0"/>
              </a:rPr>
            </a:br>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sym typeface="Gotham Book" charset="0"/>
              </a:rPr>
              <a:t/>
            </a:r>
            <a:b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sym typeface="Gotham Book" charset="0"/>
              </a:rPr>
            </a:br>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sym typeface="Gotham Book" charset="0"/>
              </a:rPr>
              <a:t>www.naleo.org</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sym typeface="Gotham Book" charset="0"/>
              </a:rPr>
              <a:t/>
            </a:r>
            <a:br>
              <a:rPr lang="en-US" dirty="0">
                <a:solidFill>
                  <a:srgbClr val="FFFFFF"/>
                </a:solidFill>
                <a:latin typeface="Tahoma" panose="020B0604030504040204" pitchFamily="34" charset="0"/>
                <a:ea typeface="Tahoma" panose="020B0604030504040204" pitchFamily="34" charset="0"/>
                <a:cs typeface="Tahoma" panose="020B0604030504040204" pitchFamily="34" charset="0"/>
                <a:sym typeface="Gotham Book"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1186" y="482687"/>
            <a:ext cx="1117513" cy="1117513"/>
          </a:xfrm>
          <a:prstGeom prst="rect">
            <a:avLst/>
          </a:prstGeom>
        </p:spPr>
      </p:pic>
    </p:spTree>
    <p:extLst>
      <p:ext uri="{BB962C8B-B14F-4D97-AF65-F5344CB8AC3E}">
        <p14:creationId xmlns:p14="http://schemas.microsoft.com/office/powerpoint/2010/main" val="77557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62400" y="2590800"/>
            <a:ext cx="4862423" cy="3997881"/>
          </a:xfrm>
        </p:spPr>
        <p:txBody>
          <a:bodyPr>
            <a:noAutofit/>
          </a:bodyPr>
          <a:lstStyle/>
          <a:p>
            <a:pPr marL="0" indent="0">
              <a:lnSpc>
                <a:spcPct val="100000"/>
              </a:lnSpc>
              <a:buNone/>
            </a:pPr>
            <a:r>
              <a:rPr lang="en-US" sz="1400" b="1" dirty="0">
                <a:solidFill>
                  <a:srgbClr val="204B7D"/>
                </a:solidFill>
                <a:latin typeface="Tahoma" panose="020B0604030504040204" pitchFamily="34" charset="0"/>
                <a:ea typeface="Tahoma" panose="020B0604030504040204" pitchFamily="34" charset="0"/>
                <a:cs typeface="Tahoma" panose="020B0604030504040204" pitchFamily="34" charset="0"/>
              </a:rPr>
              <a:t>FOUR FOCUS GROUPS</a:t>
            </a:r>
            <a:endParaRPr lang="en-US" sz="1400" dirty="0">
              <a:solidFill>
                <a:srgbClr val="204B7D"/>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r>
              <a:rPr lang="en-US" sz="1400" dirty="0">
                <a:latin typeface="Tahoma" panose="020B0604030504040204" pitchFamily="34" charset="0"/>
                <a:ea typeface="Tahoma" panose="020B0604030504040204" pitchFamily="34" charset="0"/>
                <a:cs typeface="Tahoma" panose="020B0604030504040204" pitchFamily="34" charset="0"/>
              </a:rPr>
              <a:t>Messages from the survey experiment were tested to evaluate what refinements are needed, given local and demographic nuances (Conducted May 8 in Charlotte, North Carolina and May 9 in Rio Grande Valley, Texas)</a:t>
            </a:r>
            <a:endPar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defTabSz="457200">
              <a:lnSpc>
                <a:spcPct val="100000"/>
              </a:lnSpc>
              <a:defRPr/>
            </a:pPr>
            <a:r>
              <a:rPr lang="en-US" sz="1400" dirty="0">
                <a:solidFill>
                  <a:srgbClr val="204B7D"/>
                </a:solidFill>
                <a:latin typeface="Tahoma" panose="020B0604030504040204" pitchFamily="34" charset="0"/>
                <a:ea typeface="Tahoma" panose="020B0604030504040204" pitchFamily="34" charset="0"/>
                <a:cs typeface="Tahoma" panose="020B0604030504040204" pitchFamily="34" charset="0"/>
              </a:rPr>
              <a:t>40 participants in two locations</a:t>
            </a:r>
            <a:r>
              <a:rPr lang="en-US" sz="1400" dirty="0">
                <a:latin typeface="Tahoma" panose="020B0604030504040204" pitchFamily="34" charset="0"/>
                <a:ea typeface="Tahoma" panose="020B0604030504040204" pitchFamily="34" charset="0"/>
                <a:cs typeface="Tahoma" panose="020B0604030504040204" pitchFamily="34" charset="0"/>
              </a:rPr>
              <a:t>:</a:t>
            </a:r>
          </a:p>
          <a:p>
            <a:pPr lvl="1" defTabSz="457200">
              <a:lnSpc>
                <a:spcPct val="100000"/>
              </a:lnSpc>
              <a:defRPr/>
            </a:pPr>
            <a:r>
              <a:rPr lang="en-US" sz="1200" dirty="0">
                <a:latin typeface="Tahoma" panose="020B0604030504040204" pitchFamily="34" charset="0"/>
                <a:ea typeface="Tahoma" panose="020B0604030504040204" pitchFamily="34" charset="0"/>
                <a:cs typeface="Tahoma" panose="020B0604030504040204" pitchFamily="34" charset="0"/>
              </a:rPr>
              <a:t>Each location had an English group and a Spanish group </a:t>
            </a:r>
          </a:p>
          <a:p>
            <a:pPr lvl="1" defTabSz="457200">
              <a:lnSpc>
                <a:spcPct val="100000"/>
              </a:lnSpc>
              <a:defRPr/>
            </a:pPr>
            <a:r>
              <a:rPr lang="en-US" sz="1200" dirty="0">
                <a:latin typeface="Tahoma" panose="020B0604030504040204" pitchFamily="34" charset="0"/>
                <a:ea typeface="Tahoma" panose="020B0604030504040204" pitchFamily="34" charset="0"/>
                <a:cs typeface="Tahoma" panose="020B0604030504040204" pitchFamily="34" charset="0"/>
              </a:rPr>
              <a:t>All scientifically-selected participants knew people who are not citizens; they described the mixed status nature of their local communities.</a:t>
            </a:r>
          </a:p>
          <a:p>
            <a:pPr lvl="1" defTabSz="457200">
              <a:lnSpc>
                <a:spcPct val="100000"/>
              </a:lnSpc>
              <a:defRPr/>
            </a:pPr>
            <a:r>
              <a:rPr lang="en-US" sz="1200" dirty="0">
                <a:latin typeface="Tahoma" panose="020B0604030504040204" pitchFamily="34" charset="0"/>
                <a:ea typeface="Tahoma" panose="020B0604030504040204" pitchFamily="34" charset="0"/>
                <a:cs typeface="Tahoma" panose="020B0604030504040204" pitchFamily="34" charset="0"/>
              </a:rPr>
              <a:t>29 were U.S. citizens</a:t>
            </a:r>
          </a:p>
          <a:p>
            <a:pPr lvl="1" defTabSz="457200">
              <a:lnSpc>
                <a:spcPct val="100000"/>
              </a:lnSpc>
              <a:defRPr/>
            </a:pPr>
            <a:r>
              <a:rPr lang="en-US" sz="1200" dirty="0">
                <a:latin typeface="Tahoma" panose="020B0604030504040204" pitchFamily="34" charset="0"/>
                <a:ea typeface="Tahoma" panose="020B0604030504040204" pitchFamily="34" charset="0"/>
                <a:cs typeface="Tahoma" panose="020B0604030504040204" pitchFamily="34" charset="0"/>
              </a:rPr>
              <a:t>11 were not U.S. citizens </a:t>
            </a:r>
          </a:p>
          <a:p>
            <a:pPr lvl="1" defTabSz="457200">
              <a:lnSpc>
                <a:spcPct val="100000"/>
              </a:lnSpc>
              <a:defRPr/>
            </a:pPr>
            <a:r>
              <a:rPr lang="en-US" sz="1200" dirty="0">
                <a:latin typeface="Tahoma" panose="020B0604030504040204" pitchFamily="34" charset="0"/>
                <a:ea typeface="Tahoma" panose="020B0604030504040204" pitchFamily="34" charset="0"/>
                <a:cs typeface="Tahoma" panose="020B0604030504040204" pitchFamily="34" charset="0"/>
              </a:rPr>
              <a:t>31 had both parents born outside the United States</a:t>
            </a:r>
          </a:p>
          <a:p>
            <a:pPr lvl="1" defTabSz="457200">
              <a:lnSpc>
                <a:spcPct val="100000"/>
              </a:lnSpc>
              <a:defRPr/>
            </a:pPr>
            <a:r>
              <a:rPr lang="en-US" sz="1200" dirty="0">
                <a:latin typeface="Tahoma" panose="020B0604030504040204" pitchFamily="34" charset="0"/>
                <a:ea typeface="Tahoma" panose="020B0604030504040204" pitchFamily="34" charset="0"/>
                <a:cs typeface="Tahoma" panose="020B0604030504040204" pitchFamily="34" charset="0"/>
              </a:rPr>
              <a:t>Only five (all in the Rio Grande Valley) had both parents born in the United States</a:t>
            </a:r>
          </a:p>
        </p:txBody>
      </p:sp>
      <p:sp>
        <p:nvSpPr>
          <p:cNvPr id="6" name="AutoShape 1">
            <a:extLst>
              <a:ext uri="{FF2B5EF4-FFF2-40B4-BE49-F238E27FC236}">
                <a16:creationId xmlns="" xmlns:a16="http://schemas.microsoft.com/office/drawing/2014/main" id="{B4FA3A9C-4054-8C4D-835D-8D4D3AED6CEC}"/>
              </a:ext>
            </a:extLst>
          </p:cNvPr>
          <p:cNvSpPr>
            <a:spLocks/>
          </p:cNvSpPr>
          <p:nvPr/>
        </p:nvSpPr>
        <p:spPr bwMode="auto">
          <a:xfrm>
            <a:off x="2438400" y="762939"/>
            <a:ext cx="4867701" cy="64384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lvl1pPr defTabSz="457200">
              <a:defRPr sz="3600">
                <a:solidFill>
                  <a:srgbClr val="000000"/>
                </a:solidFill>
                <a:latin typeface="Helvetica Light" pitchFamily="1" charset="0"/>
                <a:ea typeface="MS PGothic" panose="020B0600070205080204" pitchFamily="34" charset="-128"/>
                <a:sym typeface="Helvetica Light" pitchFamily="1" charset="0"/>
              </a:defRPr>
            </a:lvl1pPr>
            <a:lvl2pPr defTabSz="457200">
              <a:defRPr sz="3600">
                <a:solidFill>
                  <a:srgbClr val="000000"/>
                </a:solidFill>
                <a:latin typeface="Helvetica Light" pitchFamily="1" charset="0"/>
                <a:ea typeface="MS PGothic" panose="020B0600070205080204" pitchFamily="34" charset="-128"/>
                <a:sym typeface="Helvetica Light" pitchFamily="1" charset="0"/>
              </a:defRPr>
            </a:lvl2pPr>
            <a:lvl3pPr defTabSz="457200">
              <a:defRPr sz="3600">
                <a:solidFill>
                  <a:srgbClr val="000000"/>
                </a:solidFill>
                <a:latin typeface="Helvetica Light" pitchFamily="1" charset="0"/>
                <a:ea typeface="MS PGothic" panose="020B0600070205080204" pitchFamily="34" charset="-128"/>
                <a:sym typeface="Helvetica Light" pitchFamily="1" charset="0"/>
              </a:defRPr>
            </a:lvl3pPr>
            <a:lvl4pPr defTabSz="457200">
              <a:defRPr sz="3600">
                <a:solidFill>
                  <a:srgbClr val="000000"/>
                </a:solidFill>
                <a:latin typeface="Helvetica Light" pitchFamily="1" charset="0"/>
                <a:ea typeface="MS PGothic" panose="020B0600070205080204" pitchFamily="34" charset="-128"/>
                <a:sym typeface="Helvetica Light" pitchFamily="1" charset="0"/>
              </a:defRPr>
            </a:lvl4pPr>
            <a:lvl5pPr defTabSz="457200">
              <a:defRPr sz="3600">
                <a:solidFill>
                  <a:srgbClr val="000000"/>
                </a:solidFill>
                <a:latin typeface="Helvetica Light" pitchFamily="1" charset="0"/>
                <a:ea typeface="MS PGothic" panose="020B0600070205080204" pitchFamily="34" charset="-128"/>
                <a:sym typeface="Helvetica Light" pitchFamily="1" charset="0"/>
              </a:defRPr>
            </a:lvl5pPr>
            <a:lvl6pPr marL="13716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marL="18288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marL="22860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marL="27432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r>
              <a:rPr lang="en-US" altLang="en-US" sz="2400" b="1" dirty="0">
                <a:solidFill>
                  <a:srgbClr val="00A0DD"/>
                </a:solidFill>
                <a:latin typeface="Tahoma" panose="020B0604030504040204" pitchFamily="34" charset="0"/>
                <a:ea typeface="Tahoma" panose="020B0604030504040204" pitchFamily="34" charset="0"/>
                <a:cs typeface="Tahoma" panose="020B0604030504040204" pitchFamily="34" charset="0"/>
                <a:sym typeface="Gotham Bold" pitchFamily="50" charset="0"/>
              </a:rPr>
              <a:t>RESEARCH METHODOLOGY</a:t>
            </a:r>
          </a:p>
        </p:txBody>
      </p:sp>
      <p:sp>
        <p:nvSpPr>
          <p:cNvPr id="8" name="Rectangle 7">
            <a:extLst>
              <a:ext uri="{FF2B5EF4-FFF2-40B4-BE49-F238E27FC236}">
                <a16:creationId xmlns="" xmlns:a16="http://schemas.microsoft.com/office/drawing/2014/main" id="{E03CD36C-84D5-AF47-998E-C7F696B3BE42}"/>
              </a:ext>
            </a:extLst>
          </p:cNvPr>
          <p:cNvSpPr/>
          <p:nvPr/>
        </p:nvSpPr>
        <p:spPr>
          <a:xfrm>
            <a:off x="609600" y="1776522"/>
            <a:ext cx="7307046" cy="338554"/>
          </a:xfrm>
          <a:prstGeom prst="rect">
            <a:avLst/>
          </a:prstGeom>
        </p:spPr>
        <p:txBody>
          <a:bodyPr wrap="square">
            <a:spAutoFit/>
          </a:bodyPr>
          <a:lstStyle/>
          <a:p>
            <a:pPr algn="ct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With Latino Decisions, NALEO </a:t>
            </a:r>
            <a:r>
              <a:rPr lang="en-US" sz="1600" b="1" dirty="0" smtClean="0">
                <a:solidFill>
                  <a:srgbClr val="204B7D"/>
                </a:solidFill>
                <a:latin typeface="Tahoma" panose="020B0604030504040204" pitchFamily="34" charset="0"/>
                <a:ea typeface="Tahoma" panose="020B0604030504040204" pitchFamily="34" charset="0"/>
                <a:cs typeface="Tahoma" panose="020B0604030504040204" pitchFamily="34" charset="0"/>
              </a:rPr>
              <a:t>Educational </a:t>
            </a: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Fund Conducted:</a:t>
            </a:r>
          </a:p>
        </p:txBody>
      </p:sp>
      <p:sp>
        <p:nvSpPr>
          <p:cNvPr id="10" name="Rectangle 9">
            <a:extLst>
              <a:ext uri="{FF2B5EF4-FFF2-40B4-BE49-F238E27FC236}">
                <a16:creationId xmlns="" xmlns:a16="http://schemas.microsoft.com/office/drawing/2014/main" id="{D286EDF1-5DE2-6E4C-B625-4FD4C05D8218}"/>
              </a:ext>
            </a:extLst>
          </p:cNvPr>
          <p:cNvSpPr/>
          <p:nvPr/>
        </p:nvSpPr>
        <p:spPr>
          <a:xfrm>
            <a:off x="442823" y="2692120"/>
            <a:ext cx="2971800" cy="2246769"/>
          </a:xfrm>
          <a:prstGeom prst="rect">
            <a:avLst/>
          </a:prstGeom>
        </p:spPr>
        <p:txBody>
          <a:bodyPr wrap="square">
            <a:spAutoFit/>
          </a:bodyPr>
          <a:lstStyle/>
          <a:p>
            <a:r>
              <a:rPr lang="en-US" sz="1400" b="1" dirty="0">
                <a:solidFill>
                  <a:srgbClr val="204B7D"/>
                </a:solidFill>
                <a:latin typeface="Tahoma" panose="020B0604030504040204" pitchFamily="34" charset="0"/>
                <a:ea typeface="Tahoma" panose="020B0604030504040204" pitchFamily="34" charset="0"/>
                <a:cs typeface="Tahoma" panose="020B0604030504040204" pitchFamily="34" charset="0"/>
              </a:rPr>
              <a:t>NATIONAL POLL</a:t>
            </a:r>
          </a:p>
          <a:p>
            <a:endParaRPr lang="en-US" sz="1400" dirty="0">
              <a:latin typeface="Tahoma" panose="020B0604030504040204" pitchFamily="34" charset="0"/>
              <a:ea typeface="Tahoma" panose="020B0604030504040204" pitchFamily="34" charset="0"/>
              <a:cs typeface="Tahoma" panose="020B0604030504040204" pitchFamily="34" charset="0"/>
            </a:endParaRPr>
          </a:p>
          <a:p>
            <a:pPr>
              <a:defRPr/>
            </a:pPr>
            <a:r>
              <a:rPr lang="en-US" sz="1400" dirty="0">
                <a:latin typeface="Tahoma" panose="020B0604030504040204" pitchFamily="34" charset="0"/>
                <a:ea typeface="Tahoma" panose="020B0604030504040204" pitchFamily="34" charset="0"/>
                <a:cs typeface="Tahoma" panose="020B0604030504040204" pitchFamily="34" charset="0"/>
              </a:rPr>
              <a:t>Nationally representative sample of the adult Latino population (Surveyed 1,600 Latinos between April 11-20, 2018)</a:t>
            </a:r>
          </a:p>
          <a:p>
            <a:pPr>
              <a:defRPr/>
            </a:pPr>
            <a:endParaRPr lang="en-US" sz="1400" dirty="0">
              <a:latin typeface="Tahoma" panose="020B0604030504040204" pitchFamily="34" charset="0"/>
              <a:ea typeface="Tahoma" panose="020B0604030504040204" pitchFamily="34" charset="0"/>
              <a:cs typeface="Tahoma" panose="020B0604030504040204" pitchFamily="34" charset="0"/>
            </a:endParaRPr>
          </a:p>
          <a:p>
            <a:pPr>
              <a:defRPr/>
            </a:pPr>
            <a:r>
              <a:rPr lang="en-US" sz="1400" dirty="0">
                <a:latin typeface="Tahoma" panose="020B0604030504040204" pitchFamily="34" charset="0"/>
                <a:ea typeface="Tahoma" panose="020B0604030504040204" pitchFamily="34" charset="0"/>
                <a:cs typeface="Tahoma" panose="020B0604030504040204" pitchFamily="34" charset="0"/>
              </a:rPr>
              <a:t>Participants were assigned to four treatment groups and a control group to test message</a:t>
            </a:r>
          </a:p>
        </p:txBody>
      </p:sp>
      <p:pic>
        <p:nvPicPr>
          <p:cNvPr id="12" name="Picture 11">
            <a:extLst>
              <a:ext uri="{FF2B5EF4-FFF2-40B4-BE49-F238E27FC236}">
                <a16:creationId xmlns="" xmlns:a16="http://schemas.microsoft.com/office/drawing/2014/main" id="{D5FAB2FB-C3EE-7A47-B375-679256ECA49A}"/>
              </a:ext>
            </a:extLst>
          </p:cNvPr>
          <p:cNvPicPr>
            <a:picLocks noChangeAspect="1"/>
          </p:cNvPicPr>
          <p:nvPr/>
        </p:nvPicPr>
        <p:blipFill>
          <a:blip r:embed="rId3"/>
          <a:stretch>
            <a:fillRect/>
          </a:stretch>
        </p:blipFill>
        <p:spPr>
          <a:xfrm>
            <a:off x="1447800" y="700619"/>
            <a:ext cx="838200" cy="838200"/>
          </a:xfrm>
          <a:prstGeom prst="rect">
            <a:avLst/>
          </a:prstGeom>
        </p:spPr>
      </p:pic>
      <p:cxnSp>
        <p:nvCxnSpPr>
          <p:cNvPr id="14" name="Straight Connector 13">
            <a:extLst>
              <a:ext uri="{FF2B5EF4-FFF2-40B4-BE49-F238E27FC236}">
                <a16:creationId xmlns="" xmlns:a16="http://schemas.microsoft.com/office/drawing/2014/main" id="{0C0DDCEA-051C-334E-B680-F6CD29EB3C0C}"/>
              </a:ext>
            </a:extLst>
          </p:cNvPr>
          <p:cNvCxnSpPr>
            <a:cxnSpLocks/>
          </p:cNvCxnSpPr>
          <p:nvPr/>
        </p:nvCxnSpPr>
        <p:spPr>
          <a:xfrm>
            <a:off x="3643223" y="2546808"/>
            <a:ext cx="0" cy="381000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44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AutoShape 1"/>
          <p:cNvSpPr>
            <a:spLocks/>
          </p:cNvSpPr>
          <p:nvPr/>
        </p:nvSpPr>
        <p:spPr bwMode="auto">
          <a:xfrm>
            <a:off x="3048000" y="990600"/>
            <a:ext cx="4724400" cy="35204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6789" tIns="26789" rIns="26789" bIns="26789" anchor="ctr"/>
          <a:lstStyle>
            <a:lvl1pPr defTabSz="457200">
              <a:defRPr sz="3600">
                <a:solidFill>
                  <a:srgbClr val="000000"/>
                </a:solidFill>
                <a:latin typeface="Helvetica Light" pitchFamily="1" charset="0"/>
                <a:ea typeface="MS PGothic" panose="020B0600070205080204" pitchFamily="34" charset="-128"/>
                <a:sym typeface="Helvetica Light" pitchFamily="1" charset="0"/>
              </a:defRPr>
            </a:lvl1pPr>
            <a:lvl2pPr defTabSz="457200">
              <a:defRPr sz="3600">
                <a:solidFill>
                  <a:srgbClr val="000000"/>
                </a:solidFill>
                <a:latin typeface="Helvetica Light" pitchFamily="1" charset="0"/>
                <a:ea typeface="MS PGothic" panose="020B0600070205080204" pitchFamily="34" charset="-128"/>
                <a:sym typeface="Helvetica Light" pitchFamily="1" charset="0"/>
              </a:defRPr>
            </a:lvl2pPr>
            <a:lvl3pPr defTabSz="457200">
              <a:defRPr sz="3600">
                <a:solidFill>
                  <a:srgbClr val="000000"/>
                </a:solidFill>
                <a:latin typeface="Helvetica Light" pitchFamily="1" charset="0"/>
                <a:ea typeface="MS PGothic" panose="020B0600070205080204" pitchFamily="34" charset="-128"/>
                <a:sym typeface="Helvetica Light" pitchFamily="1" charset="0"/>
              </a:defRPr>
            </a:lvl3pPr>
            <a:lvl4pPr defTabSz="457200">
              <a:defRPr sz="3600">
                <a:solidFill>
                  <a:srgbClr val="000000"/>
                </a:solidFill>
                <a:latin typeface="Helvetica Light" pitchFamily="1" charset="0"/>
                <a:ea typeface="MS PGothic" panose="020B0600070205080204" pitchFamily="34" charset="-128"/>
                <a:sym typeface="Helvetica Light" pitchFamily="1" charset="0"/>
              </a:defRPr>
            </a:lvl4pPr>
            <a:lvl5pPr defTabSz="457200">
              <a:defRPr sz="3600">
                <a:solidFill>
                  <a:srgbClr val="000000"/>
                </a:solidFill>
                <a:latin typeface="Helvetica Light" pitchFamily="1" charset="0"/>
                <a:ea typeface="MS PGothic" panose="020B0600070205080204" pitchFamily="34" charset="-128"/>
                <a:sym typeface="Helvetica Light" pitchFamily="1" charset="0"/>
              </a:defRPr>
            </a:lvl5pPr>
            <a:lvl6pPr marL="13716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marL="18288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marL="22860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marL="27432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r>
              <a:rPr lang="en-US" altLang="en-US" sz="2400" b="1" dirty="0">
                <a:solidFill>
                  <a:srgbClr val="00A0DD"/>
                </a:solidFill>
                <a:latin typeface="Tahoma" panose="020B0604030504040204" pitchFamily="34" charset="0"/>
                <a:ea typeface="Tahoma" panose="020B0604030504040204" pitchFamily="34" charset="0"/>
                <a:cs typeface="Tahoma" panose="020B0604030504040204" pitchFamily="34" charset="0"/>
                <a:sym typeface="Gotham Bold" pitchFamily="50" charset="0"/>
              </a:rPr>
              <a:t>GENERAL VIEWS ON CENSUS</a:t>
            </a:r>
          </a:p>
        </p:txBody>
      </p:sp>
      <p:sp>
        <p:nvSpPr>
          <p:cNvPr id="4" name="Content Placeholder 2"/>
          <p:cNvSpPr>
            <a:spLocks noGrp="1"/>
          </p:cNvSpPr>
          <p:nvPr>
            <p:ph idx="4294967295"/>
          </p:nvPr>
        </p:nvSpPr>
        <p:spPr>
          <a:xfrm>
            <a:off x="457200" y="2331907"/>
            <a:ext cx="3962400" cy="6233923"/>
          </a:xfrm>
        </p:spPr>
        <p:txBody>
          <a:bodyPr>
            <a:noAutofit/>
          </a:bodyPr>
          <a:lstStyle/>
          <a:p>
            <a:pPr marL="0" indent="0">
              <a:lnSpc>
                <a:spcPct val="120000"/>
              </a:lnSpc>
              <a:buNone/>
            </a:pPr>
            <a:r>
              <a:rPr lang="en-US" sz="1400" dirty="0">
                <a:latin typeface="Tahoma" panose="020B0604030504040204" pitchFamily="34" charset="0"/>
                <a:ea typeface="Tahoma" panose="020B0604030504040204" pitchFamily="34" charset="0"/>
                <a:cs typeface="Tahoma" panose="020B0604030504040204" pitchFamily="34" charset="0"/>
              </a:rPr>
              <a:t>Participants had a </a:t>
            </a:r>
            <a:r>
              <a:rPr lang="en-US" sz="1400" b="1" dirty="0">
                <a:solidFill>
                  <a:srgbClr val="204B7D"/>
                </a:solidFill>
                <a:latin typeface="Tahoma" panose="020B0604030504040204" pitchFamily="34" charset="0"/>
                <a:ea typeface="Tahoma" panose="020B0604030504040204" pitchFamily="34" charset="0"/>
                <a:cs typeface="Tahoma" panose="020B0604030504040204" pitchFamily="34" charset="0"/>
              </a:rPr>
              <a:t>generally positive view</a:t>
            </a:r>
            <a:r>
              <a:rPr lang="en-US" sz="1400" b="1"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of the Census. </a:t>
            </a:r>
          </a:p>
          <a:p>
            <a:pPr marL="0" indent="0">
              <a:lnSpc>
                <a:spcPct val="120000"/>
              </a:lnSpc>
              <a:buNone/>
            </a:pPr>
            <a:r>
              <a:rPr lang="en-US" sz="1400" b="1" dirty="0">
                <a:solidFill>
                  <a:srgbClr val="204B7D"/>
                </a:solidFill>
                <a:latin typeface="Tahoma" panose="020B0604030504040204" pitchFamily="34" charset="0"/>
                <a:ea typeface="Tahoma" panose="020B0604030504040204" pitchFamily="34" charset="0"/>
                <a:cs typeface="Tahoma" panose="020B0604030504040204" pitchFamily="34" charset="0"/>
              </a:rPr>
              <a:t>Hesitation, fear, and cynicism </a:t>
            </a:r>
            <a:r>
              <a:rPr lang="en-US" sz="1400" dirty="0">
                <a:latin typeface="Tahoma" panose="020B0604030504040204" pitchFamily="34" charset="0"/>
                <a:ea typeface="Tahoma" panose="020B0604030504040204" pitchFamily="34" charset="0"/>
                <a:cs typeface="Tahoma" panose="020B0604030504040204" pitchFamily="34" charset="0"/>
              </a:rPr>
              <a:t>arose among focus group participants when they saw a version of the actual questionnaire</a:t>
            </a:r>
          </a:p>
          <a:p>
            <a:pPr lvl="1">
              <a:lnSpc>
                <a:spcPct val="120000"/>
              </a:lnSpc>
            </a:pPr>
            <a:r>
              <a:rPr lang="en-US" sz="1400" dirty="0">
                <a:latin typeface="Tahoma" panose="020B0604030504040204" pitchFamily="34" charset="0"/>
                <a:ea typeface="Tahoma" panose="020B0604030504040204" pitchFamily="34" charset="0"/>
                <a:cs typeface="Tahoma" panose="020B0604030504040204" pitchFamily="34" charset="0"/>
              </a:rPr>
              <a:t>The citizenship question raised the most concerns, anxiety increased as participants considered the reality of providing their information to the current administration</a:t>
            </a:r>
          </a:p>
          <a:p>
            <a:pPr marL="457200" lvl="1" indent="0">
              <a:lnSpc>
                <a:spcPct val="100000"/>
              </a:lnSpc>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r>
              <a:rPr lang="en-US" sz="1400" dirty="0">
                <a:latin typeface="Tahoma" panose="020B0604030504040204" pitchFamily="34" charset="0"/>
                <a:ea typeface="Tahoma" panose="020B0604030504040204" pitchFamily="34" charset="0"/>
                <a:cs typeface="Tahoma" panose="020B0604030504040204" pitchFamily="34" charset="0"/>
              </a:rPr>
              <a:t>There was </a:t>
            </a:r>
            <a:r>
              <a:rPr lang="en-US" sz="1400" b="1" dirty="0">
                <a:solidFill>
                  <a:srgbClr val="204B7D"/>
                </a:solidFill>
                <a:latin typeface="Tahoma" panose="020B0604030504040204" pitchFamily="34" charset="0"/>
                <a:ea typeface="Tahoma" panose="020B0604030504040204" pitchFamily="34" charset="0"/>
                <a:cs typeface="Tahoma" panose="020B0604030504040204" pitchFamily="34" charset="0"/>
              </a:rPr>
              <a:t>lack of confidence that the data provided would be kept confidential</a:t>
            </a:r>
            <a:r>
              <a:rPr lang="en-US" sz="1400" dirty="0">
                <a:latin typeface="Tahoma" panose="020B0604030504040204" pitchFamily="34" charset="0"/>
                <a:ea typeface="Tahoma" panose="020B0604030504040204" pitchFamily="34" charset="0"/>
                <a:cs typeface="Tahoma" panose="020B0604030504040204" pitchFamily="34" charset="0"/>
              </a:rPr>
              <a:t>.</a:t>
            </a:r>
          </a:p>
        </p:txBody>
      </p:sp>
      <p:sp>
        <p:nvSpPr>
          <p:cNvPr id="2" name="Rectangle 1">
            <a:extLst>
              <a:ext uri="{FF2B5EF4-FFF2-40B4-BE49-F238E27FC236}">
                <a16:creationId xmlns="" xmlns:a16="http://schemas.microsoft.com/office/drawing/2014/main" id="{452BE83C-CB15-5F42-A02C-7265DE05F461}"/>
              </a:ext>
            </a:extLst>
          </p:cNvPr>
          <p:cNvSpPr/>
          <p:nvPr/>
        </p:nvSpPr>
        <p:spPr>
          <a:xfrm>
            <a:off x="4953000" y="2667000"/>
            <a:ext cx="3886200" cy="2031325"/>
          </a:xfrm>
          <a:prstGeom prst="rect">
            <a:avLst/>
          </a:prstGeom>
        </p:spPr>
        <p:txBody>
          <a:bodyPr wrap="square">
            <a:spAutoFit/>
          </a:bodyPr>
          <a:lstStyle/>
          <a:p>
            <a:r>
              <a:rPr lang="en-US" i="1"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“You know in Spanish the word, ‘</a:t>
            </a:r>
            <a:r>
              <a:rPr lang="en-US" i="1" dirty="0" err="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desconfianza</a:t>
            </a:r>
            <a:r>
              <a:rPr lang="en-US" i="1"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Ok that’s how I feel about it… …So, for me personally, this gives me that “</a:t>
            </a:r>
            <a:r>
              <a:rPr lang="en-US" i="1" dirty="0" err="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desconfianza</a:t>
            </a:r>
            <a:r>
              <a:rPr lang="en-US" i="1"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feeling, asking about citizenship.  I don’t think this Census is going to be very effective</a:t>
            </a:r>
            <a:r>
              <a:rPr lang="en-US" i="1"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a:t>
            </a:r>
            <a:endParaRPr lang="en-US" i="1"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 xmlns:a16="http://schemas.microsoft.com/office/drawing/2014/main" id="{8DA99BB5-D30C-AE4D-A0BC-73C2E686B7AE}"/>
              </a:ext>
            </a:extLst>
          </p:cNvPr>
          <p:cNvSpPr txBox="1"/>
          <p:nvPr/>
        </p:nvSpPr>
        <p:spPr bwMode="auto">
          <a:xfrm>
            <a:off x="845389" y="1086928"/>
            <a:ext cx="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48221" tIns="24110" rIns="48221" bIns="24110" numCol="1" rtlCol="0" anchor="t" anchorCtr="0" compatLnSpc="1">
            <a:prstTxWarp prst="textNoShape">
              <a:avLst/>
            </a:prstTxWarp>
            <a:noAutofit/>
          </a:bodyPr>
          <a:lstStyle/>
          <a:p>
            <a:pPr marL="0" indent="0" defTabSz="685765" eaLnBrk="1" fontAlgn="auto" hangingPunct="1">
              <a:lnSpc>
                <a:spcPct val="150000"/>
              </a:lnSpc>
              <a:spcBef>
                <a:spcPts val="0"/>
              </a:spcBef>
              <a:spcAft>
                <a:spcPts val="0"/>
              </a:spcAft>
              <a:buNone/>
            </a:pPr>
            <a:endParaRPr lang="en-US" sz="1800" b="1" dirty="0">
              <a:solidFill>
                <a:sysClr val="windowText" lastClr="000000"/>
              </a:solidFill>
              <a:latin typeface="Gotham Book"/>
              <a:ea typeface="Gotham" charset="0"/>
              <a:cs typeface="Gotham" charset="0"/>
            </a:endParaRPr>
          </a:p>
        </p:txBody>
      </p:sp>
      <p:pic>
        <p:nvPicPr>
          <p:cNvPr id="9" name="Picture 8">
            <a:extLst>
              <a:ext uri="{FF2B5EF4-FFF2-40B4-BE49-F238E27FC236}">
                <a16:creationId xmlns="" xmlns:a16="http://schemas.microsoft.com/office/drawing/2014/main" id="{60C5868C-3D40-854F-91D1-D133F089D61F}"/>
              </a:ext>
            </a:extLst>
          </p:cNvPr>
          <p:cNvPicPr>
            <a:picLocks noChangeAspect="1"/>
          </p:cNvPicPr>
          <p:nvPr/>
        </p:nvPicPr>
        <p:blipFill>
          <a:blip r:embed="rId4"/>
          <a:stretch>
            <a:fillRect/>
          </a:stretch>
        </p:blipFill>
        <p:spPr>
          <a:xfrm>
            <a:off x="1447800" y="511735"/>
            <a:ext cx="1309777" cy="1309777"/>
          </a:xfrm>
          <a:prstGeom prst="rect">
            <a:avLst/>
          </a:prstGeom>
        </p:spPr>
      </p:pic>
      <p:cxnSp>
        <p:nvCxnSpPr>
          <p:cNvPr id="13" name="Straight Connector 12">
            <a:extLst>
              <a:ext uri="{FF2B5EF4-FFF2-40B4-BE49-F238E27FC236}">
                <a16:creationId xmlns="" xmlns:a16="http://schemas.microsoft.com/office/drawing/2014/main" id="{AAFAAE05-97EF-254C-B372-B4E241AC6BF2}"/>
              </a:ext>
            </a:extLst>
          </p:cNvPr>
          <p:cNvCxnSpPr>
            <a:cxnSpLocks/>
          </p:cNvCxnSpPr>
          <p:nvPr/>
        </p:nvCxnSpPr>
        <p:spPr>
          <a:xfrm flipV="1">
            <a:off x="4648200" y="2133600"/>
            <a:ext cx="0" cy="441960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862462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AutoShape 1"/>
          <p:cNvSpPr>
            <a:spLocks/>
          </p:cNvSpPr>
          <p:nvPr/>
        </p:nvSpPr>
        <p:spPr bwMode="auto">
          <a:xfrm>
            <a:off x="2819400" y="654838"/>
            <a:ext cx="5715000" cy="457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6789" tIns="26789" rIns="26789" bIns="26789" anchor="ctr"/>
          <a:lstStyle>
            <a:lvl1pPr defTabSz="457200">
              <a:defRPr sz="3600">
                <a:solidFill>
                  <a:srgbClr val="000000"/>
                </a:solidFill>
                <a:latin typeface="Helvetica Light" pitchFamily="1" charset="0"/>
                <a:ea typeface="MS PGothic" panose="020B0600070205080204" pitchFamily="34" charset="-128"/>
                <a:sym typeface="Helvetica Light" pitchFamily="1" charset="0"/>
              </a:defRPr>
            </a:lvl1pPr>
            <a:lvl2pPr defTabSz="457200">
              <a:defRPr sz="3600">
                <a:solidFill>
                  <a:srgbClr val="000000"/>
                </a:solidFill>
                <a:latin typeface="Helvetica Light" pitchFamily="1" charset="0"/>
                <a:ea typeface="MS PGothic" panose="020B0600070205080204" pitchFamily="34" charset="-128"/>
                <a:sym typeface="Helvetica Light" pitchFamily="1" charset="0"/>
              </a:defRPr>
            </a:lvl2pPr>
            <a:lvl3pPr defTabSz="457200">
              <a:defRPr sz="3600">
                <a:solidFill>
                  <a:srgbClr val="000000"/>
                </a:solidFill>
                <a:latin typeface="Helvetica Light" pitchFamily="1" charset="0"/>
                <a:ea typeface="MS PGothic" panose="020B0600070205080204" pitchFamily="34" charset="-128"/>
                <a:sym typeface="Helvetica Light" pitchFamily="1" charset="0"/>
              </a:defRPr>
            </a:lvl3pPr>
            <a:lvl4pPr defTabSz="457200">
              <a:defRPr sz="3600">
                <a:solidFill>
                  <a:srgbClr val="000000"/>
                </a:solidFill>
                <a:latin typeface="Helvetica Light" pitchFamily="1" charset="0"/>
                <a:ea typeface="MS PGothic" panose="020B0600070205080204" pitchFamily="34" charset="-128"/>
                <a:sym typeface="Helvetica Light" pitchFamily="1" charset="0"/>
              </a:defRPr>
            </a:lvl4pPr>
            <a:lvl5pPr defTabSz="457200">
              <a:defRPr sz="3600">
                <a:solidFill>
                  <a:srgbClr val="000000"/>
                </a:solidFill>
                <a:latin typeface="Helvetica Light" pitchFamily="1" charset="0"/>
                <a:ea typeface="MS PGothic" panose="020B0600070205080204" pitchFamily="34" charset="-128"/>
                <a:sym typeface="Helvetica Light" pitchFamily="1" charset="0"/>
              </a:defRPr>
            </a:lvl5pPr>
            <a:lvl6pPr marL="13716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marL="18288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marL="22860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marL="27432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r>
              <a:rPr lang="en-US" altLang="en-US" sz="2400" b="1" dirty="0">
                <a:solidFill>
                  <a:srgbClr val="00A0DD"/>
                </a:solidFill>
                <a:latin typeface="Tahoma" panose="020B0604030504040204" pitchFamily="34" charset="0"/>
                <a:ea typeface="Tahoma" panose="020B0604030504040204" pitchFamily="34" charset="0"/>
                <a:cs typeface="Tahoma" panose="020B0604030504040204" pitchFamily="34" charset="0"/>
                <a:sym typeface="Gotham Bold" pitchFamily="50" charset="0"/>
              </a:rPr>
              <a:t>VIEWS ON RESPONSE MODES</a:t>
            </a:r>
          </a:p>
        </p:txBody>
      </p:sp>
      <p:sp>
        <p:nvSpPr>
          <p:cNvPr id="4" name="Content Placeholder 2"/>
          <p:cNvSpPr>
            <a:spLocks noGrp="1"/>
          </p:cNvSpPr>
          <p:nvPr>
            <p:ph idx="4294967295"/>
          </p:nvPr>
        </p:nvSpPr>
        <p:spPr>
          <a:xfrm>
            <a:off x="805987" y="1828800"/>
            <a:ext cx="7708285" cy="4724400"/>
          </a:xfrm>
        </p:spPr>
        <p:txBody>
          <a:bodyPr>
            <a:noAutofit/>
          </a:bodyPr>
          <a:lstStyle/>
          <a:p>
            <a:pPr marL="0" indent="0">
              <a:lnSpc>
                <a:spcPct val="120000"/>
              </a:lnSpc>
              <a:buNone/>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Survey respondents overwhelmingly expressed a preference to complete the Census by mail</a:t>
            </a:r>
            <a:r>
              <a:rPr lang="en-US" sz="1600" dirty="0">
                <a:latin typeface="Tahoma" panose="020B0604030504040204" pitchFamily="34" charset="0"/>
                <a:ea typeface="Tahoma" panose="020B0604030504040204" pitchFamily="34" charset="0"/>
                <a:cs typeface="Tahoma" panose="020B0604030504040204" pitchFamily="34" charset="0"/>
              </a:rPr>
              <a:t> on a paper form (75 percent)</a:t>
            </a:r>
          </a:p>
          <a:p>
            <a:pPr marL="0" indent="0">
              <a:lnSpc>
                <a:spcPct val="120000"/>
              </a:lnSpc>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r>
              <a:rPr lang="en-US" sz="1600" dirty="0">
                <a:latin typeface="Tahoma" panose="020B0604030504040204" pitchFamily="34" charset="0"/>
                <a:ea typeface="Tahoma" panose="020B0604030504040204" pitchFamily="34" charset="0"/>
                <a:cs typeface="Tahoma" panose="020B0604030504040204" pitchFamily="34" charset="0"/>
              </a:rPr>
              <a:t>Nearly 40 percent of respondents said it is </a:t>
            </a: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not convenient to complete the form online</a:t>
            </a:r>
          </a:p>
          <a:p>
            <a:pPr marL="457200" lvl="1" indent="0">
              <a:lnSpc>
                <a:spcPct val="100000"/>
              </a:lnSpc>
              <a:buNone/>
            </a:pPr>
            <a:r>
              <a:rPr lang="en-US" sz="1400" i="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“There's people that don't have internet service down here in the Valley [Texas], some areas just don’t have it.”</a:t>
            </a:r>
          </a:p>
          <a:p>
            <a:pPr marL="457200" lvl="1" indent="0">
              <a:lnSpc>
                <a:spcPct val="100000"/>
              </a:lnSpc>
              <a:buNone/>
            </a:pPr>
            <a:endParaRPr lang="en-US"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457200" lvl="1" indent="0">
              <a:lnSpc>
                <a:spcPct val="100000"/>
              </a:lnSpc>
              <a:buNone/>
            </a:pPr>
            <a:r>
              <a:rPr lang="en-US" sz="1400" i="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“My mom is 61 years old and she’s not going to go on the computer. She’ll think it’s a trick, won’t like it, and won’t fill it out. If I go help her out, yes, she’ll do it. They are going to lose people who aren’t comfortable online.”</a:t>
            </a:r>
          </a:p>
          <a:p>
            <a:pPr marL="0" indent="0">
              <a:lnSpc>
                <a:spcPct val="120000"/>
              </a:lnSpc>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r>
              <a:rPr lang="en-US" sz="1600" dirty="0">
                <a:latin typeface="Tahoma" panose="020B0604030504040204" pitchFamily="34" charset="0"/>
                <a:ea typeface="Tahoma" panose="020B0604030504040204" pitchFamily="34" charset="0"/>
                <a:cs typeface="Tahoma" panose="020B0604030504040204" pitchFamily="34" charset="0"/>
              </a:rPr>
              <a:t>Over 64 percent of respondents said that </a:t>
            </a: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sending a Census worker to their home was not convenient</a:t>
            </a:r>
          </a:p>
        </p:txBody>
      </p:sp>
      <p:pic>
        <p:nvPicPr>
          <p:cNvPr id="7" name="Picture 6">
            <a:extLst>
              <a:ext uri="{FF2B5EF4-FFF2-40B4-BE49-F238E27FC236}">
                <a16:creationId xmlns="" xmlns:a16="http://schemas.microsoft.com/office/drawing/2014/main" id="{FEEB37EF-4B21-A94B-9AE8-3E0A633E667B}"/>
              </a:ext>
            </a:extLst>
          </p:cNvPr>
          <p:cNvPicPr>
            <a:picLocks noChangeAspect="1"/>
          </p:cNvPicPr>
          <p:nvPr/>
        </p:nvPicPr>
        <p:blipFill>
          <a:blip r:embed="rId4"/>
          <a:stretch>
            <a:fillRect/>
          </a:stretch>
        </p:blipFill>
        <p:spPr>
          <a:xfrm>
            <a:off x="990600" y="228600"/>
            <a:ext cx="1309777" cy="1309777"/>
          </a:xfrm>
          <a:prstGeom prst="rect">
            <a:avLst/>
          </a:prstGeom>
        </p:spPr>
      </p:pic>
      <p:cxnSp>
        <p:nvCxnSpPr>
          <p:cNvPr id="8" name="Straight Connector 7">
            <a:extLst>
              <a:ext uri="{FF2B5EF4-FFF2-40B4-BE49-F238E27FC236}">
                <a16:creationId xmlns="" xmlns:a16="http://schemas.microsoft.com/office/drawing/2014/main" id="{D3EF158B-97C9-9F45-BD88-A8CC71D8AD97}"/>
              </a:ext>
            </a:extLst>
          </p:cNvPr>
          <p:cNvCxnSpPr>
            <a:cxnSpLocks/>
          </p:cNvCxnSpPr>
          <p:nvPr/>
        </p:nvCxnSpPr>
        <p:spPr>
          <a:xfrm flipH="1">
            <a:off x="914401" y="2667000"/>
            <a:ext cx="7467599" cy="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457334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AutoShape 1"/>
          <p:cNvSpPr>
            <a:spLocks/>
          </p:cNvSpPr>
          <p:nvPr/>
        </p:nvSpPr>
        <p:spPr bwMode="auto">
          <a:xfrm>
            <a:off x="2743200" y="685800"/>
            <a:ext cx="4495800" cy="457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6789" tIns="26789" rIns="26789" bIns="26789" anchor="ctr"/>
          <a:lstStyle>
            <a:lvl1pPr defTabSz="457200">
              <a:defRPr sz="3600">
                <a:solidFill>
                  <a:srgbClr val="000000"/>
                </a:solidFill>
                <a:latin typeface="Helvetica Light" pitchFamily="1" charset="0"/>
                <a:ea typeface="MS PGothic" panose="020B0600070205080204" pitchFamily="34" charset="-128"/>
                <a:sym typeface="Helvetica Light" pitchFamily="1" charset="0"/>
              </a:defRPr>
            </a:lvl1pPr>
            <a:lvl2pPr defTabSz="457200">
              <a:defRPr sz="3600">
                <a:solidFill>
                  <a:srgbClr val="000000"/>
                </a:solidFill>
                <a:latin typeface="Helvetica Light" pitchFamily="1" charset="0"/>
                <a:ea typeface="MS PGothic" panose="020B0600070205080204" pitchFamily="34" charset="-128"/>
                <a:sym typeface="Helvetica Light" pitchFamily="1" charset="0"/>
              </a:defRPr>
            </a:lvl2pPr>
            <a:lvl3pPr defTabSz="457200">
              <a:defRPr sz="3600">
                <a:solidFill>
                  <a:srgbClr val="000000"/>
                </a:solidFill>
                <a:latin typeface="Helvetica Light" pitchFamily="1" charset="0"/>
                <a:ea typeface="MS PGothic" panose="020B0600070205080204" pitchFamily="34" charset="-128"/>
                <a:sym typeface="Helvetica Light" pitchFamily="1" charset="0"/>
              </a:defRPr>
            </a:lvl3pPr>
            <a:lvl4pPr defTabSz="457200">
              <a:defRPr sz="3600">
                <a:solidFill>
                  <a:srgbClr val="000000"/>
                </a:solidFill>
                <a:latin typeface="Helvetica Light" pitchFamily="1" charset="0"/>
                <a:ea typeface="MS PGothic" panose="020B0600070205080204" pitchFamily="34" charset="-128"/>
                <a:sym typeface="Helvetica Light" pitchFamily="1" charset="0"/>
              </a:defRPr>
            </a:lvl4pPr>
            <a:lvl5pPr defTabSz="457200">
              <a:defRPr sz="3600">
                <a:solidFill>
                  <a:srgbClr val="000000"/>
                </a:solidFill>
                <a:latin typeface="Helvetica Light" pitchFamily="1" charset="0"/>
                <a:ea typeface="MS PGothic" panose="020B0600070205080204" pitchFamily="34" charset="-128"/>
                <a:sym typeface="Helvetica Light" pitchFamily="1" charset="0"/>
              </a:defRPr>
            </a:lvl5pPr>
            <a:lvl6pPr marL="13716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marL="18288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marL="22860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marL="27432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pPr algn="ctr"/>
            <a:r>
              <a:rPr lang="en-US" altLang="en-US" sz="2400" b="1" dirty="0">
                <a:solidFill>
                  <a:srgbClr val="00A0DD"/>
                </a:solidFill>
                <a:latin typeface="Tahoma" panose="020B0604030504040204" pitchFamily="34" charset="0"/>
                <a:ea typeface="Tahoma" panose="020B0604030504040204" pitchFamily="34" charset="0"/>
                <a:cs typeface="Tahoma" panose="020B0604030504040204" pitchFamily="34" charset="0"/>
                <a:sym typeface="Gotham Bold" pitchFamily="50" charset="0"/>
              </a:rPr>
              <a:t>2020 CENSUS MESSAGES</a:t>
            </a:r>
          </a:p>
        </p:txBody>
      </p:sp>
      <p:sp>
        <p:nvSpPr>
          <p:cNvPr id="4" name="Content Placeholder 2"/>
          <p:cNvSpPr>
            <a:spLocks noGrp="1"/>
          </p:cNvSpPr>
          <p:nvPr>
            <p:ph idx="4294967295"/>
          </p:nvPr>
        </p:nvSpPr>
        <p:spPr>
          <a:xfrm>
            <a:off x="495300" y="1905000"/>
            <a:ext cx="8153400" cy="4572000"/>
          </a:xfrm>
        </p:spPr>
        <p:txBody>
          <a:bodyPr>
            <a:noAutofit/>
          </a:bodyPr>
          <a:lstStyle/>
          <a:p>
            <a:pPr>
              <a:lnSpc>
                <a:spcPct val="120000"/>
              </a:lnSpc>
            </a:pPr>
            <a:r>
              <a:rPr lang="en-US" sz="1400" b="1" dirty="0">
                <a:solidFill>
                  <a:srgbClr val="204B7D"/>
                </a:solidFill>
                <a:latin typeface="Tahoma" panose="020B0604030504040204" pitchFamily="34" charset="0"/>
                <a:ea typeface="Tahoma" panose="020B0604030504040204" pitchFamily="34" charset="0"/>
                <a:cs typeface="Tahoma" panose="020B0604030504040204" pitchFamily="34" charset="0"/>
              </a:rPr>
              <a:t>Any message is better than none:  </a:t>
            </a:r>
            <a:r>
              <a:rPr lang="en-US" sz="1400" dirty="0">
                <a:latin typeface="Tahoma" panose="020B0604030504040204" pitchFamily="34" charset="0"/>
                <a:ea typeface="Tahoma" panose="020B0604030504040204" pitchFamily="34" charset="0"/>
                <a:cs typeface="Tahoma" panose="020B0604030504040204" pitchFamily="34" charset="0"/>
              </a:rPr>
              <a:t>all four messages </a:t>
            </a:r>
            <a:r>
              <a:rPr lang="en-US" sz="1400" dirty="0" smtClean="0">
                <a:latin typeface="Tahoma" panose="020B0604030504040204" pitchFamily="34" charset="0"/>
                <a:ea typeface="Tahoma" panose="020B0604030504040204" pitchFamily="34" charset="0"/>
                <a:cs typeface="Tahoma" panose="020B0604030504040204" pitchFamily="34" charset="0"/>
              </a:rPr>
              <a:t>tested - </a:t>
            </a:r>
            <a:r>
              <a:rPr lang="en-US" sz="1400" i="1" dirty="0">
                <a:latin typeface="Tahoma" panose="020B0604030504040204" pitchFamily="34" charset="0"/>
                <a:ea typeface="Tahoma" panose="020B0604030504040204" pitchFamily="34" charset="0"/>
                <a:cs typeface="Tahoma" panose="020B0604030504040204" pitchFamily="34" charset="0"/>
              </a:rPr>
              <a:t>Convenient, Safe, Required; Civic/Community Duty; Funding; Resistance/Defend Community </a:t>
            </a:r>
            <a:r>
              <a:rPr lang="en-US" sz="1400" i="1" dirty="0" smtClean="0">
                <a:latin typeface="Tahoma" panose="020B0604030504040204" pitchFamily="34" charset="0"/>
                <a:ea typeface="Tahoma" panose="020B0604030504040204" pitchFamily="34" charset="0"/>
                <a:cs typeface="Tahoma" panose="020B0604030504040204" pitchFamily="34" charset="0"/>
              </a:rPr>
              <a:t>- </a:t>
            </a:r>
            <a:r>
              <a:rPr lang="en-US" sz="1400" dirty="0" smtClean="0">
                <a:latin typeface="Tahoma" panose="020B0604030504040204" pitchFamily="34" charset="0"/>
                <a:ea typeface="Tahoma" panose="020B0604030504040204" pitchFamily="34" charset="0"/>
                <a:cs typeface="Tahoma" panose="020B0604030504040204" pitchFamily="34" charset="0"/>
              </a:rPr>
              <a:t>performed </a:t>
            </a:r>
            <a:r>
              <a:rPr lang="en-US" sz="1400" dirty="0">
                <a:latin typeface="Tahoma" panose="020B0604030504040204" pitchFamily="34" charset="0"/>
                <a:ea typeface="Tahoma" panose="020B0604030504040204" pitchFamily="34" charset="0"/>
                <a:cs typeface="Tahoma" panose="020B0604030504040204" pitchFamily="34" charset="0"/>
              </a:rPr>
              <a:t>better than the control group which received no </a:t>
            </a:r>
            <a:r>
              <a:rPr lang="en-US" sz="1400" dirty="0" smtClean="0">
                <a:latin typeface="Tahoma" panose="020B0604030504040204" pitchFamily="34" charset="0"/>
                <a:ea typeface="Tahoma" panose="020B0604030504040204" pitchFamily="34" charset="0"/>
                <a:cs typeface="Tahoma" panose="020B0604030504040204" pitchFamily="34" charset="0"/>
              </a:rPr>
              <a:t>message</a:t>
            </a: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1400" dirty="0">
                <a:latin typeface="Tahoma" panose="020B0604030504040204" pitchFamily="34" charset="0"/>
                <a:ea typeface="Tahoma" panose="020B0604030504040204" pitchFamily="34" charset="0"/>
                <a:cs typeface="Tahoma" panose="020B0604030504040204" pitchFamily="34" charset="0"/>
              </a:rPr>
              <a:t>Messages about Census participation being </a:t>
            </a:r>
            <a:r>
              <a:rPr lang="en-US" sz="1400" b="1" dirty="0">
                <a:solidFill>
                  <a:srgbClr val="204B7D"/>
                </a:solidFill>
                <a:latin typeface="Tahoma" panose="020B0604030504040204" pitchFamily="34" charset="0"/>
                <a:ea typeface="Tahoma" panose="020B0604030504040204" pitchFamily="34" charset="0"/>
                <a:cs typeface="Tahoma" panose="020B0604030504040204" pitchFamily="34" charset="0"/>
              </a:rPr>
              <a:t>“Convenient, Safe and Required” </a:t>
            </a:r>
            <a:r>
              <a:rPr lang="en-US" sz="1400" dirty="0">
                <a:latin typeface="Tahoma" panose="020B0604030504040204" pitchFamily="34" charset="0"/>
                <a:ea typeface="Tahoma" panose="020B0604030504040204" pitchFamily="34" charset="0"/>
                <a:cs typeface="Tahoma" panose="020B0604030504040204" pitchFamily="34" charset="0"/>
              </a:rPr>
              <a:t>showed the most positive response in the survey</a:t>
            </a:r>
          </a:p>
          <a:p>
            <a:pPr marL="0" indent="0">
              <a:lnSpc>
                <a:spcPct val="120000"/>
              </a:lnSpc>
              <a:buNone/>
            </a:pPr>
            <a:r>
              <a:rPr lang="en-US" sz="1400" dirty="0">
                <a:latin typeface="Tahoma" panose="020B0604030504040204" pitchFamily="34" charset="0"/>
                <a:ea typeface="Tahoma" panose="020B0604030504040204" pitchFamily="34" charset="0"/>
                <a:cs typeface="Tahoma" panose="020B0604030504040204" pitchFamily="34" charset="0"/>
              </a:rPr>
              <a:t>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r>
              <a:rPr lang="en-US" sz="1200" i="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Participating in the Census is safe and really easy, just a few clicks online. The Census protects your personal data and keeps your identity anonymous. By federal law, your response is required, and your information cannot be given out or shared”</a:t>
            </a:r>
          </a:p>
          <a:p>
            <a:pPr marL="0" indent="0">
              <a:lnSpc>
                <a:spcPct val="120000"/>
              </a:lnSpc>
              <a:buNone/>
            </a:pPr>
            <a:endParaRPr lang="en-US" sz="1200" i="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1400" dirty="0">
                <a:latin typeface="Tahoma" panose="020B0604030504040204" pitchFamily="34" charset="0"/>
                <a:ea typeface="Tahoma" panose="020B0604030504040204" pitchFamily="34" charset="0"/>
                <a:cs typeface="Tahoma" panose="020B0604030504040204" pitchFamily="34" charset="0"/>
              </a:rPr>
              <a:t>Messages about the role of Census data in providing </a:t>
            </a:r>
            <a:r>
              <a:rPr lang="en-US" sz="1400" b="1" dirty="0">
                <a:solidFill>
                  <a:srgbClr val="204B7D"/>
                </a:solidFill>
                <a:latin typeface="Tahoma" panose="020B0604030504040204" pitchFamily="34" charset="0"/>
                <a:ea typeface="Tahoma" panose="020B0604030504040204" pitchFamily="34" charset="0"/>
                <a:cs typeface="Tahoma" panose="020B0604030504040204" pitchFamily="34" charset="0"/>
              </a:rPr>
              <a:t>funding for local schools and community programs</a:t>
            </a:r>
            <a:r>
              <a:rPr lang="en-US" sz="1400" dirty="0">
                <a:latin typeface="Tahoma" panose="020B0604030504040204" pitchFamily="34" charset="0"/>
                <a:ea typeface="Tahoma" panose="020B0604030504040204" pitchFamily="34" charset="0"/>
                <a:cs typeface="Tahoma" panose="020B0604030504040204" pitchFamily="34" charset="0"/>
              </a:rPr>
              <a:t> were the most effective in the focus groups</a:t>
            </a:r>
          </a:p>
          <a:p>
            <a:pPr marL="0" indent="0">
              <a:lnSpc>
                <a:spcPct val="120000"/>
              </a:lnSpc>
              <a:buNone/>
            </a:pPr>
            <a:r>
              <a:rPr lang="en-US" sz="1400" dirty="0">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a:t>
            </a:r>
            <a:r>
              <a:rPr lang="en-US" sz="1200" i="1" dirty="0">
                <a:latin typeface="Tahoma" panose="020B0604030504040204" pitchFamily="34" charset="0"/>
                <a:ea typeface="Tahoma" panose="020B0604030504040204" pitchFamily="34" charset="0"/>
                <a:cs typeface="Tahoma" panose="020B0604030504040204" pitchFamily="34" charset="0"/>
              </a:rPr>
              <a:t>The government relies on the Census population count to determine funding for state and local services, including education, police, fire, and health care. Our community schools, hospitals, and first responders are depending on us to do our part and participate in the Census” </a:t>
            </a:r>
          </a:p>
        </p:txBody>
      </p:sp>
      <p:cxnSp>
        <p:nvCxnSpPr>
          <p:cNvPr id="7" name="Straight Connector 6">
            <a:extLst>
              <a:ext uri="{FF2B5EF4-FFF2-40B4-BE49-F238E27FC236}">
                <a16:creationId xmlns="" xmlns:a16="http://schemas.microsoft.com/office/drawing/2014/main" id="{64A3AA55-1668-5A4D-9048-08EC612129AB}"/>
              </a:ext>
            </a:extLst>
          </p:cNvPr>
          <p:cNvCxnSpPr/>
          <p:nvPr/>
        </p:nvCxnSpPr>
        <p:spPr>
          <a:xfrm>
            <a:off x="762000" y="1600200"/>
            <a:ext cx="7305185" cy="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 xmlns:a16="http://schemas.microsoft.com/office/drawing/2014/main" id="{B992A3F9-D027-D24D-8301-D0AEF611144B}"/>
              </a:ext>
            </a:extLst>
          </p:cNvPr>
          <p:cNvPicPr>
            <a:picLocks noChangeAspect="1"/>
          </p:cNvPicPr>
          <p:nvPr/>
        </p:nvPicPr>
        <p:blipFill>
          <a:blip r:embed="rId4"/>
          <a:stretch>
            <a:fillRect/>
          </a:stretch>
        </p:blipFill>
        <p:spPr>
          <a:xfrm>
            <a:off x="1571345" y="386651"/>
            <a:ext cx="1143100" cy="1143100"/>
          </a:xfrm>
          <a:prstGeom prst="rect">
            <a:avLst/>
          </a:prstGeom>
        </p:spPr>
      </p:pic>
    </p:spTree>
    <p:extLst>
      <p:ext uri="{BB962C8B-B14F-4D97-AF65-F5344CB8AC3E}">
        <p14:creationId xmlns:p14="http://schemas.microsoft.com/office/powerpoint/2010/main" val="274434508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533400" y="2819400"/>
            <a:ext cx="8153400" cy="4038600"/>
          </a:xfrm>
        </p:spPr>
        <p:txBody>
          <a:bodyPr>
            <a:noAutofit/>
          </a:bodyPr>
          <a:lstStyle/>
          <a:p>
            <a:pPr>
              <a:lnSpc>
                <a:spcPct val="120000"/>
              </a:lnSpc>
            </a:pPr>
            <a:r>
              <a:rPr lang="en-US" sz="1600" b="1" dirty="0">
                <a:solidFill>
                  <a:srgbClr val="0F3A67"/>
                </a:solidFill>
                <a:latin typeface="Tahoma" panose="020B0604030504040204" pitchFamily="34" charset="0"/>
                <a:ea typeface="Tahoma" panose="020B0604030504040204" pitchFamily="34" charset="0"/>
                <a:cs typeface="Tahoma" panose="020B0604030504040204" pitchFamily="34" charset="0"/>
              </a:rPr>
              <a:t>Immigrants</a:t>
            </a:r>
            <a:r>
              <a:rPr lang="en-US" sz="1600" dirty="0">
                <a:latin typeface="Tahoma" panose="020B0604030504040204" pitchFamily="34" charset="0"/>
                <a:ea typeface="Tahoma" panose="020B0604030504040204" pitchFamily="34" charset="0"/>
                <a:cs typeface="Tahoma" panose="020B0604030504040204" pitchFamily="34" charset="0"/>
              </a:rPr>
              <a:t> were especially </a:t>
            </a:r>
            <a:r>
              <a:rPr lang="en-US" sz="1600" b="1" dirty="0">
                <a:solidFill>
                  <a:srgbClr val="0F3A67"/>
                </a:solidFill>
                <a:latin typeface="Tahoma" panose="020B0604030504040204" pitchFamily="34" charset="0"/>
                <a:ea typeface="Tahoma" panose="020B0604030504040204" pitchFamily="34" charset="0"/>
                <a:cs typeface="Tahoma" panose="020B0604030504040204" pitchFamily="34" charset="0"/>
              </a:rPr>
              <a:t>responsive to the convenience, safety, and required</a:t>
            </a:r>
            <a:r>
              <a:rPr lang="en-US" sz="1600" dirty="0">
                <a:latin typeface="Tahoma" panose="020B0604030504040204" pitchFamily="34" charset="0"/>
                <a:ea typeface="Tahoma" panose="020B0604030504040204" pitchFamily="34" charset="0"/>
                <a:cs typeface="Tahoma" panose="020B0604030504040204" pitchFamily="34" charset="0"/>
              </a:rPr>
              <a:t> message with </a:t>
            </a: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75 percent</a:t>
            </a:r>
            <a:r>
              <a:rPr lang="en-US" sz="1600" dirty="0">
                <a:latin typeface="Tahoma" panose="020B0604030504040204" pitchFamily="34" charset="0"/>
                <a:ea typeface="Tahoma" panose="020B0604030504040204" pitchFamily="34" charset="0"/>
                <a:cs typeface="Tahoma" panose="020B0604030504040204" pitchFamily="34" charset="0"/>
              </a:rPr>
              <a:t> saying they would definitely participate in response to the message. This is consistent with the serious privacy concerns voiced in the study</a:t>
            </a:r>
          </a:p>
          <a:p>
            <a:pPr>
              <a:lnSpc>
                <a:spcPct val="120000"/>
              </a:lnSpc>
            </a:pPr>
            <a:endParaRPr lang="en-US" sz="16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Women</a:t>
            </a:r>
            <a:r>
              <a:rPr lang="en-US" sz="1600" dirty="0">
                <a:latin typeface="Tahoma" panose="020B0604030504040204" pitchFamily="34" charset="0"/>
                <a:ea typeface="Tahoma" panose="020B0604030504040204" pitchFamily="34" charset="0"/>
                <a:cs typeface="Tahoma" panose="020B0604030504040204" pitchFamily="34" charset="0"/>
              </a:rPr>
              <a:t> were most </a:t>
            </a: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responsive to the civic and community duty</a:t>
            </a:r>
            <a:r>
              <a:rPr lang="en-US" sz="1600" dirty="0">
                <a:latin typeface="Tahoma" panose="020B0604030504040204" pitchFamily="34" charset="0"/>
                <a:ea typeface="Tahoma" panose="020B0604030504040204" pitchFamily="34" charset="0"/>
                <a:cs typeface="Tahoma" panose="020B0604030504040204" pitchFamily="34" charset="0"/>
              </a:rPr>
              <a:t> message with </a:t>
            </a: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57 percent</a:t>
            </a:r>
            <a:r>
              <a:rPr lang="en-US" sz="1600" dirty="0">
                <a:latin typeface="Tahoma" panose="020B0604030504040204" pitchFamily="34" charset="0"/>
                <a:ea typeface="Tahoma" panose="020B0604030504040204" pitchFamily="34" charset="0"/>
                <a:cs typeface="Tahoma" panose="020B0604030504040204" pitchFamily="34" charset="0"/>
              </a:rPr>
              <a:t> saying they would definitely participate in response to the message</a:t>
            </a:r>
          </a:p>
          <a:p>
            <a:pPr>
              <a:lnSpc>
                <a:spcPct val="120000"/>
              </a:lnSpc>
            </a:pPr>
            <a:endParaRPr lang="en-US" sz="16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Latinos under age 40</a:t>
            </a:r>
            <a:r>
              <a:rPr lang="en-US" sz="1600" dirty="0">
                <a:latin typeface="Tahoma" panose="020B0604030504040204" pitchFamily="34" charset="0"/>
                <a:ea typeface="Tahoma" panose="020B0604030504040204" pitchFamily="34" charset="0"/>
                <a:cs typeface="Tahoma" panose="020B0604030504040204" pitchFamily="34" charset="0"/>
              </a:rPr>
              <a:t> were most </a:t>
            </a: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responsive to the resistance</a:t>
            </a:r>
            <a:r>
              <a:rPr lang="en-US" sz="1600" dirty="0">
                <a:latin typeface="Tahoma" panose="020B0604030504040204" pitchFamily="34" charset="0"/>
                <a:ea typeface="Tahoma" panose="020B0604030504040204" pitchFamily="34" charset="0"/>
                <a:cs typeface="Tahoma" panose="020B0604030504040204" pitchFamily="34" charset="0"/>
              </a:rPr>
              <a:t> message, with </a:t>
            </a: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53 percent</a:t>
            </a:r>
            <a:r>
              <a:rPr lang="en-US" sz="1600" dirty="0">
                <a:latin typeface="Tahoma" panose="020B0604030504040204" pitchFamily="34" charset="0"/>
                <a:ea typeface="Tahoma" panose="020B0604030504040204" pitchFamily="34" charset="0"/>
                <a:cs typeface="Tahoma" panose="020B0604030504040204" pitchFamily="34" charset="0"/>
              </a:rPr>
              <a:t> saying they would definitely participate in response to the message</a:t>
            </a:r>
            <a:endParaRPr lang="en-US" sz="1600" i="1" dirty="0">
              <a:latin typeface="Tahoma" panose="020B0604030504040204" pitchFamily="34" charset="0"/>
              <a:ea typeface="Tahoma" panose="020B0604030504040204" pitchFamily="34" charset="0"/>
              <a:cs typeface="Tahoma" panose="020B0604030504040204" pitchFamily="34" charset="0"/>
            </a:endParaRPr>
          </a:p>
        </p:txBody>
      </p:sp>
      <p:sp>
        <p:nvSpPr>
          <p:cNvPr id="6" name="AutoShape 1">
            <a:extLst>
              <a:ext uri="{FF2B5EF4-FFF2-40B4-BE49-F238E27FC236}">
                <a16:creationId xmlns="" xmlns:a16="http://schemas.microsoft.com/office/drawing/2014/main" id="{CEA63B05-2529-0541-990E-BF2956034469}"/>
              </a:ext>
            </a:extLst>
          </p:cNvPr>
          <p:cNvSpPr>
            <a:spLocks/>
          </p:cNvSpPr>
          <p:nvPr/>
        </p:nvSpPr>
        <p:spPr bwMode="auto">
          <a:xfrm>
            <a:off x="2286000" y="685800"/>
            <a:ext cx="5867400" cy="457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6789" tIns="26789" rIns="26789" bIns="26789" anchor="ctr"/>
          <a:lstStyle>
            <a:lvl1pPr defTabSz="457200">
              <a:defRPr sz="3600">
                <a:solidFill>
                  <a:srgbClr val="000000"/>
                </a:solidFill>
                <a:latin typeface="Helvetica Light" pitchFamily="1" charset="0"/>
                <a:ea typeface="MS PGothic" panose="020B0600070205080204" pitchFamily="34" charset="-128"/>
                <a:sym typeface="Helvetica Light" pitchFamily="1" charset="0"/>
              </a:defRPr>
            </a:lvl1pPr>
            <a:lvl2pPr defTabSz="457200">
              <a:defRPr sz="3600">
                <a:solidFill>
                  <a:srgbClr val="000000"/>
                </a:solidFill>
                <a:latin typeface="Helvetica Light" pitchFamily="1" charset="0"/>
                <a:ea typeface="MS PGothic" panose="020B0600070205080204" pitchFamily="34" charset="-128"/>
                <a:sym typeface="Helvetica Light" pitchFamily="1" charset="0"/>
              </a:defRPr>
            </a:lvl2pPr>
            <a:lvl3pPr defTabSz="457200">
              <a:defRPr sz="3600">
                <a:solidFill>
                  <a:srgbClr val="000000"/>
                </a:solidFill>
                <a:latin typeface="Helvetica Light" pitchFamily="1" charset="0"/>
                <a:ea typeface="MS PGothic" panose="020B0600070205080204" pitchFamily="34" charset="-128"/>
                <a:sym typeface="Helvetica Light" pitchFamily="1" charset="0"/>
              </a:defRPr>
            </a:lvl3pPr>
            <a:lvl4pPr defTabSz="457200">
              <a:defRPr sz="3600">
                <a:solidFill>
                  <a:srgbClr val="000000"/>
                </a:solidFill>
                <a:latin typeface="Helvetica Light" pitchFamily="1" charset="0"/>
                <a:ea typeface="MS PGothic" panose="020B0600070205080204" pitchFamily="34" charset="-128"/>
                <a:sym typeface="Helvetica Light" pitchFamily="1" charset="0"/>
              </a:defRPr>
            </a:lvl4pPr>
            <a:lvl5pPr defTabSz="457200">
              <a:defRPr sz="3600">
                <a:solidFill>
                  <a:srgbClr val="000000"/>
                </a:solidFill>
                <a:latin typeface="Helvetica Light" pitchFamily="1" charset="0"/>
                <a:ea typeface="MS PGothic" panose="020B0600070205080204" pitchFamily="34" charset="-128"/>
                <a:sym typeface="Helvetica Light" pitchFamily="1" charset="0"/>
              </a:defRPr>
            </a:lvl5pPr>
            <a:lvl6pPr marL="13716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marL="18288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marL="22860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marL="27432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pPr algn="ctr"/>
            <a:r>
              <a:rPr lang="en-US" altLang="en-US" sz="2400" b="1" dirty="0">
                <a:solidFill>
                  <a:srgbClr val="00A0DD"/>
                </a:solidFill>
                <a:latin typeface="Tahoma" panose="020B0604030504040204" pitchFamily="34" charset="0"/>
                <a:ea typeface="Tahoma" panose="020B0604030504040204" pitchFamily="34" charset="0"/>
                <a:cs typeface="Tahoma" panose="020B0604030504040204" pitchFamily="34" charset="0"/>
                <a:sym typeface="Gotham Bold" pitchFamily="50" charset="0"/>
              </a:rPr>
              <a:t>2020 CENSUS MESSAGES (</a:t>
            </a:r>
            <a:r>
              <a:rPr lang="en-US" altLang="en-US" sz="2400" b="1" dirty="0" smtClean="0">
                <a:solidFill>
                  <a:srgbClr val="00A0DD"/>
                </a:solidFill>
                <a:latin typeface="Tahoma" panose="020B0604030504040204" pitchFamily="34" charset="0"/>
                <a:ea typeface="Tahoma" panose="020B0604030504040204" pitchFamily="34" charset="0"/>
                <a:cs typeface="Tahoma" panose="020B0604030504040204" pitchFamily="34" charset="0"/>
                <a:sym typeface="Gotham Bold" pitchFamily="50" charset="0"/>
              </a:rPr>
              <a:t>continued)</a:t>
            </a:r>
            <a:endParaRPr lang="en-US" altLang="en-US" sz="2400" b="1" dirty="0">
              <a:solidFill>
                <a:srgbClr val="00A0DD"/>
              </a:solidFill>
              <a:latin typeface="Tahoma" panose="020B0604030504040204" pitchFamily="34" charset="0"/>
              <a:ea typeface="Tahoma" panose="020B0604030504040204" pitchFamily="34" charset="0"/>
              <a:cs typeface="Tahoma" panose="020B0604030504040204" pitchFamily="34" charset="0"/>
              <a:sym typeface="Gotham Bold" pitchFamily="50" charset="0"/>
            </a:endParaRPr>
          </a:p>
        </p:txBody>
      </p:sp>
      <p:cxnSp>
        <p:nvCxnSpPr>
          <p:cNvPr id="7" name="Straight Connector 6">
            <a:extLst>
              <a:ext uri="{FF2B5EF4-FFF2-40B4-BE49-F238E27FC236}">
                <a16:creationId xmlns="" xmlns:a16="http://schemas.microsoft.com/office/drawing/2014/main" id="{2FA4438B-57CC-B34D-B83B-80D15B234EBE}"/>
              </a:ext>
            </a:extLst>
          </p:cNvPr>
          <p:cNvCxnSpPr/>
          <p:nvPr/>
        </p:nvCxnSpPr>
        <p:spPr>
          <a:xfrm>
            <a:off x="762000" y="1600200"/>
            <a:ext cx="7305185" cy="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 xmlns:a16="http://schemas.microsoft.com/office/drawing/2014/main" id="{B8E6B55D-3A03-DC41-A3D0-6CCA62F361EF}"/>
              </a:ext>
            </a:extLst>
          </p:cNvPr>
          <p:cNvPicPr>
            <a:picLocks noChangeAspect="1"/>
          </p:cNvPicPr>
          <p:nvPr/>
        </p:nvPicPr>
        <p:blipFill>
          <a:blip r:embed="rId4"/>
          <a:stretch>
            <a:fillRect/>
          </a:stretch>
        </p:blipFill>
        <p:spPr>
          <a:xfrm>
            <a:off x="1142900" y="386651"/>
            <a:ext cx="1143100" cy="1143100"/>
          </a:xfrm>
          <a:prstGeom prst="rect">
            <a:avLst/>
          </a:prstGeom>
        </p:spPr>
      </p:pic>
      <p:sp>
        <p:nvSpPr>
          <p:cNvPr id="2" name="Rectangle 1">
            <a:extLst>
              <a:ext uri="{FF2B5EF4-FFF2-40B4-BE49-F238E27FC236}">
                <a16:creationId xmlns="" xmlns:a16="http://schemas.microsoft.com/office/drawing/2014/main" id="{11F08EDB-AD56-6F41-81DC-B73F700C89CD}"/>
              </a:ext>
            </a:extLst>
          </p:cNvPr>
          <p:cNvSpPr/>
          <p:nvPr/>
        </p:nvSpPr>
        <p:spPr>
          <a:xfrm>
            <a:off x="1137992" y="1973282"/>
            <a:ext cx="6553200" cy="389017"/>
          </a:xfrm>
          <a:prstGeom prst="rect">
            <a:avLst/>
          </a:prstGeom>
        </p:spPr>
        <p:txBody>
          <a:bodyPr wrap="square">
            <a:spAutoFit/>
          </a:bodyPr>
          <a:lstStyle/>
          <a:p>
            <a:pPr algn="ctr">
              <a:lnSpc>
                <a:spcPct val="120000"/>
              </a:lnSpc>
            </a:pPr>
            <a:r>
              <a:rPr lang="en-US" b="1" dirty="0">
                <a:solidFill>
                  <a:srgbClr val="00A0DD"/>
                </a:solidFill>
                <a:latin typeface="Tahoma" panose="020B0604030504040204" pitchFamily="34" charset="0"/>
                <a:ea typeface="Tahoma" panose="020B0604030504040204" pitchFamily="34" charset="0"/>
                <a:cs typeface="Tahoma" panose="020B0604030504040204" pitchFamily="34" charset="0"/>
              </a:rPr>
              <a:t>Subgroup differences of note on the survey experiment</a:t>
            </a:r>
          </a:p>
        </p:txBody>
      </p:sp>
    </p:spTree>
    <p:extLst>
      <p:ext uri="{BB962C8B-B14F-4D97-AF65-F5344CB8AC3E}">
        <p14:creationId xmlns:p14="http://schemas.microsoft.com/office/powerpoint/2010/main" val="143700654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1"/>
          <p:cNvSpPr>
            <a:spLocks/>
          </p:cNvSpPr>
          <p:nvPr/>
        </p:nvSpPr>
        <p:spPr bwMode="auto">
          <a:xfrm>
            <a:off x="2895600" y="533300"/>
            <a:ext cx="5638800" cy="6859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6789" tIns="26789" rIns="26789" bIns="26789" anchor="ctr"/>
          <a:lstStyle>
            <a:lvl1pPr defTabSz="457200">
              <a:defRPr sz="3600">
                <a:solidFill>
                  <a:srgbClr val="000000"/>
                </a:solidFill>
                <a:latin typeface="Helvetica Light" pitchFamily="1" charset="0"/>
                <a:ea typeface="MS PGothic" panose="020B0600070205080204" pitchFamily="34" charset="-128"/>
                <a:sym typeface="Helvetica Light" pitchFamily="1" charset="0"/>
              </a:defRPr>
            </a:lvl1pPr>
            <a:lvl2pPr defTabSz="457200">
              <a:defRPr sz="3600">
                <a:solidFill>
                  <a:srgbClr val="000000"/>
                </a:solidFill>
                <a:latin typeface="Helvetica Light" pitchFamily="1" charset="0"/>
                <a:ea typeface="MS PGothic" panose="020B0600070205080204" pitchFamily="34" charset="-128"/>
                <a:sym typeface="Helvetica Light" pitchFamily="1" charset="0"/>
              </a:defRPr>
            </a:lvl2pPr>
            <a:lvl3pPr defTabSz="457200">
              <a:defRPr sz="3600">
                <a:solidFill>
                  <a:srgbClr val="000000"/>
                </a:solidFill>
                <a:latin typeface="Helvetica Light" pitchFamily="1" charset="0"/>
                <a:ea typeface="MS PGothic" panose="020B0600070205080204" pitchFamily="34" charset="-128"/>
                <a:sym typeface="Helvetica Light" pitchFamily="1" charset="0"/>
              </a:defRPr>
            </a:lvl3pPr>
            <a:lvl4pPr defTabSz="457200">
              <a:defRPr sz="3600">
                <a:solidFill>
                  <a:srgbClr val="000000"/>
                </a:solidFill>
                <a:latin typeface="Helvetica Light" pitchFamily="1" charset="0"/>
                <a:ea typeface="MS PGothic" panose="020B0600070205080204" pitchFamily="34" charset="-128"/>
                <a:sym typeface="Helvetica Light" pitchFamily="1" charset="0"/>
              </a:defRPr>
            </a:lvl4pPr>
            <a:lvl5pPr defTabSz="457200">
              <a:defRPr sz="3600">
                <a:solidFill>
                  <a:srgbClr val="000000"/>
                </a:solidFill>
                <a:latin typeface="Helvetica Light" pitchFamily="1" charset="0"/>
                <a:ea typeface="MS PGothic" panose="020B0600070205080204" pitchFamily="34" charset="-128"/>
                <a:sym typeface="Helvetica Light" pitchFamily="1" charset="0"/>
              </a:defRPr>
            </a:lvl5pPr>
            <a:lvl6pPr marL="13716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marL="18288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marL="22860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marL="27432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r>
              <a:rPr lang="en-US" altLang="en-US" sz="2400" b="1" dirty="0">
                <a:solidFill>
                  <a:srgbClr val="00A0DD"/>
                </a:solidFill>
                <a:latin typeface="Tahoma" panose="020B0604030504040204" pitchFamily="34" charset="0"/>
                <a:ea typeface="Tahoma" panose="020B0604030504040204" pitchFamily="34" charset="0"/>
                <a:cs typeface="Tahoma" panose="020B0604030504040204" pitchFamily="34" charset="0"/>
                <a:sym typeface="Gotham Bold" pitchFamily="50" charset="0"/>
              </a:rPr>
              <a:t>2020 CENSUS MESSENGERS</a:t>
            </a:r>
          </a:p>
        </p:txBody>
      </p:sp>
      <p:sp>
        <p:nvSpPr>
          <p:cNvPr id="4" name="Content Placeholder 2"/>
          <p:cNvSpPr>
            <a:spLocks noGrp="1"/>
          </p:cNvSpPr>
          <p:nvPr>
            <p:ph idx="4294967295"/>
          </p:nvPr>
        </p:nvSpPr>
        <p:spPr>
          <a:xfrm>
            <a:off x="495300" y="1910751"/>
            <a:ext cx="8153400" cy="5175849"/>
          </a:xfrm>
        </p:spPr>
        <p:txBody>
          <a:bodyPr>
            <a:noAutofit/>
          </a:bodyPr>
          <a:lstStyle/>
          <a:p>
            <a:pPr marL="0" indent="0" algn="ctr">
              <a:lnSpc>
                <a:spcPct val="120000"/>
              </a:lnSpc>
              <a:buNone/>
            </a:pPr>
            <a:r>
              <a:rPr lang="en-US" sz="1600" b="1" dirty="0">
                <a:solidFill>
                  <a:srgbClr val="00A0DD"/>
                </a:solidFill>
                <a:latin typeface="Tahoma" panose="020B0604030504040204" pitchFamily="34" charset="0"/>
                <a:ea typeface="Tahoma" panose="020B0604030504040204" pitchFamily="34" charset="0"/>
                <a:cs typeface="Tahoma" panose="020B0604030504040204" pitchFamily="34" charset="0"/>
              </a:rPr>
              <a:t>MESSENGERS</a:t>
            </a:r>
          </a:p>
          <a:p>
            <a:pPr marL="0" indent="0" algn="ctr">
              <a:lnSpc>
                <a:spcPct val="100000"/>
              </a:lnSpc>
              <a:buNone/>
            </a:pPr>
            <a:endParaRPr lang="en-US"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1600" dirty="0">
                <a:latin typeface="Tahoma" panose="020B0604030504040204" pitchFamily="34" charset="0"/>
                <a:ea typeface="Tahoma" panose="020B0604030504040204" pitchFamily="34" charset="0"/>
                <a:cs typeface="Tahoma" panose="020B0604030504040204" pitchFamily="34" charset="0"/>
              </a:rPr>
              <a:t>Consistent with previous NALEO voter engagement research, </a:t>
            </a: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“Family Members” </a:t>
            </a:r>
            <a:r>
              <a:rPr lang="en-US" sz="1600" dirty="0">
                <a:latin typeface="Tahoma" panose="020B0604030504040204" pitchFamily="34" charset="0"/>
                <a:ea typeface="Tahoma" panose="020B0604030504040204" pitchFamily="34" charset="0"/>
                <a:cs typeface="Tahoma" panose="020B0604030504040204" pitchFamily="34" charset="0"/>
              </a:rPr>
              <a:t>were the most trusted messengers</a:t>
            </a:r>
          </a:p>
          <a:p>
            <a:pPr lvl="1">
              <a:lnSpc>
                <a:spcPct val="120000"/>
              </a:lnSpc>
            </a:pPr>
            <a:r>
              <a:rPr lang="en-US" sz="1400" dirty="0">
                <a:latin typeface="Tahoma" panose="020B0604030504040204" pitchFamily="34" charset="0"/>
                <a:ea typeface="Tahoma" panose="020B0604030504040204" pitchFamily="34" charset="0"/>
                <a:cs typeface="Tahoma" panose="020B0604030504040204" pitchFamily="34" charset="0"/>
              </a:rPr>
              <a:t>Our previous voter engagement research also suggested that women in the household, in particular, were effective messengers</a:t>
            </a:r>
          </a:p>
          <a:p>
            <a:pPr>
              <a:lnSpc>
                <a:spcPct val="120000"/>
              </a:lnSpc>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Nurses, doctors, health providers and Latino community organizations</a:t>
            </a:r>
            <a:r>
              <a:rPr lang="en-US" sz="1600" dirty="0">
                <a:solidFill>
                  <a:srgbClr val="204B7D"/>
                </a:solidFill>
                <a:latin typeface="Tahoma" panose="020B0604030504040204" pitchFamily="34" charset="0"/>
                <a:ea typeface="Tahoma" panose="020B0604030504040204" pitchFamily="34" charset="0"/>
                <a:cs typeface="Tahoma" panose="020B0604030504040204" pitchFamily="34" charset="0"/>
              </a:rPr>
              <a:t> </a:t>
            </a:r>
            <a:r>
              <a:rPr lang="en-US" sz="1600" dirty="0">
                <a:latin typeface="Tahoma" panose="020B0604030504040204" pitchFamily="34" charset="0"/>
                <a:ea typeface="Tahoma" panose="020B0604030504040204" pitchFamily="34" charset="0"/>
                <a:cs typeface="Tahoma" panose="020B0604030504040204" pitchFamily="34" charset="0"/>
              </a:rPr>
              <a:t>were also highly trusted as messengers</a:t>
            </a:r>
            <a:endParaRPr lang="en-US" sz="160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People who speak for “the children” or “the schools”</a:t>
            </a:r>
            <a:r>
              <a:rPr lang="en-US" sz="1600" dirty="0">
                <a:solidFill>
                  <a:srgbClr val="204B7D"/>
                </a:solidFill>
                <a:latin typeface="Tahoma" panose="020B0604030504040204" pitchFamily="34" charset="0"/>
                <a:ea typeface="Tahoma" panose="020B0604030504040204" pitchFamily="34" charset="0"/>
                <a:cs typeface="Tahoma" panose="020B0604030504040204" pitchFamily="34" charset="0"/>
              </a:rPr>
              <a:t> </a:t>
            </a:r>
            <a:r>
              <a:rPr lang="en-US" sz="1600" dirty="0">
                <a:latin typeface="Tahoma" panose="020B0604030504040204" pitchFamily="34" charset="0"/>
                <a:ea typeface="Tahoma" panose="020B0604030504040204" pitchFamily="34" charset="0"/>
                <a:cs typeface="Tahoma" panose="020B0604030504040204" pitchFamily="34" charset="0"/>
              </a:rPr>
              <a:t>– such as teachers -- were especially trusted and convincing (our previous research on voter engagement had comparable findings)</a:t>
            </a:r>
          </a:p>
          <a:p>
            <a:pPr>
              <a:lnSpc>
                <a:spcPct val="120000"/>
              </a:lnSpc>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Elected officials were among the least trusted</a:t>
            </a:r>
            <a:r>
              <a:rPr lang="en-US" sz="1600" dirty="0">
                <a:solidFill>
                  <a:srgbClr val="204B7D"/>
                </a:solidFill>
                <a:latin typeface="Tahoma" panose="020B0604030504040204" pitchFamily="34" charset="0"/>
                <a:ea typeface="Tahoma" panose="020B0604030504040204" pitchFamily="34" charset="0"/>
                <a:cs typeface="Tahoma" panose="020B0604030504040204" pitchFamily="34" charset="0"/>
              </a:rPr>
              <a:t> </a:t>
            </a:r>
            <a:r>
              <a:rPr lang="en-US" sz="1600" dirty="0">
                <a:latin typeface="Tahoma" panose="020B0604030504040204" pitchFamily="34" charset="0"/>
                <a:ea typeface="Tahoma" panose="020B0604030504040204" pitchFamily="34" charset="0"/>
                <a:cs typeface="Tahoma" panose="020B0604030504040204" pitchFamily="34" charset="0"/>
              </a:rPr>
              <a:t>as a reliable source for information</a:t>
            </a:r>
          </a:p>
        </p:txBody>
      </p:sp>
      <p:cxnSp>
        <p:nvCxnSpPr>
          <p:cNvPr id="5" name="Straight Connector 4"/>
          <p:cNvCxnSpPr/>
          <p:nvPr/>
        </p:nvCxnSpPr>
        <p:spPr>
          <a:xfrm>
            <a:off x="1000615" y="1600200"/>
            <a:ext cx="7305185" cy="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 xmlns:a16="http://schemas.microsoft.com/office/drawing/2014/main" id="{095E9383-B99B-834D-B8AD-712A41E58493}"/>
              </a:ext>
            </a:extLst>
          </p:cNvPr>
          <p:cNvPicPr>
            <a:picLocks noChangeAspect="1"/>
          </p:cNvPicPr>
          <p:nvPr/>
        </p:nvPicPr>
        <p:blipFill>
          <a:blip r:embed="rId3"/>
          <a:stretch>
            <a:fillRect/>
          </a:stretch>
        </p:blipFill>
        <p:spPr>
          <a:xfrm>
            <a:off x="1523900" y="386651"/>
            <a:ext cx="1143100" cy="1143100"/>
          </a:xfrm>
          <a:prstGeom prst="rect">
            <a:avLst/>
          </a:prstGeom>
        </p:spPr>
      </p:pic>
    </p:spTree>
    <p:extLst>
      <p:ext uri="{BB962C8B-B14F-4D97-AF65-F5344CB8AC3E}">
        <p14:creationId xmlns:p14="http://schemas.microsoft.com/office/powerpoint/2010/main" val="445390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1"/>
          <p:cNvSpPr>
            <a:spLocks/>
          </p:cNvSpPr>
          <p:nvPr/>
        </p:nvSpPr>
        <p:spPr bwMode="auto">
          <a:xfrm>
            <a:off x="2895600" y="533400"/>
            <a:ext cx="6324600" cy="9907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6789" tIns="26789" rIns="26789" bIns="26789" anchor="ctr"/>
          <a:lstStyle>
            <a:lvl1pPr defTabSz="457200">
              <a:defRPr sz="3600">
                <a:solidFill>
                  <a:srgbClr val="000000"/>
                </a:solidFill>
                <a:latin typeface="Helvetica Light" pitchFamily="1" charset="0"/>
                <a:ea typeface="MS PGothic" panose="020B0600070205080204" pitchFamily="34" charset="-128"/>
                <a:sym typeface="Helvetica Light" pitchFamily="1" charset="0"/>
              </a:defRPr>
            </a:lvl1pPr>
            <a:lvl2pPr defTabSz="457200">
              <a:defRPr sz="3600">
                <a:solidFill>
                  <a:srgbClr val="000000"/>
                </a:solidFill>
                <a:latin typeface="Helvetica Light" pitchFamily="1" charset="0"/>
                <a:ea typeface="MS PGothic" panose="020B0600070205080204" pitchFamily="34" charset="-128"/>
                <a:sym typeface="Helvetica Light" pitchFamily="1" charset="0"/>
              </a:defRPr>
            </a:lvl2pPr>
            <a:lvl3pPr defTabSz="457200">
              <a:defRPr sz="3600">
                <a:solidFill>
                  <a:srgbClr val="000000"/>
                </a:solidFill>
                <a:latin typeface="Helvetica Light" pitchFamily="1" charset="0"/>
                <a:ea typeface="MS PGothic" panose="020B0600070205080204" pitchFamily="34" charset="-128"/>
                <a:sym typeface="Helvetica Light" pitchFamily="1" charset="0"/>
              </a:defRPr>
            </a:lvl3pPr>
            <a:lvl4pPr defTabSz="457200">
              <a:defRPr sz="3600">
                <a:solidFill>
                  <a:srgbClr val="000000"/>
                </a:solidFill>
                <a:latin typeface="Helvetica Light" pitchFamily="1" charset="0"/>
                <a:ea typeface="MS PGothic" panose="020B0600070205080204" pitchFamily="34" charset="-128"/>
                <a:sym typeface="Helvetica Light" pitchFamily="1" charset="0"/>
              </a:defRPr>
            </a:lvl4pPr>
            <a:lvl5pPr defTabSz="457200">
              <a:defRPr sz="3600">
                <a:solidFill>
                  <a:srgbClr val="000000"/>
                </a:solidFill>
                <a:latin typeface="Helvetica Light" pitchFamily="1" charset="0"/>
                <a:ea typeface="MS PGothic" panose="020B0600070205080204" pitchFamily="34" charset="-128"/>
                <a:sym typeface="Helvetica Light" pitchFamily="1" charset="0"/>
              </a:defRPr>
            </a:lvl5pPr>
            <a:lvl6pPr marL="13716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marL="18288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marL="22860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marL="27432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r>
              <a:rPr lang="en-US" altLang="en-US" sz="2400" b="1" dirty="0">
                <a:solidFill>
                  <a:srgbClr val="00A0DD"/>
                </a:solidFill>
                <a:latin typeface="Tahoma" panose="020B0604030504040204" pitchFamily="34" charset="0"/>
                <a:ea typeface="Tahoma" panose="020B0604030504040204" pitchFamily="34" charset="0"/>
                <a:cs typeface="Tahoma" panose="020B0604030504040204" pitchFamily="34" charset="0"/>
                <a:sym typeface="Gotham Bold" pitchFamily="50" charset="0"/>
              </a:rPr>
              <a:t>2020 CENSUS: </a:t>
            </a:r>
          </a:p>
          <a:p>
            <a:r>
              <a:rPr lang="en-US" altLang="en-US" sz="2400" b="1" dirty="0">
                <a:solidFill>
                  <a:srgbClr val="00A0DD"/>
                </a:solidFill>
                <a:latin typeface="Tahoma" panose="020B0604030504040204" pitchFamily="34" charset="0"/>
                <a:ea typeface="Tahoma" panose="020B0604030504040204" pitchFamily="34" charset="0"/>
                <a:cs typeface="Tahoma" panose="020B0604030504040204" pitchFamily="34" charset="0"/>
                <a:sym typeface="Gotham Bold" pitchFamily="50" charset="0"/>
              </a:rPr>
              <a:t>NEWS AND INFORMATION SOURCES </a:t>
            </a:r>
          </a:p>
          <a:p>
            <a:r>
              <a:rPr lang="en-US" altLang="en-US" sz="2400" b="1" dirty="0">
                <a:solidFill>
                  <a:srgbClr val="00A0DD"/>
                </a:solidFill>
                <a:latin typeface="Tahoma" panose="020B0604030504040204" pitchFamily="34" charset="0"/>
                <a:ea typeface="Tahoma" panose="020B0604030504040204" pitchFamily="34" charset="0"/>
                <a:cs typeface="Tahoma" panose="020B0604030504040204" pitchFamily="34" charset="0"/>
                <a:sym typeface="Gotham Bold" pitchFamily="50" charset="0"/>
              </a:rPr>
              <a:t>AND PLATFORMS</a:t>
            </a:r>
          </a:p>
        </p:txBody>
      </p:sp>
      <p:sp>
        <p:nvSpPr>
          <p:cNvPr id="4" name="Content Placeholder 2"/>
          <p:cNvSpPr>
            <a:spLocks noGrp="1"/>
          </p:cNvSpPr>
          <p:nvPr>
            <p:ph idx="4294967295"/>
          </p:nvPr>
        </p:nvSpPr>
        <p:spPr>
          <a:xfrm>
            <a:off x="495300" y="2514600"/>
            <a:ext cx="8153400" cy="4191000"/>
          </a:xfrm>
        </p:spPr>
        <p:txBody>
          <a:bodyPr>
            <a:noAutofit/>
          </a:bodyPr>
          <a:lstStyle/>
          <a:p>
            <a:pPr>
              <a:lnSpc>
                <a:spcPct val="120000"/>
              </a:lnSpc>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For Spanish-speakers</a:t>
            </a:r>
            <a:r>
              <a:rPr lang="en-US" sz="1600" dirty="0">
                <a:latin typeface="Tahoma" panose="020B0604030504040204" pitchFamily="34" charset="0"/>
                <a:ea typeface="Tahoma" panose="020B0604030504040204" pitchFamily="34" charset="0"/>
                <a:cs typeface="Tahoma" panose="020B0604030504040204" pitchFamily="34" charset="0"/>
              </a:rPr>
              <a:t>, Spanish-language media were trusted source of information</a:t>
            </a:r>
          </a:p>
          <a:p>
            <a:pPr>
              <a:lnSpc>
                <a:spcPct val="120000"/>
              </a:lnSpc>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Younger participants </a:t>
            </a:r>
            <a:r>
              <a:rPr lang="en-US" sz="1600" dirty="0">
                <a:latin typeface="Tahoma" panose="020B0604030504040204" pitchFamily="34" charset="0"/>
                <a:ea typeface="Tahoma" panose="020B0604030504040204" pitchFamily="34" charset="0"/>
                <a:cs typeface="Tahoma" panose="020B0604030504040204" pitchFamily="34" charset="0"/>
              </a:rPr>
              <a:t>had more favorable views of social media as a source of information</a:t>
            </a:r>
          </a:p>
          <a:p>
            <a:pPr>
              <a:lnSpc>
                <a:spcPct val="120000"/>
              </a:lnSpc>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85 percent of survey participants were regularly (daily) online via  smartphones</a:t>
            </a:r>
            <a:r>
              <a:rPr lang="en-US" sz="1600" dirty="0">
                <a:latin typeface="Tahoma" panose="020B0604030504040204" pitchFamily="34" charset="0"/>
                <a:ea typeface="Tahoma" panose="020B0604030504040204" pitchFamily="34" charset="0"/>
                <a:cs typeface="Tahoma" panose="020B0604030504040204" pitchFamily="34" charset="0"/>
              </a:rPr>
              <a:t> (less than half said they used a laptop or desktop computer on a daily basis)</a:t>
            </a:r>
          </a:p>
          <a:p>
            <a:pPr>
              <a:lnSpc>
                <a:spcPct val="120000"/>
              </a:lnSpc>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Survey participants frequently search online</a:t>
            </a:r>
            <a:r>
              <a:rPr lang="en-US" sz="1600" dirty="0">
                <a:latin typeface="Tahoma" panose="020B0604030504040204" pitchFamily="34" charset="0"/>
                <a:ea typeface="Tahoma" panose="020B0604030504040204" pitchFamily="34" charset="0"/>
                <a:cs typeface="Tahoma" panose="020B0604030504040204" pitchFamily="34" charset="0"/>
              </a:rPr>
              <a:t> to get more information or verify what they have heard on social media or the news </a:t>
            </a:r>
          </a:p>
          <a:p>
            <a:pPr>
              <a:lnSpc>
                <a:spcPct val="120000"/>
              </a:lnSpc>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Email and Facebook</a:t>
            </a:r>
            <a:r>
              <a:rPr lang="en-US" sz="1600" dirty="0">
                <a:latin typeface="Tahoma" panose="020B0604030504040204" pitchFamily="34" charset="0"/>
                <a:ea typeface="Tahoma" panose="020B0604030504040204" pitchFamily="34" charset="0"/>
                <a:cs typeface="Tahoma" panose="020B0604030504040204" pitchFamily="34" charset="0"/>
              </a:rPr>
              <a:t> were the most frequently used (daily basis)</a:t>
            </a:r>
          </a:p>
          <a:p>
            <a:pPr>
              <a:lnSpc>
                <a:spcPct val="120000"/>
              </a:lnSpc>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Twitter </a:t>
            </a:r>
            <a:r>
              <a:rPr lang="en-US" sz="1600" dirty="0">
                <a:latin typeface="Tahoma" panose="020B0604030504040204" pitchFamily="34" charset="0"/>
                <a:ea typeface="Tahoma" panose="020B0604030504040204" pitchFamily="34" charset="0"/>
                <a:cs typeface="Tahoma" panose="020B0604030504040204" pitchFamily="34" charset="0"/>
              </a:rPr>
              <a:t>was the least frequently used (more than half said they used it on a monthly basis or rarely/never)</a:t>
            </a:r>
          </a:p>
          <a:p>
            <a:pPr>
              <a:lnSpc>
                <a:spcPct val="120000"/>
              </a:lnSpc>
            </a:pPr>
            <a:endParaRPr lang="en-US" sz="1800" dirty="0">
              <a:latin typeface="Gotham Book" charset="0"/>
              <a:ea typeface="Gotham Book" charset="0"/>
              <a:cs typeface="Gotham Book" charset="0"/>
            </a:endParaRPr>
          </a:p>
        </p:txBody>
      </p:sp>
      <p:cxnSp>
        <p:nvCxnSpPr>
          <p:cNvPr id="5" name="Straight Connector 4"/>
          <p:cNvCxnSpPr/>
          <p:nvPr/>
        </p:nvCxnSpPr>
        <p:spPr>
          <a:xfrm>
            <a:off x="919408" y="2057400"/>
            <a:ext cx="7305185" cy="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 xmlns:a16="http://schemas.microsoft.com/office/drawing/2014/main" id="{5A7FD811-1A63-CF48-8682-F6F5BD2FEE3F}"/>
              </a:ext>
            </a:extLst>
          </p:cNvPr>
          <p:cNvPicPr>
            <a:picLocks noChangeAspect="1"/>
          </p:cNvPicPr>
          <p:nvPr/>
        </p:nvPicPr>
        <p:blipFill>
          <a:blip r:embed="rId3"/>
          <a:stretch>
            <a:fillRect/>
          </a:stretch>
        </p:blipFill>
        <p:spPr>
          <a:xfrm>
            <a:off x="1219200" y="342950"/>
            <a:ext cx="1371600" cy="1371600"/>
          </a:xfrm>
          <a:prstGeom prst="rect">
            <a:avLst/>
          </a:prstGeom>
        </p:spPr>
      </p:pic>
    </p:spTree>
    <p:extLst>
      <p:ext uri="{BB962C8B-B14F-4D97-AF65-F5344CB8AC3E}">
        <p14:creationId xmlns:p14="http://schemas.microsoft.com/office/powerpoint/2010/main" val="402399686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xmlns="" xmlns:p="http://schemas.openxmlformats.org/presentationml/2006/main" xmlns:r="http://schemas.openxmlformats.org/officeDocument/2006/relationships">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w="9525">
              <a:solidFill>
                <a:srgbClr val="000000"/>
              </a:solidFill>
              <a:miter lim="800000"/>
              <a:headEnd/>
              <a:tailEnd/>
            </a14:hiddenLine>
          </a:ext>
        </a:extLst>
      </a:spPr>
      <a:bodyPr vert="horz" wrap="square" lIns="48221" tIns="24110" rIns="48221" bIns="24110" numCol="1" rtlCol="0" anchor="t" anchorCtr="0" compatLnSpc="1">
        <a:prstTxWarp prst="textNoShape">
          <a:avLst/>
        </a:prstTxWarp>
        <a:noAutofit/>
      </a:bodyPr>
      <a:lstStyle>
        <a:defPPr marL="0" indent="0" defTabSz="685765" eaLnBrk="1" fontAlgn="auto" hangingPunct="1">
          <a:lnSpc>
            <a:spcPct val="150000"/>
          </a:lnSpc>
          <a:spcBef>
            <a:spcPts val="0"/>
          </a:spcBef>
          <a:spcAft>
            <a:spcPts val="0"/>
          </a:spcAft>
          <a:buNone/>
          <a:defRPr sz="1800" b="1" dirty="0" smtClean="0">
            <a:solidFill>
              <a:sysClr val="windowText" lastClr="000000"/>
            </a:solidFill>
            <a:latin typeface="Gotham Book"/>
            <a:ea typeface="Gotham" charset="0"/>
            <a:cs typeface="Gotham"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14466</TotalTime>
  <Words>1846</Words>
  <Application>Microsoft Office PowerPoint</Application>
  <PresentationFormat>On-screen Show (4:3)</PresentationFormat>
  <Paragraphs>212</Paragraphs>
  <Slides>22</Slides>
  <Notes>20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4" baseType="lpstr">
      <vt:lpstr>MS PGothic</vt:lpstr>
      <vt:lpstr>Arial</vt:lpstr>
      <vt:lpstr>Avenir Roman</vt:lpstr>
      <vt:lpstr>Calibri</vt:lpstr>
      <vt:lpstr>Calibri Light</vt:lpstr>
      <vt:lpstr>Gotham</vt:lpstr>
      <vt:lpstr>Gotham Bold</vt:lpstr>
      <vt:lpstr>Gotham Book</vt:lpstr>
      <vt:lpstr>Helvetica Light</vt:lpstr>
      <vt:lpstr>Tahoma</vt:lpstr>
      <vt:lpstr>Custom Design</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dcaal@naleo.org</dc:creator>
  <cp:lastModifiedBy>Dorian Caal</cp:lastModifiedBy>
  <cp:revision>527</cp:revision>
  <cp:lastPrinted>2017-10-18T01:02:43Z</cp:lastPrinted>
  <dcterms:created xsi:type="dcterms:W3CDTF">2013-10-25T18:06:41Z</dcterms:created>
  <dcterms:modified xsi:type="dcterms:W3CDTF">2018-09-11T02:16:52Z</dcterms:modified>
</cp:coreProperties>
</file>