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18.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charts/chart12.xml" ContentType="application/vnd.openxmlformats-officedocument.drawingml.chart+xml"/>
  <Override PartName="/ppt/drawings/drawing6.xml" ContentType="application/vnd.openxmlformats-officedocument.drawingml.chartshapes+xml"/>
  <Override PartName="/ppt/notesSlides/notesSlide21.xml" ContentType="application/vnd.openxmlformats-officedocument.presentationml.notesSlide+xml"/>
  <Override PartName="/ppt/charts/chart13.xml" ContentType="application/vnd.openxmlformats-officedocument.drawingml.chart+xml"/>
  <Override PartName="/ppt/drawings/drawing7.xml" ContentType="application/vnd.openxmlformats-officedocument.drawingml.chartshapes+xml"/>
  <Override PartName="/ppt/notesSlides/notesSlide22.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charts/chart15.xml" ContentType="application/vnd.openxmlformats-officedocument.drawingml.chart+xml"/>
  <Override PartName="/ppt/theme/themeOverride8.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5" r:id="rId6"/>
  </p:sldMasterIdLst>
  <p:notesMasterIdLst>
    <p:notesMasterId r:id="rId43"/>
  </p:notesMasterIdLst>
  <p:handoutMasterIdLst>
    <p:handoutMasterId r:id="rId44"/>
  </p:handoutMasterIdLst>
  <p:sldIdLst>
    <p:sldId id="262" r:id="rId7"/>
    <p:sldId id="389" r:id="rId8"/>
    <p:sldId id="390" r:id="rId9"/>
    <p:sldId id="391" r:id="rId10"/>
    <p:sldId id="392" r:id="rId11"/>
    <p:sldId id="547" r:id="rId12"/>
    <p:sldId id="630" r:id="rId13"/>
    <p:sldId id="591" r:id="rId14"/>
    <p:sldId id="621" r:id="rId15"/>
    <p:sldId id="572" r:id="rId16"/>
    <p:sldId id="596" r:id="rId17"/>
    <p:sldId id="581" r:id="rId18"/>
    <p:sldId id="594" r:id="rId19"/>
    <p:sldId id="611" r:id="rId20"/>
    <p:sldId id="595" r:id="rId21"/>
    <p:sldId id="613" r:id="rId22"/>
    <p:sldId id="583" r:id="rId23"/>
    <p:sldId id="598" r:id="rId24"/>
    <p:sldId id="614" r:id="rId25"/>
    <p:sldId id="618" r:id="rId26"/>
    <p:sldId id="617" r:id="rId27"/>
    <p:sldId id="616" r:id="rId28"/>
    <p:sldId id="615" r:id="rId29"/>
    <p:sldId id="600" r:id="rId30"/>
    <p:sldId id="607" r:id="rId31"/>
    <p:sldId id="571" r:id="rId32"/>
    <p:sldId id="610" r:id="rId33"/>
    <p:sldId id="626" r:id="rId34"/>
    <p:sldId id="622" r:id="rId35"/>
    <p:sldId id="609" r:id="rId36"/>
    <p:sldId id="628" r:id="rId37"/>
    <p:sldId id="397" r:id="rId38"/>
    <p:sldId id="398" r:id="rId39"/>
    <p:sldId id="629" r:id="rId40"/>
    <p:sldId id="631" r:id="rId41"/>
    <p:sldId id="623" r:id="rId42"/>
  </p:sldIdLst>
  <p:sldSz cx="6858000" cy="51435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4" userDrawn="1">
          <p15:clr>
            <a:srgbClr val="A4A3A4"/>
          </p15:clr>
        </p15:guide>
        <p15:guide id="2" orient="horz" pos="518" userDrawn="1">
          <p15:clr>
            <a:srgbClr val="A4A3A4"/>
          </p15:clr>
        </p15:guide>
        <p15:guide id="3" orient="horz" pos="1410" userDrawn="1">
          <p15:clr>
            <a:srgbClr val="A4A3A4"/>
          </p15:clr>
        </p15:guide>
        <p15:guide id="4" orient="horz" pos="3026" userDrawn="1">
          <p15:clr>
            <a:srgbClr val="A4A3A4"/>
          </p15:clr>
        </p15:guide>
        <p15:guide id="5" pos="4106" userDrawn="1">
          <p15:clr>
            <a:srgbClr val="A4A3A4"/>
          </p15:clr>
        </p15:guide>
        <p15:guide id="6" pos="58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hil Mehrotra" initials="SM" lastIdx="13" clrIdx="0">
    <p:extLst>
      <p:ext uri="{19B8F6BF-5375-455C-9EA6-DF929625EA0E}">
        <p15:presenceInfo xmlns:p15="http://schemas.microsoft.com/office/powerpoint/2012/main" userId="S-1-5-21-1912555201-226284679-2662053949-2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D5C21"/>
    <a:srgbClr val="F2510F"/>
    <a:srgbClr val="F25F24"/>
    <a:srgbClr val="F25110"/>
    <a:srgbClr val="EE6A29"/>
    <a:srgbClr val="E25D2B"/>
    <a:srgbClr val="DE60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1AA92-DE49-48FD-82BC-18066E8B88A4}" v="2" dt="2018-10-18T18:51:50.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79282" autoAdjust="0"/>
  </p:normalViewPr>
  <p:slideViewPr>
    <p:cSldViewPr snapToGrid="0" snapToObjects="1">
      <p:cViewPr varScale="1">
        <p:scale>
          <a:sx n="90" d="100"/>
          <a:sy n="90" d="100"/>
        </p:scale>
        <p:origin x="1805" y="53"/>
      </p:cViewPr>
      <p:guideLst>
        <p:guide orient="horz" pos="3074"/>
        <p:guide orient="horz" pos="518"/>
        <p:guide orient="horz" pos="1410"/>
        <p:guide orient="horz" pos="3026"/>
        <p:guide pos="4106"/>
        <p:guide pos="587"/>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oykins" userId="35d6af72-4dfc-46e9-a336-0bd8c33a0e8c" providerId="ADAL" clId="{08A1AA92-DE49-48FD-82BC-18066E8B88A4}"/>
    <pc:docChg chg="custSel addSld modSld">
      <pc:chgData name="Michelle Boykins" userId="35d6af72-4dfc-46e9-a336-0bd8c33a0e8c" providerId="ADAL" clId="{08A1AA92-DE49-48FD-82BC-18066E8B88A4}" dt="2018-10-18T18:54:04.424" v="65" actId="20577"/>
      <pc:docMkLst>
        <pc:docMk/>
      </pc:docMkLst>
      <pc:sldChg chg="modNotesTx">
        <pc:chgData name="Michelle Boykins" userId="35d6af72-4dfc-46e9-a336-0bd8c33a0e8c" providerId="ADAL" clId="{08A1AA92-DE49-48FD-82BC-18066E8B88A4}" dt="2018-10-18T18:53:51.242" v="61" actId="20577"/>
        <pc:sldMkLst>
          <pc:docMk/>
          <pc:sldMk cId="3388424080" sldId="262"/>
        </pc:sldMkLst>
      </pc:sldChg>
      <pc:sldChg chg="modNotesTx">
        <pc:chgData name="Michelle Boykins" userId="35d6af72-4dfc-46e9-a336-0bd8c33a0e8c" providerId="ADAL" clId="{08A1AA92-DE49-48FD-82BC-18066E8B88A4}" dt="2018-10-18T18:53:55.283" v="62" actId="20577"/>
        <pc:sldMkLst>
          <pc:docMk/>
          <pc:sldMk cId="1048771199" sldId="389"/>
        </pc:sldMkLst>
      </pc:sldChg>
      <pc:sldChg chg="modNotesTx">
        <pc:chgData name="Michelle Boykins" userId="35d6af72-4dfc-46e9-a336-0bd8c33a0e8c" providerId="ADAL" clId="{08A1AA92-DE49-48FD-82BC-18066E8B88A4}" dt="2018-10-18T18:53:59.282" v="63" actId="20577"/>
        <pc:sldMkLst>
          <pc:docMk/>
          <pc:sldMk cId="2605541634" sldId="390"/>
        </pc:sldMkLst>
      </pc:sldChg>
      <pc:sldChg chg="modNotesTx">
        <pc:chgData name="Michelle Boykins" userId="35d6af72-4dfc-46e9-a336-0bd8c33a0e8c" providerId="ADAL" clId="{08A1AA92-DE49-48FD-82BC-18066E8B88A4}" dt="2018-10-18T18:54:01.671" v="64" actId="20577"/>
        <pc:sldMkLst>
          <pc:docMk/>
          <pc:sldMk cId="826352309" sldId="391"/>
        </pc:sldMkLst>
      </pc:sldChg>
      <pc:sldChg chg="modNotesTx">
        <pc:chgData name="Michelle Boykins" userId="35d6af72-4dfc-46e9-a336-0bd8c33a0e8c" providerId="ADAL" clId="{08A1AA92-DE49-48FD-82BC-18066E8B88A4}" dt="2018-10-18T18:54:04.424" v="65" actId="20577"/>
        <pc:sldMkLst>
          <pc:docMk/>
          <pc:sldMk cId="3893292369" sldId="392"/>
        </pc:sldMkLst>
      </pc:sldChg>
      <pc:sldChg chg="modSp">
        <pc:chgData name="Michelle Boykins" userId="35d6af72-4dfc-46e9-a336-0bd8c33a0e8c" providerId="ADAL" clId="{08A1AA92-DE49-48FD-82BC-18066E8B88A4}" dt="2018-10-18T18:47:54.090" v="36" actId="6549"/>
        <pc:sldMkLst>
          <pc:docMk/>
          <pc:sldMk cId="2761759740" sldId="609"/>
        </pc:sldMkLst>
        <pc:spChg chg="mod">
          <ac:chgData name="Michelle Boykins" userId="35d6af72-4dfc-46e9-a336-0bd8c33a0e8c" providerId="ADAL" clId="{08A1AA92-DE49-48FD-82BC-18066E8B88A4}" dt="2018-10-18T18:47:54.090" v="36" actId="6549"/>
          <ac:spMkLst>
            <pc:docMk/>
            <pc:sldMk cId="2761759740" sldId="609"/>
            <ac:spMk id="16" creationId="{00000000-0000-0000-0000-000000000000}"/>
          </ac:spMkLst>
        </pc:spChg>
      </pc:sldChg>
      <pc:sldChg chg="modSp modNotesTx">
        <pc:chgData name="Michelle Boykins" userId="35d6af72-4dfc-46e9-a336-0bd8c33a0e8c" providerId="ADAL" clId="{08A1AA92-DE49-48FD-82BC-18066E8B88A4}" dt="2018-10-18T18:53:37.748" v="60" actId="20577"/>
        <pc:sldMkLst>
          <pc:docMk/>
          <pc:sldMk cId="1504244011" sldId="629"/>
        </pc:sldMkLst>
        <pc:spChg chg="mod">
          <ac:chgData name="Michelle Boykins" userId="35d6af72-4dfc-46e9-a336-0bd8c33a0e8c" providerId="ADAL" clId="{08A1AA92-DE49-48FD-82BC-18066E8B88A4}" dt="2018-10-18T18:52:50.248" v="54" actId="20577"/>
          <ac:spMkLst>
            <pc:docMk/>
            <pc:sldMk cId="1504244011" sldId="629"/>
            <ac:spMk id="7" creationId="{C2493CD2-4B3D-4D97-B19C-F1ED59E73BB2}"/>
          </ac:spMkLst>
        </pc:spChg>
      </pc:sldChg>
      <pc:sldChg chg="modSp add modNotesTx">
        <pc:chgData name="Michelle Boykins" userId="35d6af72-4dfc-46e9-a336-0bd8c33a0e8c" providerId="ADAL" clId="{08A1AA92-DE49-48FD-82BC-18066E8B88A4}" dt="2018-10-18T18:53:32.563" v="59" actId="20577"/>
        <pc:sldMkLst>
          <pc:docMk/>
          <pc:sldMk cId="2106442386" sldId="631"/>
        </pc:sldMkLst>
        <pc:spChg chg="mod">
          <ac:chgData name="Michelle Boykins" userId="35d6af72-4dfc-46e9-a336-0bd8c33a0e8c" providerId="ADAL" clId="{08A1AA92-DE49-48FD-82BC-18066E8B88A4}" dt="2018-10-18T18:53:15.556" v="58" actId="27636"/>
          <ac:spMkLst>
            <pc:docMk/>
            <pc:sldMk cId="2106442386" sldId="631"/>
            <ac:spMk id="7" creationId="{C2493CD2-4B3D-4D97-B19C-F1ED59E73BB2}"/>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1654501216545E-2"/>
          <c:y val="0.20272848222218634"/>
          <c:w val="0.97810218978102204"/>
          <c:h val="0.65645985281101216"/>
        </c:manualLayout>
      </c:layout>
      <c:barChart>
        <c:barDir val="col"/>
        <c:grouping val="clustered"/>
        <c:varyColors val="0"/>
        <c:ser>
          <c:idx val="1"/>
          <c:order val="1"/>
          <c:tx>
            <c:strRef>
              <c:f>Sheet2!$A$3</c:f>
              <c:strCache>
                <c:ptCount val="1"/>
              </c:strCache>
            </c:strRef>
          </c:tx>
          <c:spPr>
            <a:solidFill>
              <a:srgbClr val="AFDFFF"/>
            </a:solidFill>
            <a:ln w="3047">
              <a:solidFill>
                <a:srgbClr val="FFFFFF"/>
              </a:solidFill>
              <a:prstDash val="solid"/>
            </a:ln>
          </c:spPr>
          <c:invertIfNegative val="0"/>
          <c:dPt>
            <c:idx val="0"/>
            <c:invertIfNegative val="0"/>
            <c:bubble3D val="0"/>
            <c:spPr>
              <a:solidFill>
                <a:srgbClr val="0085B4"/>
              </a:solidFill>
              <a:ln w="3047">
                <a:solidFill>
                  <a:srgbClr val="FFFFFF"/>
                </a:solidFill>
                <a:prstDash val="solid"/>
              </a:ln>
            </c:spPr>
            <c:extLst>
              <c:ext xmlns:c16="http://schemas.microsoft.com/office/drawing/2014/chart" uri="{C3380CC4-5D6E-409C-BE32-E72D297353CC}">
                <c16:uniqueId val="{00000001-1695-4337-AEB3-A6D9A53D2387}"/>
              </c:ext>
            </c:extLst>
          </c:dPt>
          <c:dPt>
            <c:idx val="1"/>
            <c:invertIfNegative val="0"/>
            <c:bubble3D val="0"/>
            <c:spPr>
              <a:solidFill>
                <a:srgbClr val="DE8400"/>
              </a:solidFill>
              <a:ln w="3047">
                <a:solidFill>
                  <a:srgbClr val="FFFFFF"/>
                </a:solidFill>
                <a:prstDash val="solid"/>
              </a:ln>
            </c:spPr>
            <c:extLst>
              <c:ext xmlns:c16="http://schemas.microsoft.com/office/drawing/2014/chart" uri="{C3380CC4-5D6E-409C-BE32-E72D297353CC}">
                <c16:uniqueId val="{00000003-1695-4337-AEB3-A6D9A53D2387}"/>
              </c:ext>
            </c:extLst>
          </c:dPt>
          <c:dPt>
            <c:idx val="2"/>
            <c:invertIfNegative val="0"/>
            <c:bubble3D val="0"/>
            <c:spPr>
              <a:solidFill>
                <a:srgbClr val="000000">
                  <a:lumMod val="50000"/>
                  <a:lumOff val="50000"/>
                </a:srgbClr>
              </a:solidFill>
              <a:ln w="3047">
                <a:solidFill>
                  <a:srgbClr val="FFFFFF"/>
                </a:solidFill>
                <a:prstDash val="solid"/>
              </a:ln>
            </c:spPr>
            <c:extLst>
              <c:ext xmlns:c16="http://schemas.microsoft.com/office/drawing/2014/chart" uri="{C3380CC4-5D6E-409C-BE32-E72D297353CC}">
                <c16:uniqueId val="{00000005-1695-4337-AEB3-A6D9A53D2387}"/>
              </c:ext>
            </c:extLst>
          </c:dPt>
          <c:dPt>
            <c:idx val="7"/>
            <c:invertIfNegative val="0"/>
            <c:bubble3D val="0"/>
            <c:spPr>
              <a:solidFill>
                <a:srgbClr val="777777"/>
              </a:solidFill>
              <a:ln w="3047">
                <a:solidFill>
                  <a:srgbClr val="FFFFFF"/>
                </a:solidFill>
                <a:prstDash val="solid"/>
              </a:ln>
            </c:spPr>
            <c:extLst>
              <c:ext xmlns:c16="http://schemas.microsoft.com/office/drawing/2014/chart" uri="{C3380CC4-5D6E-409C-BE32-E72D297353CC}">
                <c16:uniqueId val="{00000007-1695-4337-AEB3-A6D9A53D2387}"/>
              </c:ext>
            </c:extLst>
          </c:dPt>
          <c:dLbls>
            <c:spPr>
              <a:noFill/>
              <a:ln>
                <a:noFill/>
              </a:ln>
              <a:effectLst/>
            </c:spPr>
            <c:txPr>
              <a:bodyPr wrap="square" lIns="38100" tIns="19050" rIns="38100" bIns="19050" anchor="ctr">
                <a:spAutoFit/>
              </a:bodyPr>
              <a:lstStyle/>
              <a:p>
                <a:pPr>
                  <a:defRPr sz="235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Have Heard About the US Census</c:v>
                </c:pt>
                <c:pt idx="1">
                  <c:v>Have Not Heard Anything About That</c:v>
                </c:pt>
                <c:pt idx="2">
                  <c:v>Not sure</c:v>
                </c:pt>
              </c:strCache>
            </c:strRef>
          </c:cat>
          <c:val>
            <c:numRef>
              <c:f>Sheet2!$B$3:$D$3</c:f>
              <c:numCache>
                <c:formatCode>General</c:formatCode>
                <c:ptCount val="3"/>
                <c:pt idx="0">
                  <c:v>37</c:v>
                </c:pt>
                <c:pt idx="1">
                  <c:v>55</c:v>
                </c:pt>
                <c:pt idx="2">
                  <c:v>9</c:v>
                </c:pt>
              </c:numCache>
            </c:numRef>
          </c:val>
          <c:extLst>
            <c:ext xmlns:c16="http://schemas.microsoft.com/office/drawing/2014/chart" uri="{C3380CC4-5D6E-409C-BE32-E72D297353CC}">
              <c16:uniqueId val="{00000008-1695-4337-AEB3-A6D9A53D2387}"/>
            </c:ext>
          </c:extLst>
        </c:ser>
        <c:dLbls>
          <c:showLegendKey val="0"/>
          <c:showVal val="1"/>
          <c:showCatName val="0"/>
          <c:showSerName val="0"/>
          <c:showPercent val="0"/>
          <c:showBubbleSize val="0"/>
        </c:dLbls>
        <c:gapWidth val="60"/>
        <c:axId val="2017273856"/>
        <c:axId val="2017271136"/>
      </c:barChart>
      <c:barChart>
        <c:barDir val="col"/>
        <c:grouping val="clustered"/>
        <c:varyColors val="0"/>
        <c:ser>
          <c:idx val="0"/>
          <c:order val="0"/>
          <c:tx>
            <c:strRef>
              <c:f>Sheet2!$A$2</c:f>
              <c:strCache>
                <c:ptCount val="1"/>
              </c:strCache>
            </c:strRef>
          </c:tx>
          <c:spPr>
            <a:solidFill>
              <a:srgbClr val="0085B4"/>
            </a:solidFill>
            <a:ln w="12187">
              <a:solidFill>
                <a:srgbClr val="FFFFFF"/>
              </a:solidFill>
              <a:prstDash val="solid"/>
            </a:ln>
          </c:spPr>
          <c:invertIfNegative val="0"/>
          <c:dPt>
            <c:idx val="1"/>
            <c:invertIfNegative val="0"/>
            <c:bubble3D val="0"/>
            <c:spPr>
              <a:solidFill>
                <a:srgbClr val="DE8400"/>
              </a:solidFill>
              <a:ln w="12187">
                <a:solidFill>
                  <a:srgbClr val="FFFFFF"/>
                </a:solidFill>
                <a:prstDash val="solid"/>
              </a:ln>
            </c:spPr>
            <c:extLst>
              <c:ext xmlns:c16="http://schemas.microsoft.com/office/drawing/2014/chart" uri="{C3380CC4-5D6E-409C-BE32-E72D297353CC}">
                <c16:uniqueId val="{0000000A-1695-4337-AEB3-A6D9A53D2387}"/>
              </c:ext>
            </c:extLst>
          </c:dPt>
          <c:dPt>
            <c:idx val="2"/>
            <c:invertIfNegative val="0"/>
            <c:bubble3D val="0"/>
            <c:spPr>
              <a:solidFill>
                <a:srgbClr val="FFFFFF">
                  <a:lumMod val="50000"/>
                </a:srgbClr>
              </a:solidFill>
              <a:ln w="12187">
                <a:solidFill>
                  <a:srgbClr val="FFFFFF"/>
                </a:solidFill>
                <a:prstDash val="solid"/>
              </a:ln>
            </c:spPr>
            <c:extLst>
              <c:ext xmlns:c16="http://schemas.microsoft.com/office/drawing/2014/chart" uri="{C3380CC4-5D6E-409C-BE32-E72D297353CC}">
                <c16:uniqueId val="{0000000C-1695-4337-AEB3-A6D9A53D2387}"/>
              </c:ext>
            </c:extLst>
          </c:dPt>
          <c:dPt>
            <c:idx val="7"/>
            <c:invertIfNegative val="0"/>
            <c:bubble3D val="0"/>
            <c:spPr>
              <a:solidFill>
                <a:srgbClr val="5F5F5F"/>
              </a:solidFill>
              <a:ln w="12187">
                <a:solidFill>
                  <a:srgbClr val="FFFFFF"/>
                </a:solidFill>
                <a:prstDash val="solid"/>
              </a:ln>
            </c:spPr>
            <c:extLst>
              <c:ext xmlns:c16="http://schemas.microsoft.com/office/drawing/2014/chart" uri="{C3380CC4-5D6E-409C-BE32-E72D297353CC}">
                <c16:uniqueId val="{0000000E-1695-4337-AEB3-A6D9A53D2387}"/>
              </c:ext>
            </c:extLst>
          </c:dPt>
          <c:dLbls>
            <c:dLbl>
              <c:idx val="7"/>
              <c:delete val="1"/>
              <c:extLst>
                <c:ext xmlns:c15="http://schemas.microsoft.com/office/drawing/2012/chart" uri="{CE6537A1-D6FC-4f65-9D91-7224C49458BB}"/>
                <c:ext xmlns:c16="http://schemas.microsoft.com/office/drawing/2014/chart" uri="{C3380CC4-5D6E-409C-BE32-E72D297353CC}">
                  <c16:uniqueId val="{0000000E-1695-4337-AEB3-A6D9A53D2387}"/>
                </c:ext>
              </c:extLst>
            </c:dLbl>
            <c:spPr>
              <a:noFill/>
              <a:ln w="24374">
                <a:noFill/>
              </a:ln>
            </c:spPr>
            <c:txPr>
              <a:bodyPr/>
              <a:lstStyle/>
              <a:p>
                <a:pPr>
                  <a:defRPr sz="2351" b="1" i="0" u="none" strike="noStrike" baseline="0">
                    <a:solidFill>
                      <a:schemeClr val="bg1"/>
                    </a:solidFill>
                    <a:latin typeface="Calibri"/>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Have Heard About the US Census</c:v>
                </c:pt>
                <c:pt idx="1">
                  <c:v>Have Not Heard Anything About That</c:v>
                </c:pt>
                <c:pt idx="2">
                  <c:v>Not sure</c:v>
                </c:pt>
              </c:strCache>
            </c:strRef>
          </c:cat>
          <c:val>
            <c:numRef>
              <c:f>Sheet2!$B$2:$D$2</c:f>
              <c:numCache>
                <c:formatCode>General</c:formatCode>
                <c:ptCount val="3"/>
              </c:numCache>
            </c:numRef>
          </c:val>
          <c:extLst>
            <c:ext xmlns:c16="http://schemas.microsoft.com/office/drawing/2014/chart" uri="{C3380CC4-5D6E-409C-BE32-E72D297353CC}">
              <c16:uniqueId val="{0000000F-1695-4337-AEB3-A6D9A53D2387}"/>
            </c:ext>
          </c:extLst>
        </c:ser>
        <c:dLbls>
          <c:showLegendKey val="0"/>
          <c:showVal val="1"/>
          <c:showCatName val="0"/>
          <c:showSerName val="0"/>
          <c:showPercent val="0"/>
          <c:showBubbleSize val="0"/>
        </c:dLbls>
        <c:gapWidth val="60"/>
        <c:axId val="2017274400"/>
        <c:axId val="2017276576"/>
      </c:barChart>
      <c:catAx>
        <c:axId val="201727385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2017271136"/>
        <c:crosses val="autoZero"/>
        <c:auto val="1"/>
        <c:lblAlgn val="ctr"/>
        <c:lblOffset val="100"/>
        <c:tickLblSkip val="1"/>
        <c:tickMarkSkip val="1"/>
        <c:noMultiLvlLbl val="0"/>
      </c:catAx>
      <c:valAx>
        <c:axId val="2017271136"/>
        <c:scaling>
          <c:orientation val="minMax"/>
          <c:max val="70"/>
        </c:scaling>
        <c:delete val="1"/>
        <c:axPos val="l"/>
        <c:numFmt formatCode="General" sourceLinked="1"/>
        <c:majorTickMark val="out"/>
        <c:minorTickMark val="none"/>
        <c:tickLblPos val="nextTo"/>
        <c:crossAx val="2017273856"/>
        <c:crosses val="autoZero"/>
        <c:crossBetween val="between"/>
      </c:valAx>
      <c:catAx>
        <c:axId val="2017274400"/>
        <c:scaling>
          <c:orientation val="minMax"/>
        </c:scaling>
        <c:delete val="1"/>
        <c:axPos val="b"/>
        <c:numFmt formatCode="General" sourceLinked="1"/>
        <c:majorTickMark val="out"/>
        <c:minorTickMark val="none"/>
        <c:tickLblPos val="nextTo"/>
        <c:crossAx val="2017276576"/>
        <c:crosses val="autoZero"/>
        <c:auto val="1"/>
        <c:lblAlgn val="ctr"/>
        <c:lblOffset val="100"/>
        <c:noMultiLvlLbl val="0"/>
      </c:catAx>
      <c:valAx>
        <c:axId val="2017276576"/>
        <c:scaling>
          <c:orientation val="minMax"/>
        </c:scaling>
        <c:delete val="1"/>
        <c:axPos val="r"/>
        <c:numFmt formatCode="General" sourceLinked="1"/>
        <c:majorTickMark val="out"/>
        <c:minorTickMark val="none"/>
        <c:tickLblPos val="nextTo"/>
        <c:crossAx val="2017274400"/>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1654501216545E-2"/>
          <c:y val="0.20272848222218634"/>
          <c:w val="0.97810218978102204"/>
          <c:h val="0.65645985281101216"/>
        </c:manualLayout>
      </c:layout>
      <c:barChart>
        <c:barDir val="bar"/>
        <c:grouping val="clustered"/>
        <c:varyColors val="0"/>
        <c:ser>
          <c:idx val="1"/>
          <c:order val="1"/>
          <c:tx>
            <c:strRef>
              <c:f>Sheet2!$A$3</c:f>
              <c:strCache>
                <c:ptCount val="1"/>
              </c:strCache>
            </c:strRef>
          </c:tx>
          <c:spPr>
            <a:solidFill>
              <a:srgbClr val="0085B4"/>
            </a:solidFill>
            <a:ln w="3047">
              <a:solidFill>
                <a:srgbClr val="FFFFFF"/>
              </a:solidFill>
              <a:prstDash val="solid"/>
            </a:ln>
          </c:spPr>
          <c:invertIfNegative val="0"/>
          <c:dPt>
            <c:idx val="0"/>
            <c:invertIfNegative val="0"/>
            <c:bubble3D val="0"/>
            <c:extLst>
              <c:ext xmlns:c16="http://schemas.microsoft.com/office/drawing/2014/chart" uri="{C3380CC4-5D6E-409C-BE32-E72D297353CC}">
                <c16:uniqueId val="{0000000E-A745-49A1-A97A-3D6E3A9A56D1}"/>
              </c:ext>
            </c:extLst>
          </c:dPt>
          <c:dPt>
            <c:idx val="1"/>
            <c:invertIfNegative val="0"/>
            <c:bubble3D val="0"/>
            <c:extLst>
              <c:ext xmlns:c16="http://schemas.microsoft.com/office/drawing/2014/chart" uri="{C3380CC4-5D6E-409C-BE32-E72D297353CC}">
                <c16:uniqueId val="{00000001-BC6B-4506-940D-70F73ECCE7BE}"/>
              </c:ext>
            </c:extLst>
          </c:dPt>
          <c:dPt>
            <c:idx val="2"/>
            <c:invertIfNegative val="0"/>
            <c:bubble3D val="0"/>
            <c:extLst>
              <c:ext xmlns:c16="http://schemas.microsoft.com/office/drawing/2014/chart" uri="{C3380CC4-5D6E-409C-BE32-E72D297353CC}">
                <c16:uniqueId val="{00000003-BC6B-4506-940D-70F73ECCE7BE}"/>
              </c:ext>
            </c:extLst>
          </c:dPt>
          <c:dPt>
            <c:idx val="3"/>
            <c:invertIfNegative val="0"/>
            <c:bubble3D val="0"/>
            <c:extLst>
              <c:ext xmlns:c16="http://schemas.microsoft.com/office/drawing/2014/chart" uri="{C3380CC4-5D6E-409C-BE32-E72D297353CC}">
                <c16:uniqueId val="{0000000F-A745-49A1-A97A-3D6E3A9A56D1}"/>
              </c:ext>
            </c:extLst>
          </c:dPt>
          <c:dPt>
            <c:idx val="4"/>
            <c:invertIfNegative val="0"/>
            <c:bubble3D val="0"/>
            <c:extLst>
              <c:ext xmlns:c16="http://schemas.microsoft.com/office/drawing/2014/chart" uri="{C3380CC4-5D6E-409C-BE32-E72D297353CC}">
                <c16:uniqueId val="{00000000-B6D9-4A56-A8D1-D960251324DC}"/>
              </c:ext>
            </c:extLst>
          </c:dPt>
          <c:dPt>
            <c:idx val="5"/>
            <c:invertIfNegative val="0"/>
            <c:bubble3D val="0"/>
            <c:extLst>
              <c:ext xmlns:c16="http://schemas.microsoft.com/office/drawing/2014/chart" uri="{C3380CC4-5D6E-409C-BE32-E72D297353CC}">
                <c16:uniqueId val="{00000001-B6D9-4A56-A8D1-D960251324DC}"/>
              </c:ext>
            </c:extLst>
          </c:dPt>
          <c:dPt>
            <c:idx val="6"/>
            <c:invertIfNegative val="0"/>
            <c:bubble3D val="0"/>
            <c:extLst>
              <c:ext xmlns:c16="http://schemas.microsoft.com/office/drawing/2014/chart" uri="{C3380CC4-5D6E-409C-BE32-E72D297353CC}">
                <c16:uniqueId val="{00000000-B929-4B60-B8E9-8115606AA7C9}"/>
              </c:ext>
            </c:extLst>
          </c:dPt>
          <c:dPt>
            <c:idx val="7"/>
            <c:invertIfNegative val="0"/>
            <c:bubble3D val="0"/>
            <c:extLst>
              <c:ext xmlns:c16="http://schemas.microsoft.com/office/drawing/2014/chart" uri="{C3380CC4-5D6E-409C-BE32-E72D297353CC}">
                <c16:uniqueId val="{0000000C-BC6B-4506-940D-70F73ECCE7BE}"/>
              </c:ext>
            </c:extLst>
          </c:dPt>
          <c:dPt>
            <c:idx val="8"/>
            <c:invertIfNegative val="0"/>
            <c:bubble3D val="0"/>
            <c:extLst>
              <c:ext xmlns:c16="http://schemas.microsoft.com/office/drawing/2014/chart" uri="{C3380CC4-5D6E-409C-BE32-E72D297353CC}">
                <c16:uniqueId val="{00000001-B929-4B60-B8E9-8115606AA7C9}"/>
              </c:ext>
            </c:extLst>
          </c:dPt>
          <c:dLbls>
            <c:spPr>
              <a:noFill/>
              <a:ln>
                <a:noFill/>
              </a:ln>
              <a:effectLst/>
            </c:spPr>
            <c:txPr>
              <a:bodyPr wrap="square" lIns="38100" tIns="19050" rIns="38100" bIns="19050" anchor="ctr">
                <a:spAutoFit/>
              </a:bodyPr>
              <a:lstStyle/>
              <a:p>
                <a:pPr>
                  <a:defRPr sz="235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Sheet2!$B$1:$J$1</c:f>
              <c:strCache>
                <c:ptCount val="9"/>
                <c:pt idx="0">
                  <c:v>Mailed to your house</c:v>
                </c:pt>
                <c:pt idx="1">
                  <c:v>Television advertisement</c:v>
                </c:pt>
                <c:pt idx="2">
                  <c:v>Online advertisement</c:v>
                </c:pt>
                <c:pt idx="3">
                  <c:v>Placed in a community center</c:v>
                </c:pt>
                <c:pt idx="4">
                  <c:v>Advertisement in a major metropolitan newspaper</c:v>
                </c:pt>
                <c:pt idx="5">
                  <c:v>Billboard</c:v>
                </c:pt>
                <c:pt idx="6">
                  <c:v>Advertisement in an ethnic newspaper</c:v>
                </c:pt>
                <c:pt idx="7">
                  <c:v>Placed in a local business or shop</c:v>
                </c:pt>
                <c:pt idx="8">
                  <c:v>Placed in a house of worship</c:v>
                </c:pt>
              </c:strCache>
            </c:strRef>
          </c:cat>
          <c:val>
            <c:numRef>
              <c:f>Sheet2!$B$3:$J$3</c:f>
              <c:numCache>
                <c:formatCode>General</c:formatCode>
                <c:ptCount val="9"/>
                <c:pt idx="0">
                  <c:v>45</c:v>
                </c:pt>
                <c:pt idx="1">
                  <c:v>36</c:v>
                </c:pt>
                <c:pt idx="2">
                  <c:v>28</c:v>
                </c:pt>
                <c:pt idx="3">
                  <c:v>27</c:v>
                </c:pt>
                <c:pt idx="4">
                  <c:v>26</c:v>
                </c:pt>
                <c:pt idx="5">
                  <c:v>25</c:v>
                </c:pt>
                <c:pt idx="6">
                  <c:v>24</c:v>
                </c:pt>
                <c:pt idx="7">
                  <c:v>24</c:v>
                </c:pt>
                <c:pt idx="8">
                  <c:v>20</c:v>
                </c:pt>
              </c:numCache>
            </c:numRef>
          </c:val>
          <c:extLst>
            <c:ext xmlns:c16="http://schemas.microsoft.com/office/drawing/2014/chart" uri="{C3380CC4-5D6E-409C-BE32-E72D297353CC}">
              <c16:uniqueId val="{0000000D-BC6B-4506-940D-70F73ECCE7BE}"/>
            </c:ext>
          </c:extLst>
        </c:ser>
        <c:ser>
          <c:idx val="0"/>
          <c:order val="0"/>
          <c:tx>
            <c:strRef>
              <c:f>Sheet2!$A$2</c:f>
              <c:strCache>
                <c:ptCount val="1"/>
              </c:strCache>
            </c:strRef>
          </c:tx>
          <c:spPr>
            <a:solidFill>
              <a:srgbClr val="0085B4"/>
            </a:solidFill>
            <a:ln w="12187">
              <a:solidFill>
                <a:srgbClr val="FFFFFF"/>
              </a:solidFill>
              <a:prstDash val="solid"/>
            </a:ln>
          </c:spPr>
          <c:invertIfNegative val="0"/>
          <c:dPt>
            <c:idx val="1"/>
            <c:invertIfNegative val="0"/>
            <c:bubble3D val="0"/>
            <c:spPr>
              <a:solidFill>
                <a:srgbClr val="DE8400"/>
              </a:solidFill>
              <a:ln w="12187">
                <a:solidFill>
                  <a:srgbClr val="FFFFFF"/>
                </a:solidFill>
                <a:prstDash val="solid"/>
              </a:ln>
            </c:spPr>
            <c:extLst>
              <c:ext xmlns:c16="http://schemas.microsoft.com/office/drawing/2014/chart" uri="{C3380CC4-5D6E-409C-BE32-E72D297353CC}">
                <c16:uniqueId val="{0000000F-BC6B-4506-940D-70F73ECCE7BE}"/>
              </c:ext>
            </c:extLst>
          </c:dPt>
          <c:dPt>
            <c:idx val="2"/>
            <c:invertIfNegative val="0"/>
            <c:bubble3D val="0"/>
            <c:spPr>
              <a:solidFill>
                <a:srgbClr val="FFFFFF">
                  <a:lumMod val="50000"/>
                </a:srgbClr>
              </a:solidFill>
              <a:ln w="12187">
                <a:solidFill>
                  <a:srgbClr val="FFFFFF"/>
                </a:solidFill>
                <a:prstDash val="solid"/>
              </a:ln>
            </c:spPr>
            <c:extLst>
              <c:ext xmlns:c16="http://schemas.microsoft.com/office/drawing/2014/chart" uri="{C3380CC4-5D6E-409C-BE32-E72D297353CC}">
                <c16:uniqueId val="{00000015-AE72-4945-BB9C-44A1BB6E17B0}"/>
              </c:ext>
            </c:extLst>
          </c:dPt>
          <c:dPt>
            <c:idx val="3"/>
            <c:invertIfNegative val="0"/>
            <c:bubble3D val="0"/>
            <c:spPr>
              <a:solidFill>
                <a:srgbClr val="577600">
                  <a:lumMod val="75000"/>
                </a:srgbClr>
              </a:solidFill>
              <a:ln w="12187">
                <a:solidFill>
                  <a:srgbClr val="FFFFFF"/>
                </a:solidFill>
                <a:prstDash val="solid"/>
              </a:ln>
            </c:spPr>
            <c:extLst>
              <c:ext xmlns:c16="http://schemas.microsoft.com/office/drawing/2014/chart" uri="{C3380CC4-5D6E-409C-BE32-E72D297353CC}">
                <c16:uniqueId val="{00000000-D17E-49B5-8D37-8EBC1BEF2EB7}"/>
              </c:ext>
            </c:extLst>
          </c:dPt>
          <c:dPt>
            <c:idx val="7"/>
            <c:invertIfNegative val="0"/>
            <c:bubble3D val="0"/>
            <c:spPr>
              <a:solidFill>
                <a:srgbClr val="5F5F5F"/>
              </a:solidFill>
              <a:ln w="12187">
                <a:solidFill>
                  <a:srgbClr val="FFFFFF"/>
                </a:solidFill>
                <a:prstDash val="solid"/>
              </a:ln>
            </c:spPr>
            <c:extLst>
              <c:ext xmlns:c16="http://schemas.microsoft.com/office/drawing/2014/chart" uri="{C3380CC4-5D6E-409C-BE32-E72D297353CC}">
                <c16:uniqueId val="{00000018-AE72-4945-BB9C-44A1BB6E17B0}"/>
              </c:ext>
            </c:extLst>
          </c:dPt>
          <c:dLbls>
            <c:dLbl>
              <c:idx val="7"/>
              <c:delete val="1"/>
              <c:extLst>
                <c:ext xmlns:c15="http://schemas.microsoft.com/office/drawing/2012/chart" uri="{CE6537A1-D6FC-4f65-9D91-7224C49458BB}"/>
                <c:ext xmlns:c16="http://schemas.microsoft.com/office/drawing/2014/chart" uri="{C3380CC4-5D6E-409C-BE32-E72D297353CC}">
                  <c16:uniqueId val="{00000018-AE72-4945-BB9C-44A1BB6E17B0}"/>
                </c:ext>
              </c:extLst>
            </c:dLbl>
            <c:spPr>
              <a:noFill/>
              <a:ln w="24374">
                <a:noFill/>
              </a:ln>
            </c:spPr>
            <c:txPr>
              <a:bodyPr/>
              <a:lstStyle/>
              <a:p>
                <a:pPr>
                  <a:defRPr sz="2351" b="1" i="0" u="none" strike="noStrike" baseline="0">
                    <a:solidFill>
                      <a:schemeClr val="bg1"/>
                    </a:solidFill>
                    <a:latin typeface="Calibri"/>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Sheet2!$B$1:$J$1</c:f>
              <c:strCache>
                <c:ptCount val="9"/>
                <c:pt idx="0">
                  <c:v>Mailed to your house</c:v>
                </c:pt>
                <c:pt idx="1">
                  <c:v>Television advertisement</c:v>
                </c:pt>
                <c:pt idx="2">
                  <c:v>Online advertisement</c:v>
                </c:pt>
                <c:pt idx="3">
                  <c:v>Placed in a community center</c:v>
                </c:pt>
                <c:pt idx="4">
                  <c:v>Advertisement in a major metropolitan newspaper</c:v>
                </c:pt>
                <c:pt idx="5">
                  <c:v>Billboard</c:v>
                </c:pt>
                <c:pt idx="6">
                  <c:v>Advertisement in an ethnic newspaper</c:v>
                </c:pt>
                <c:pt idx="7">
                  <c:v>Placed in a local business or shop</c:v>
                </c:pt>
                <c:pt idx="8">
                  <c:v>Placed in a house of worship</c:v>
                </c:pt>
              </c:strCache>
            </c:strRef>
          </c:cat>
          <c:val>
            <c:numRef>
              <c:f>Sheet2!$B$2:$J$2</c:f>
              <c:numCache>
                <c:formatCode>General</c:formatCode>
                <c:ptCount val="9"/>
              </c:numCache>
            </c:numRef>
          </c:val>
          <c:extLst>
            <c:ext xmlns:c16="http://schemas.microsoft.com/office/drawing/2014/chart" uri="{C3380CC4-5D6E-409C-BE32-E72D297353CC}">
              <c16:uniqueId val="{00000016-BC6B-4506-940D-70F73ECCE7BE}"/>
            </c:ext>
          </c:extLst>
        </c:ser>
        <c:dLbls>
          <c:showLegendKey val="0"/>
          <c:showVal val="1"/>
          <c:showCatName val="0"/>
          <c:showSerName val="0"/>
          <c:showPercent val="0"/>
          <c:showBubbleSize val="0"/>
        </c:dLbls>
        <c:gapWidth val="60"/>
        <c:axId val="2017273856"/>
        <c:axId val="2017271136"/>
      </c:barChart>
      <c:catAx>
        <c:axId val="2017273856"/>
        <c:scaling>
          <c:orientation val="maxMin"/>
        </c:scaling>
        <c:delete val="0"/>
        <c:axPos val="l"/>
        <c:numFmt formatCode="General" sourceLinked="1"/>
        <c:majorTickMark val="none"/>
        <c:minorTickMark val="none"/>
        <c:tickLblPos val="nextTo"/>
        <c:spPr>
          <a:ln w="3047">
            <a:solidFill>
              <a:srgbClr val="000000"/>
            </a:solidFill>
            <a:prstDash val="solid"/>
          </a:ln>
        </c:spPr>
        <c:txPr>
          <a:bodyPr rot="0" vert="horz"/>
          <a:lstStyle/>
          <a:p>
            <a:pPr>
              <a:defRPr sz="1200" b="1" i="0" u="none" strike="noStrike" baseline="0">
                <a:solidFill>
                  <a:srgbClr val="000000"/>
                </a:solidFill>
                <a:latin typeface="Calibri"/>
                <a:ea typeface="Calibri"/>
                <a:cs typeface="Calibri"/>
              </a:defRPr>
            </a:pPr>
            <a:endParaRPr lang="en-US"/>
          </a:p>
        </c:txPr>
        <c:crossAx val="2017271136"/>
        <c:crosses val="autoZero"/>
        <c:auto val="1"/>
        <c:lblAlgn val="ctr"/>
        <c:lblOffset val="100"/>
        <c:noMultiLvlLbl val="0"/>
      </c:catAx>
      <c:valAx>
        <c:axId val="2017271136"/>
        <c:scaling>
          <c:orientation val="minMax"/>
        </c:scaling>
        <c:delete val="1"/>
        <c:axPos val="t"/>
        <c:numFmt formatCode="General" sourceLinked="1"/>
        <c:majorTickMark val="out"/>
        <c:minorTickMark val="none"/>
        <c:tickLblPos val="nextTo"/>
        <c:crossAx val="2017273856"/>
        <c:crosses val="autoZero"/>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1654501216545E-2"/>
          <c:y val="0.20272848222218634"/>
          <c:w val="0.97810218978102204"/>
          <c:h val="0.65645985281101216"/>
        </c:manualLayout>
      </c:layout>
      <c:barChart>
        <c:barDir val="col"/>
        <c:grouping val="clustered"/>
        <c:varyColors val="0"/>
        <c:ser>
          <c:idx val="1"/>
          <c:order val="1"/>
          <c:tx>
            <c:strRef>
              <c:f>Sheet2!$A$3</c:f>
              <c:strCache>
                <c:ptCount val="1"/>
                <c:pt idx="0">
                  <c:v>+</c:v>
                </c:pt>
              </c:strCache>
            </c:strRef>
          </c:tx>
          <c:spPr>
            <a:solidFill>
              <a:srgbClr val="AFDFFF"/>
            </a:solidFill>
            <a:ln w="3047">
              <a:solidFill>
                <a:srgbClr val="FFFFFF"/>
              </a:solidFill>
              <a:prstDash val="solid"/>
            </a:ln>
          </c:spPr>
          <c:invertIfNegative val="0"/>
          <c:dPt>
            <c:idx val="0"/>
            <c:invertIfNegative val="0"/>
            <c:bubble3D val="0"/>
            <c:spPr>
              <a:solidFill>
                <a:srgbClr val="0085B4">
                  <a:lumMod val="20000"/>
                  <a:lumOff val="80000"/>
                </a:srgbClr>
              </a:solidFill>
              <a:ln w="3047">
                <a:solidFill>
                  <a:srgbClr val="FFFFFF"/>
                </a:solidFill>
                <a:prstDash val="solid"/>
              </a:ln>
            </c:spPr>
            <c:extLst>
              <c:ext xmlns:c16="http://schemas.microsoft.com/office/drawing/2014/chart" uri="{C3380CC4-5D6E-409C-BE32-E72D297353CC}">
                <c16:uniqueId val="{00000016-0CBB-4006-B8F9-C5DB285499AE}"/>
              </c:ext>
            </c:extLst>
          </c:dPt>
          <c:dPt>
            <c:idx val="1"/>
            <c:invertIfNegative val="0"/>
            <c:bubble3D val="0"/>
            <c:spPr>
              <a:solidFill>
                <a:srgbClr val="DE8400">
                  <a:lumMod val="40000"/>
                  <a:lumOff val="60000"/>
                </a:srgbClr>
              </a:solidFill>
              <a:ln w="3047">
                <a:solidFill>
                  <a:srgbClr val="FFFFFF"/>
                </a:solidFill>
                <a:prstDash val="solid"/>
              </a:ln>
            </c:spPr>
            <c:extLst>
              <c:ext xmlns:c16="http://schemas.microsoft.com/office/drawing/2014/chart" uri="{C3380CC4-5D6E-409C-BE32-E72D297353CC}">
                <c16:uniqueId val="{00000001-BC6B-4506-940D-70F73ECCE7BE}"/>
              </c:ext>
            </c:extLst>
          </c:dPt>
          <c:dPt>
            <c:idx val="2"/>
            <c:invertIfNegative val="0"/>
            <c:bubble3D val="0"/>
            <c:spPr>
              <a:solidFill>
                <a:srgbClr val="000000">
                  <a:lumMod val="50000"/>
                  <a:lumOff val="50000"/>
                </a:srgbClr>
              </a:solidFill>
              <a:ln w="3047">
                <a:solidFill>
                  <a:srgbClr val="FFFFFF"/>
                </a:solidFill>
                <a:prstDash val="solid"/>
              </a:ln>
            </c:spPr>
            <c:extLst>
              <c:ext xmlns:c16="http://schemas.microsoft.com/office/drawing/2014/chart" uri="{C3380CC4-5D6E-409C-BE32-E72D297353CC}">
                <c16:uniqueId val="{00000003-BC6B-4506-940D-70F73ECCE7BE}"/>
              </c:ext>
            </c:extLst>
          </c:dPt>
          <c:dPt>
            <c:idx val="7"/>
            <c:invertIfNegative val="0"/>
            <c:bubble3D val="0"/>
            <c:spPr>
              <a:solidFill>
                <a:srgbClr val="777777"/>
              </a:solidFill>
              <a:ln w="3047">
                <a:solidFill>
                  <a:srgbClr val="FFFFFF"/>
                </a:solidFill>
                <a:prstDash val="solid"/>
              </a:ln>
            </c:spPr>
            <c:extLst>
              <c:ext xmlns:c16="http://schemas.microsoft.com/office/drawing/2014/chart" uri="{C3380CC4-5D6E-409C-BE32-E72D297353CC}">
                <c16:uniqueId val="{0000000C-BC6B-4506-940D-70F73ECCE7BE}"/>
              </c:ext>
            </c:extLst>
          </c:dPt>
          <c:dLbls>
            <c:spPr>
              <a:noFill/>
              <a:ln>
                <a:noFill/>
              </a:ln>
              <a:effectLst/>
            </c:spPr>
            <c:txPr>
              <a:bodyPr wrap="square" lIns="38100" tIns="19050" rIns="38100" bIns="19050" anchor="ctr">
                <a:spAutoFit/>
              </a:bodyPr>
              <a:lstStyle/>
              <a:p>
                <a:pPr>
                  <a:defRPr sz="235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Concerning</c:v>
                </c:pt>
                <c:pt idx="1">
                  <c:v>Not Concerning</c:v>
                </c:pt>
                <c:pt idx="2">
                  <c:v>Not Sure</c:v>
                </c:pt>
              </c:strCache>
            </c:strRef>
          </c:cat>
          <c:val>
            <c:numRef>
              <c:f>Sheet2!$B$3:$D$3</c:f>
              <c:numCache>
                <c:formatCode>General</c:formatCode>
                <c:ptCount val="3"/>
                <c:pt idx="0">
                  <c:v>48</c:v>
                </c:pt>
                <c:pt idx="1">
                  <c:v>46</c:v>
                </c:pt>
                <c:pt idx="2">
                  <c:v>6</c:v>
                </c:pt>
              </c:numCache>
            </c:numRef>
          </c:val>
          <c:extLst>
            <c:ext xmlns:c16="http://schemas.microsoft.com/office/drawing/2014/chart" uri="{C3380CC4-5D6E-409C-BE32-E72D297353CC}">
              <c16:uniqueId val="{0000000D-BC6B-4506-940D-70F73ECCE7BE}"/>
            </c:ext>
          </c:extLst>
        </c:ser>
        <c:dLbls>
          <c:showLegendKey val="0"/>
          <c:showVal val="1"/>
          <c:showCatName val="0"/>
          <c:showSerName val="0"/>
          <c:showPercent val="0"/>
          <c:showBubbleSize val="0"/>
        </c:dLbls>
        <c:gapWidth val="60"/>
        <c:axId val="2017273856"/>
        <c:axId val="2017271136"/>
      </c:barChart>
      <c:barChart>
        <c:barDir val="col"/>
        <c:grouping val="clustered"/>
        <c:varyColors val="0"/>
        <c:ser>
          <c:idx val="0"/>
          <c:order val="0"/>
          <c:tx>
            <c:strRef>
              <c:f>Sheet2!$A$2</c:f>
              <c:strCache>
                <c:ptCount val="1"/>
                <c:pt idx="0">
                  <c:v>V +</c:v>
                </c:pt>
              </c:strCache>
            </c:strRef>
          </c:tx>
          <c:spPr>
            <a:solidFill>
              <a:srgbClr val="0085B4"/>
            </a:solidFill>
            <a:ln w="12187">
              <a:solidFill>
                <a:srgbClr val="FFFFFF"/>
              </a:solidFill>
              <a:prstDash val="solid"/>
            </a:ln>
          </c:spPr>
          <c:invertIfNegative val="0"/>
          <c:dPt>
            <c:idx val="1"/>
            <c:invertIfNegative val="0"/>
            <c:bubble3D val="0"/>
            <c:spPr>
              <a:solidFill>
                <a:srgbClr val="DE8400"/>
              </a:solidFill>
              <a:ln w="12187">
                <a:solidFill>
                  <a:srgbClr val="FFFFFF"/>
                </a:solidFill>
                <a:prstDash val="solid"/>
              </a:ln>
            </c:spPr>
            <c:extLst>
              <c:ext xmlns:c16="http://schemas.microsoft.com/office/drawing/2014/chart" uri="{C3380CC4-5D6E-409C-BE32-E72D297353CC}">
                <c16:uniqueId val="{0000000F-BC6B-4506-940D-70F73ECCE7BE}"/>
              </c:ext>
            </c:extLst>
          </c:dPt>
          <c:dPt>
            <c:idx val="2"/>
            <c:invertIfNegative val="0"/>
            <c:bubble3D val="0"/>
            <c:spPr>
              <a:solidFill>
                <a:srgbClr val="FFFFFF">
                  <a:lumMod val="50000"/>
                </a:srgbClr>
              </a:solidFill>
              <a:ln w="12187">
                <a:solidFill>
                  <a:srgbClr val="FFFFFF"/>
                </a:solidFill>
                <a:prstDash val="solid"/>
              </a:ln>
            </c:spPr>
            <c:extLst>
              <c:ext xmlns:c16="http://schemas.microsoft.com/office/drawing/2014/chart" uri="{C3380CC4-5D6E-409C-BE32-E72D297353CC}">
                <c16:uniqueId val="{00000015-AE72-4945-BB9C-44A1BB6E17B0}"/>
              </c:ext>
            </c:extLst>
          </c:dPt>
          <c:dPt>
            <c:idx val="7"/>
            <c:invertIfNegative val="0"/>
            <c:bubble3D val="0"/>
            <c:spPr>
              <a:solidFill>
                <a:srgbClr val="5F5F5F"/>
              </a:solidFill>
              <a:ln w="12187">
                <a:solidFill>
                  <a:srgbClr val="FFFFFF"/>
                </a:solidFill>
                <a:prstDash val="solid"/>
              </a:ln>
            </c:spPr>
            <c:extLst>
              <c:ext xmlns:c16="http://schemas.microsoft.com/office/drawing/2014/chart" uri="{C3380CC4-5D6E-409C-BE32-E72D297353CC}">
                <c16:uniqueId val="{00000018-AE72-4945-BB9C-44A1BB6E17B0}"/>
              </c:ext>
            </c:extLst>
          </c:dPt>
          <c:dLbls>
            <c:dLbl>
              <c:idx val="0"/>
              <c:layout>
                <c:manualLayout>
                  <c:x val="1.4751296052355719E-3"/>
                  <c:y val="0.1905007665641772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CBB-4006-B8F9-C5DB285499AE}"/>
                </c:ext>
              </c:extLst>
            </c:dLbl>
            <c:dLbl>
              <c:idx val="1"/>
              <c:layout>
                <c:manualLayout>
                  <c:x val="-5.4087460702342803E-17"/>
                  <c:y val="0.1856739036712033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6B-4506-940D-70F73ECCE7BE}"/>
                </c:ext>
              </c:extLst>
            </c:dLbl>
            <c:dLbl>
              <c:idx val="7"/>
              <c:delete val="1"/>
              <c:extLst>
                <c:ext xmlns:c15="http://schemas.microsoft.com/office/drawing/2012/chart" uri="{CE6537A1-D6FC-4f65-9D91-7224C49458BB}"/>
                <c:ext xmlns:c16="http://schemas.microsoft.com/office/drawing/2014/chart" uri="{C3380CC4-5D6E-409C-BE32-E72D297353CC}">
                  <c16:uniqueId val="{00000018-AE72-4945-BB9C-44A1BB6E17B0}"/>
                </c:ext>
              </c:extLst>
            </c:dLbl>
            <c:spPr>
              <a:noFill/>
              <a:ln w="24374">
                <a:noFill/>
              </a:ln>
            </c:spPr>
            <c:txPr>
              <a:bodyPr/>
              <a:lstStyle/>
              <a:p>
                <a:pPr>
                  <a:defRPr sz="2351" b="1" i="0" u="none" strike="noStrike" baseline="0">
                    <a:solidFill>
                      <a:schemeClr val="bg1"/>
                    </a:solidFill>
                    <a:latin typeface="Calibri"/>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Concerning</c:v>
                </c:pt>
                <c:pt idx="1">
                  <c:v>Not Concerning</c:v>
                </c:pt>
                <c:pt idx="2">
                  <c:v>Not Sure</c:v>
                </c:pt>
              </c:strCache>
            </c:strRef>
          </c:cat>
          <c:val>
            <c:numRef>
              <c:f>Sheet2!$B$2:$D$2</c:f>
              <c:numCache>
                <c:formatCode>General</c:formatCode>
                <c:ptCount val="3"/>
                <c:pt idx="0">
                  <c:v>21</c:v>
                </c:pt>
                <c:pt idx="1">
                  <c:v>24</c:v>
                </c:pt>
              </c:numCache>
            </c:numRef>
          </c:val>
          <c:extLst>
            <c:ext xmlns:c16="http://schemas.microsoft.com/office/drawing/2014/chart" uri="{C3380CC4-5D6E-409C-BE32-E72D297353CC}">
              <c16:uniqueId val="{00000016-BC6B-4506-940D-70F73ECCE7BE}"/>
            </c:ext>
          </c:extLst>
        </c:ser>
        <c:dLbls>
          <c:showLegendKey val="0"/>
          <c:showVal val="1"/>
          <c:showCatName val="0"/>
          <c:showSerName val="0"/>
          <c:showPercent val="0"/>
          <c:showBubbleSize val="0"/>
        </c:dLbls>
        <c:gapWidth val="60"/>
        <c:axId val="2017274400"/>
        <c:axId val="2017276576"/>
      </c:barChart>
      <c:catAx>
        <c:axId val="201727385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600" b="0" i="0" u="none" strike="noStrike" baseline="0">
                <a:solidFill>
                  <a:srgbClr val="000000"/>
                </a:solidFill>
                <a:latin typeface="Calibri"/>
                <a:ea typeface="Calibri"/>
                <a:cs typeface="Calibri"/>
              </a:defRPr>
            </a:pPr>
            <a:endParaRPr lang="en-US"/>
          </a:p>
        </c:txPr>
        <c:crossAx val="2017271136"/>
        <c:crosses val="autoZero"/>
        <c:auto val="1"/>
        <c:lblAlgn val="ctr"/>
        <c:lblOffset val="100"/>
        <c:tickLblSkip val="1"/>
        <c:tickMarkSkip val="1"/>
        <c:noMultiLvlLbl val="0"/>
      </c:catAx>
      <c:valAx>
        <c:axId val="2017271136"/>
        <c:scaling>
          <c:orientation val="minMax"/>
        </c:scaling>
        <c:delete val="1"/>
        <c:axPos val="l"/>
        <c:numFmt formatCode="General" sourceLinked="1"/>
        <c:majorTickMark val="out"/>
        <c:minorTickMark val="none"/>
        <c:tickLblPos val="nextTo"/>
        <c:crossAx val="2017273856"/>
        <c:crosses val="autoZero"/>
        <c:crossBetween val="between"/>
      </c:valAx>
      <c:catAx>
        <c:axId val="2017274400"/>
        <c:scaling>
          <c:orientation val="minMax"/>
        </c:scaling>
        <c:delete val="1"/>
        <c:axPos val="b"/>
        <c:numFmt formatCode="General" sourceLinked="1"/>
        <c:majorTickMark val="out"/>
        <c:minorTickMark val="none"/>
        <c:tickLblPos val="nextTo"/>
        <c:crossAx val="2017276576"/>
        <c:crosses val="autoZero"/>
        <c:auto val="1"/>
        <c:lblAlgn val="ctr"/>
        <c:lblOffset val="100"/>
        <c:noMultiLvlLbl val="0"/>
      </c:catAx>
      <c:valAx>
        <c:axId val="2017276576"/>
        <c:scaling>
          <c:orientation val="minMax"/>
        </c:scaling>
        <c:delete val="1"/>
        <c:axPos val="r"/>
        <c:numFmt formatCode="General" sourceLinked="1"/>
        <c:majorTickMark val="out"/>
        <c:minorTickMark val="none"/>
        <c:tickLblPos val="nextTo"/>
        <c:crossAx val="2017274400"/>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4783262612608"/>
          <c:y val="0.12471664937515919"/>
          <c:w val="0.77481481481481496"/>
          <c:h val="0.85714285714285698"/>
        </c:manualLayout>
      </c:layout>
      <c:barChart>
        <c:barDir val="bar"/>
        <c:grouping val="clustered"/>
        <c:varyColors val="0"/>
        <c:ser>
          <c:idx val="1"/>
          <c:order val="1"/>
          <c:tx>
            <c:strRef>
              <c:f>Sheet2!$C$1</c:f>
              <c:strCache>
                <c:ptCount val="1"/>
                <c:pt idx="0">
                  <c:v>Total Favorable</c:v>
                </c:pt>
              </c:strCache>
            </c:strRef>
          </c:tx>
          <c:spPr>
            <a:solidFill>
              <a:srgbClr val="AFDFFF"/>
            </a:solidFill>
            <a:ln w="3319">
              <a:solidFill>
                <a:srgbClr val="FFFFFF"/>
              </a:solidFill>
              <a:prstDash val="solid"/>
            </a:ln>
          </c:spPr>
          <c:invertIfNegative val="0"/>
          <c:dLbls>
            <c:dLbl>
              <c:idx val="6"/>
              <c:layout>
                <c:manualLayout>
                  <c:x val="-5.8015875336217982E-3"/>
                  <c:y val="2.89353671244473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45-4E1C-8B38-52C891C4E3E9}"/>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Sheet2!$A$2:$A$11</c:f>
              <c:strCache>
                <c:ptCount val="10"/>
                <c:pt idx="0">
                  <c:v>Total</c:v>
                </c:pt>
                <c:pt idx="2">
                  <c:v>Chinese</c:v>
                </c:pt>
                <c:pt idx="3">
                  <c:v>Indian</c:v>
                </c:pt>
                <c:pt idx="4">
                  <c:v>Filipino</c:v>
                </c:pt>
                <c:pt idx="5">
                  <c:v>Korean</c:v>
                </c:pt>
                <c:pt idx="6">
                  <c:v>Vietnamese</c:v>
                </c:pt>
                <c:pt idx="7">
                  <c:v>Japanese</c:v>
                </c:pt>
                <c:pt idx="8">
                  <c:v>Native Hawaiian &amp; Pacific Islander</c:v>
                </c:pt>
                <c:pt idx="9">
                  <c:v>Other</c:v>
                </c:pt>
              </c:strCache>
            </c:strRef>
          </c:cat>
          <c:val>
            <c:numRef>
              <c:f>Sheet2!$C$2:$C$11</c:f>
              <c:numCache>
                <c:formatCode>General</c:formatCode>
                <c:ptCount val="10"/>
                <c:pt idx="0">
                  <c:v>48</c:v>
                </c:pt>
                <c:pt idx="2">
                  <c:v>39</c:v>
                </c:pt>
                <c:pt idx="3">
                  <c:v>59</c:v>
                </c:pt>
                <c:pt idx="4">
                  <c:v>46</c:v>
                </c:pt>
                <c:pt idx="5">
                  <c:v>60</c:v>
                </c:pt>
                <c:pt idx="6">
                  <c:v>33</c:v>
                </c:pt>
                <c:pt idx="7">
                  <c:v>40</c:v>
                </c:pt>
                <c:pt idx="8">
                  <c:v>50</c:v>
                </c:pt>
                <c:pt idx="9">
                  <c:v>54</c:v>
                </c:pt>
              </c:numCache>
            </c:numRef>
          </c:val>
          <c:extLst>
            <c:ext xmlns:c16="http://schemas.microsoft.com/office/drawing/2014/chart" uri="{C3380CC4-5D6E-409C-BE32-E72D297353CC}">
              <c16:uniqueId val="{00000001-CD85-4428-A69A-CB5BC466DECE}"/>
            </c:ext>
          </c:extLst>
        </c:ser>
        <c:ser>
          <c:idx val="3"/>
          <c:order val="3"/>
          <c:tx>
            <c:strRef>
              <c:f>Sheet2!$E$1</c:f>
              <c:strCache>
                <c:ptCount val="1"/>
                <c:pt idx="0">
                  <c:v>Total Unfavorable</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Sheet2!$A$2:$A$11</c:f>
              <c:strCache>
                <c:ptCount val="10"/>
                <c:pt idx="0">
                  <c:v>Total</c:v>
                </c:pt>
                <c:pt idx="2">
                  <c:v>Chinese</c:v>
                </c:pt>
                <c:pt idx="3">
                  <c:v>Indian</c:v>
                </c:pt>
                <c:pt idx="4">
                  <c:v>Filipino</c:v>
                </c:pt>
                <c:pt idx="5">
                  <c:v>Korean</c:v>
                </c:pt>
                <c:pt idx="6">
                  <c:v>Vietnamese</c:v>
                </c:pt>
                <c:pt idx="7">
                  <c:v>Japanese</c:v>
                </c:pt>
                <c:pt idx="8">
                  <c:v>Native Hawaiian &amp; Pacific Islander</c:v>
                </c:pt>
                <c:pt idx="9">
                  <c:v>Other</c:v>
                </c:pt>
              </c:strCache>
            </c:strRef>
          </c:cat>
          <c:val>
            <c:numRef>
              <c:f>Sheet2!$E$2:$E$11</c:f>
              <c:numCache>
                <c:formatCode>General</c:formatCode>
                <c:ptCount val="10"/>
                <c:pt idx="0">
                  <c:v>-46</c:v>
                </c:pt>
                <c:pt idx="2">
                  <c:v>-56</c:v>
                </c:pt>
                <c:pt idx="3">
                  <c:v>-37</c:v>
                </c:pt>
                <c:pt idx="4">
                  <c:v>-48</c:v>
                </c:pt>
                <c:pt idx="5">
                  <c:v>-33</c:v>
                </c:pt>
                <c:pt idx="6">
                  <c:v>-60</c:v>
                </c:pt>
                <c:pt idx="7">
                  <c:v>-48</c:v>
                </c:pt>
                <c:pt idx="8">
                  <c:v>-41</c:v>
                </c:pt>
                <c:pt idx="9">
                  <c:v>-29</c:v>
                </c:pt>
              </c:numCache>
            </c:numRef>
          </c:val>
          <c:extLst>
            <c:ext xmlns:c16="http://schemas.microsoft.com/office/drawing/2014/chart" uri="{C3380CC4-5D6E-409C-BE32-E72D297353CC}">
              <c16:uniqueId val="{00000002-CD85-4428-A69A-CB5BC466DECE}"/>
            </c:ext>
          </c:extLst>
        </c:ser>
        <c:dLbls>
          <c:showLegendKey val="0"/>
          <c:showVal val="1"/>
          <c:showCatName val="0"/>
          <c:showSerName val="0"/>
          <c:showPercent val="0"/>
          <c:showBubbleSize val="0"/>
        </c:dLbls>
        <c:gapWidth val="40"/>
        <c:overlap val="100"/>
        <c:axId val="329321032"/>
        <c:axId val="329321424"/>
      </c:barChart>
      <c:barChart>
        <c:barDir val="bar"/>
        <c:grouping val="clustered"/>
        <c:varyColors val="0"/>
        <c:ser>
          <c:idx val="0"/>
          <c:order val="0"/>
          <c:tx>
            <c:strRef>
              <c:f>Sheet2!$B$1</c:f>
              <c:strCache>
                <c:ptCount val="1"/>
                <c:pt idx="0">
                  <c:v>Very Favorable</c:v>
                </c:pt>
              </c:strCache>
            </c:strRef>
          </c:tx>
          <c:spPr>
            <a:solidFill>
              <a:srgbClr val="0085B4"/>
            </a:solidFill>
            <a:ln w="13277">
              <a:solidFill>
                <a:srgbClr val="FFFFFF"/>
              </a:solidFill>
              <a:prstDash val="solid"/>
            </a:ln>
          </c:spPr>
          <c:invertIfNegative val="0"/>
          <c:dLbls>
            <c:spPr>
              <a:noFill/>
              <a:ln w="26555">
                <a:noFill/>
              </a:ln>
            </c:spPr>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Sheet2!$A$2:$A$11</c:f>
              <c:strCache>
                <c:ptCount val="10"/>
                <c:pt idx="0">
                  <c:v>Total</c:v>
                </c:pt>
                <c:pt idx="2">
                  <c:v>Chinese</c:v>
                </c:pt>
                <c:pt idx="3">
                  <c:v>Indian</c:v>
                </c:pt>
                <c:pt idx="4">
                  <c:v>Filipino</c:v>
                </c:pt>
                <c:pt idx="5">
                  <c:v>Korean</c:v>
                </c:pt>
                <c:pt idx="6">
                  <c:v>Vietnamese</c:v>
                </c:pt>
                <c:pt idx="7">
                  <c:v>Japanese</c:v>
                </c:pt>
                <c:pt idx="8">
                  <c:v>Native Hawaiian &amp; Pacific Islander</c:v>
                </c:pt>
                <c:pt idx="9">
                  <c:v>Other</c:v>
                </c:pt>
              </c:strCache>
            </c:strRef>
          </c:cat>
          <c:val>
            <c:numRef>
              <c:f>Sheet2!$B$2:$B$11</c:f>
              <c:numCache>
                <c:formatCode>General</c:formatCode>
                <c:ptCount val="10"/>
                <c:pt idx="0">
                  <c:v>21</c:v>
                </c:pt>
                <c:pt idx="2">
                  <c:v>16</c:v>
                </c:pt>
                <c:pt idx="3">
                  <c:v>26</c:v>
                </c:pt>
                <c:pt idx="4">
                  <c:v>21</c:v>
                </c:pt>
                <c:pt idx="5">
                  <c:v>28</c:v>
                </c:pt>
                <c:pt idx="6">
                  <c:v>15</c:v>
                </c:pt>
                <c:pt idx="7">
                  <c:v>18</c:v>
                </c:pt>
                <c:pt idx="8">
                  <c:v>23</c:v>
                </c:pt>
                <c:pt idx="9">
                  <c:v>20</c:v>
                </c:pt>
              </c:numCache>
            </c:numRef>
          </c:val>
          <c:extLst>
            <c:ext xmlns:c16="http://schemas.microsoft.com/office/drawing/2014/chart" uri="{C3380CC4-5D6E-409C-BE32-E72D297353CC}">
              <c16:uniqueId val="{00000005-CD85-4428-A69A-CB5BC466DECE}"/>
            </c:ext>
          </c:extLst>
        </c:ser>
        <c:ser>
          <c:idx val="2"/>
          <c:order val="2"/>
          <c:tx>
            <c:strRef>
              <c:f>Sheet2!$D$1</c:f>
              <c:strCache>
                <c:ptCount val="1"/>
                <c:pt idx="0">
                  <c:v>Very Unfavorable</c:v>
                </c:pt>
              </c:strCache>
            </c:strRef>
          </c:tx>
          <c:spPr>
            <a:solidFill>
              <a:srgbClr val="DE8400"/>
            </a:solidFill>
            <a:ln w="13277">
              <a:solidFill>
                <a:srgbClr val="FFFFFF"/>
              </a:solidFill>
              <a:prstDash val="solid"/>
            </a:ln>
          </c:spPr>
          <c:invertIfNegative val="0"/>
          <c:dLbls>
            <c:dLbl>
              <c:idx val="0"/>
              <c:layout>
                <c:manualLayout>
                  <c:x val="-8.3333333333333398E-2"/>
                  <c:y val="2.33180095453281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85-4428-A69A-CB5BC466DECE}"/>
                </c:ext>
              </c:extLst>
            </c:dLbl>
            <c:dLbl>
              <c:idx val="1"/>
              <c:layout>
                <c:manualLayout>
                  <c:x val="-2.4287425656131536E-2"/>
                  <c:y val="4.556391957239172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45-4E1C-8B38-52C891C4E3E9}"/>
                </c:ext>
              </c:extLst>
            </c:dLbl>
            <c:dLbl>
              <c:idx val="2"/>
              <c:layout>
                <c:manualLayout>
                  <c:x val="-0.10403497527925289"/>
                  <c:y val="1.68513930399230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D85-4428-A69A-CB5BC466DECE}"/>
                </c:ext>
              </c:extLst>
            </c:dLbl>
            <c:dLbl>
              <c:idx val="3"/>
              <c:layout>
                <c:manualLayout>
                  <c:x val="-8.2387078068729774E-2"/>
                  <c:y val="2.33198456090719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85-4428-A69A-CB5BC466DECE}"/>
                </c:ext>
              </c:extLst>
            </c:dLbl>
            <c:dLbl>
              <c:idx val="4"/>
              <c:layout>
                <c:manualLayout>
                  <c:x val="-6.8821186595861492E-2"/>
                  <c:y val="2.89345285373879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D85-4428-A69A-CB5BC466DECE}"/>
                </c:ext>
              </c:extLst>
            </c:dLbl>
            <c:dLbl>
              <c:idx val="5"/>
              <c:layout>
                <c:manualLayout>
                  <c:x val="-6.882118659586163E-2"/>
                  <c:y val="-1.77014905532684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D85-4428-A69A-CB5BC466DECE}"/>
                </c:ext>
              </c:extLst>
            </c:dLbl>
            <c:dLbl>
              <c:idx val="6"/>
              <c:layout>
                <c:manualLayout>
                  <c:x val="-9.4014679851065194E-2"/>
                  <c:y val="1.20941518799273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D85-4428-A69A-CB5BC466DECE}"/>
                </c:ext>
              </c:extLst>
            </c:dLbl>
            <c:dLbl>
              <c:idx val="7"/>
              <c:layout>
                <c:manualLayout>
                  <c:x val="-9.2077000549350002E-2"/>
                  <c:y val="1.83606374458161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D85-4428-A69A-CB5BC466DECE}"/>
                </c:ext>
              </c:extLst>
            </c:dLbl>
            <c:dLbl>
              <c:idx val="8"/>
              <c:layout>
                <c:manualLayout>
                  <c:x val="-9.0469312702191301E-2"/>
                  <c:y val="1.8360637437266291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6124031007751927E-2"/>
                      <c:h val="4.990054042700233E-2"/>
                    </c:manualLayout>
                  </c15:layout>
                </c:ext>
                <c:ext xmlns:c16="http://schemas.microsoft.com/office/drawing/2014/chart" uri="{C3380CC4-5D6E-409C-BE32-E72D297353CC}">
                  <c16:uniqueId val="{0000000E-CD85-4428-A69A-CB5BC466DECE}"/>
                </c:ext>
              </c:extLst>
            </c:dLbl>
            <c:numFmt formatCode="#,##0_);[White]General" sourceLinked="0"/>
            <c:spPr>
              <a:noFill/>
              <a:ln>
                <a:noFill/>
              </a:ln>
              <a:effectLst/>
            </c:spPr>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Sheet2!$A$2:$A$11</c:f>
              <c:strCache>
                <c:ptCount val="10"/>
                <c:pt idx="0">
                  <c:v>Total</c:v>
                </c:pt>
                <c:pt idx="2">
                  <c:v>Chinese</c:v>
                </c:pt>
                <c:pt idx="3">
                  <c:v>Indian</c:v>
                </c:pt>
                <c:pt idx="4">
                  <c:v>Filipino</c:v>
                </c:pt>
                <c:pt idx="5">
                  <c:v>Korean</c:v>
                </c:pt>
                <c:pt idx="6">
                  <c:v>Vietnamese</c:v>
                </c:pt>
                <c:pt idx="7">
                  <c:v>Japanese</c:v>
                </c:pt>
                <c:pt idx="8">
                  <c:v>Native Hawaiian &amp; Pacific Islander</c:v>
                </c:pt>
                <c:pt idx="9">
                  <c:v>Other</c:v>
                </c:pt>
              </c:strCache>
            </c:strRef>
          </c:cat>
          <c:val>
            <c:numRef>
              <c:f>Sheet2!$D$2:$D$11</c:f>
              <c:numCache>
                <c:formatCode>General</c:formatCode>
                <c:ptCount val="10"/>
                <c:pt idx="0">
                  <c:v>-24</c:v>
                </c:pt>
                <c:pt idx="2">
                  <c:v>-33</c:v>
                </c:pt>
                <c:pt idx="3">
                  <c:v>-19</c:v>
                </c:pt>
                <c:pt idx="4">
                  <c:v>-16</c:v>
                </c:pt>
                <c:pt idx="5">
                  <c:v>-21</c:v>
                </c:pt>
                <c:pt idx="6">
                  <c:v>-29</c:v>
                </c:pt>
                <c:pt idx="7">
                  <c:v>-26</c:v>
                </c:pt>
                <c:pt idx="8">
                  <c:v>-23</c:v>
                </c:pt>
                <c:pt idx="9">
                  <c:v>-25</c:v>
                </c:pt>
              </c:numCache>
            </c:numRef>
          </c:val>
          <c:extLst>
            <c:ext xmlns:c16="http://schemas.microsoft.com/office/drawing/2014/chart" uri="{C3380CC4-5D6E-409C-BE32-E72D297353CC}">
              <c16:uniqueId val="{00000008-CD85-4428-A69A-CB5BC466DECE}"/>
            </c:ext>
          </c:extLst>
        </c:ser>
        <c:dLbls>
          <c:showLegendKey val="0"/>
          <c:showVal val="1"/>
          <c:showCatName val="0"/>
          <c:showSerName val="0"/>
          <c:showPercent val="0"/>
          <c:showBubbleSize val="0"/>
        </c:dLbls>
        <c:gapWidth val="40"/>
        <c:overlap val="100"/>
        <c:axId val="329321816"/>
        <c:axId val="329322208"/>
      </c:barChart>
      <c:catAx>
        <c:axId val="329321032"/>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100" baseline="0"/>
            </a:pPr>
            <a:endParaRPr lang="en-US"/>
          </a:p>
        </c:txPr>
        <c:crossAx val="329321424"/>
        <c:crosses val="autoZero"/>
        <c:auto val="1"/>
        <c:lblAlgn val="ctr"/>
        <c:lblOffset val="100"/>
        <c:tickMarkSkip val="1"/>
        <c:noMultiLvlLbl val="0"/>
      </c:catAx>
      <c:valAx>
        <c:axId val="329321424"/>
        <c:scaling>
          <c:orientation val="minMax"/>
        </c:scaling>
        <c:delete val="1"/>
        <c:axPos val="t"/>
        <c:numFmt formatCode="General" sourceLinked="1"/>
        <c:majorTickMark val="out"/>
        <c:minorTickMark val="none"/>
        <c:tickLblPos val="nextTo"/>
        <c:crossAx val="329321032"/>
        <c:crosses val="autoZero"/>
        <c:crossBetween val="between"/>
      </c:valAx>
      <c:catAx>
        <c:axId val="329321816"/>
        <c:scaling>
          <c:orientation val="maxMin"/>
        </c:scaling>
        <c:delete val="1"/>
        <c:axPos val="l"/>
        <c:numFmt formatCode="General" sourceLinked="1"/>
        <c:majorTickMark val="out"/>
        <c:minorTickMark val="none"/>
        <c:tickLblPos val="nextTo"/>
        <c:crossAx val="329322208"/>
        <c:crosses val="autoZero"/>
        <c:auto val="1"/>
        <c:lblAlgn val="ctr"/>
        <c:lblOffset val="100"/>
        <c:noMultiLvlLbl val="0"/>
      </c:catAx>
      <c:valAx>
        <c:axId val="329322208"/>
        <c:scaling>
          <c:orientation val="minMax"/>
        </c:scaling>
        <c:delete val="1"/>
        <c:axPos val="b"/>
        <c:numFmt formatCode="General" sourceLinked="1"/>
        <c:majorTickMark val="out"/>
        <c:minorTickMark val="none"/>
        <c:tickLblPos val="nextTo"/>
        <c:crossAx val="329321816"/>
        <c:crosses val="max"/>
        <c:crossBetween val="between"/>
      </c:valAx>
      <c:spPr>
        <a:noFill/>
        <a:ln w="26555">
          <a:noFill/>
        </a:ln>
      </c:spPr>
    </c:plotArea>
    <c:plotVisOnly val="1"/>
    <c:dispBlanksAs val="gap"/>
    <c:showDLblsOverMax val="0"/>
  </c:chart>
  <c:spPr>
    <a:solidFill>
      <a:srgbClr val="FFFFFF"/>
    </a:solidFill>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338984407356235"/>
          <c:y val="0.12160591418092227"/>
          <c:w val="0.36985427627287443"/>
          <c:h val="0.85714285714285698"/>
        </c:manualLayout>
      </c:layout>
      <c:barChart>
        <c:barDir val="bar"/>
        <c:grouping val="clustered"/>
        <c:varyColors val="0"/>
        <c:ser>
          <c:idx val="1"/>
          <c:order val="1"/>
          <c:tx>
            <c:strRef>
              <c:f>Sheet2!$C$1</c:f>
              <c:strCache>
                <c:ptCount val="1"/>
                <c:pt idx="0">
                  <c:v>Total Favorable</c:v>
                </c:pt>
              </c:strCache>
            </c:strRef>
          </c:tx>
          <c:spPr>
            <a:solidFill>
              <a:srgbClr val="AFDFFF"/>
            </a:solidFill>
            <a:ln w="3319">
              <a:solidFill>
                <a:srgbClr val="FFFFFF"/>
              </a:solidFill>
              <a:prstDash val="solid"/>
            </a:ln>
          </c:spPr>
          <c:invertIfNegative val="0"/>
          <c:dLbls>
            <c:dLbl>
              <c:idx val="6"/>
              <c:layout>
                <c:manualLayout>
                  <c:x val="-5.8015875336217982E-3"/>
                  <c:y val="2.89353671244473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4D-412F-9DE3-0032EC44B82C}"/>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Sheet2!$A$2:$A$8</c:f>
              <c:strCache>
                <c:ptCount val="7"/>
                <c:pt idx="0">
                  <c:v>Total</c:v>
                </c:pt>
                <c:pt idx="2">
                  <c:v>Under 45</c:v>
                </c:pt>
                <c:pt idx="3">
                  <c:v>45+</c:v>
                </c:pt>
                <c:pt idx="4">
                  <c:v>First Generation</c:v>
                </c:pt>
                <c:pt idx="5">
                  <c:v>Second Generation</c:v>
                </c:pt>
                <c:pt idx="6">
                  <c:v>Third Generation</c:v>
                </c:pt>
              </c:strCache>
            </c:strRef>
          </c:cat>
          <c:val>
            <c:numRef>
              <c:f>Sheet2!$C$2:$C$8</c:f>
              <c:numCache>
                <c:formatCode>General</c:formatCode>
                <c:ptCount val="7"/>
                <c:pt idx="0">
                  <c:v>48</c:v>
                </c:pt>
                <c:pt idx="2">
                  <c:v>51</c:v>
                </c:pt>
                <c:pt idx="3">
                  <c:v>45</c:v>
                </c:pt>
                <c:pt idx="4">
                  <c:v>48</c:v>
                </c:pt>
                <c:pt idx="5">
                  <c:v>48</c:v>
                </c:pt>
                <c:pt idx="6">
                  <c:v>53</c:v>
                </c:pt>
              </c:numCache>
            </c:numRef>
          </c:val>
          <c:extLst>
            <c:ext xmlns:c16="http://schemas.microsoft.com/office/drawing/2014/chart" uri="{C3380CC4-5D6E-409C-BE32-E72D297353CC}">
              <c16:uniqueId val="{00000001-CE4D-412F-9DE3-0032EC44B82C}"/>
            </c:ext>
          </c:extLst>
        </c:ser>
        <c:ser>
          <c:idx val="3"/>
          <c:order val="3"/>
          <c:tx>
            <c:strRef>
              <c:f>Sheet2!$E$1</c:f>
              <c:strCache>
                <c:ptCount val="1"/>
                <c:pt idx="0">
                  <c:v>Total Unfavorable</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1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Sheet2!$A$2:$A$8</c:f>
              <c:strCache>
                <c:ptCount val="7"/>
                <c:pt idx="0">
                  <c:v>Total</c:v>
                </c:pt>
                <c:pt idx="2">
                  <c:v>Under 45</c:v>
                </c:pt>
                <c:pt idx="3">
                  <c:v>45+</c:v>
                </c:pt>
                <c:pt idx="4">
                  <c:v>First Generation</c:v>
                </c:pt>
                <c:pt idx="5">
                  <c:v>Second Generation</c:v>
                </c:pt>
                <c:pt idx="6">
                  <c:v>Third Generation</c:v>
                </c:pt>
              </c:strCache>
            </c:strRef>
          </c:cat>
          <c:val>
            <c:numRef>
              <c:f>Sheet2!$E$2:$E$8</c:f>
              <c:numCache>
                <c:formatCode>General</c:formatCode>
                <c:ptCount val="7"/>
                <c:pt idx="0">
                  <c:v>-46</c:v>
                </c:pt>
                <c:pt idx="2">
                  <c:v>-41</c:v>
                </c:pt>
                <c:pt idx="3">
                  <c:v>-51</c:v>
                </c:pt>
                <c:pt idx="4">
                  <c:v>-47</c:v>
                </c:pt>
                <c:pt idx="5">
                  <c:v>-44</c:v>
                </c:pt>
                <c:pt idx="6">
                  <c:v>-41</c:v>
                </c:pt>
              </c:numCache>
            </c:numRef>
          </c:val>
          <c:extLst>
            <c:ext xmlns:c16="http://schemas.microsoft.com/office/drawing/2014/chart" uri="{C3380CC4-5D6E-409C-BE32-E72D297353CC}">
              <c16:uniqueId val="{00000002-CE4D-412F-9DE3-0032EC44B82C}"/>
            </c:ext>
          </c:extLst>
        </c:ser>
        <c:dLbls>
          <c:showLegendKey val="0"/>
          <c:showVal val="1"/>
          <c:showCatName val="0"/>
          <c:showSerName val="0"/>
          <c:showPercent val="0"/>
          <c:showBubbleSize val="0"/>
        </c:dLbls>
        <c:gapWidth val="40"/>
        <c:overlap val="100"/>
        <c:axId val="329321032"/>
        <c:axId val="329321424"/>
      </c:barChart>
      <c:barChart>
        <c:barDir val="bar"/>
        <c:grouping val="clustered"/>
        <c:varyColors val="0"/>
        <c:ser>
          <c:idx val="0"/>
          <c:order val="0"/>
          <c:tx>
            <c:strRef>
              <c:f>Sheet2!$B$1</c:f>
              <c:strCache>
                <c:ptCount val="1"/>
                <c:pt idx="0">
                  <c:v>Very Favorable</c:v>
                </c:pt>
              </c:strCache>
            </c:strRef>
          </c:tx>
          <c:spPr>
            <a:solidFill>
              <a:srgbClr val="0085B4"/>
            </a:solidFill>
            <a:ln w="13277">
              <a:solidFill>
                <a:srgbClr val="FFFFFF"/>
              </a:solidFill>
              <a:prstDash val="solid"/>
            </a:ln>
          </c:spPr>
          <c:invertIfNegative val="0"/>
          <c:dLbls>
            <c:dLbl>
              <c:idx val="7"/>
              <c:layout>
                <c:manualLayout>
                  <c:x val="-5.1355215772446977E-2"/>
                  <c:y val="8.54983806482809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4D-412F-9DE3-0032EC44B82C}"/>
                </c:ext>
              </c:extLst>
            </c:dLbl>
            <c:spPr>
              <a:noFill/>
              <a:ln w="26555">
                <a:noFill/>
              </a:ln>
            </c:spPr>
            <c:txPr>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Sheet2!$A$2:$A$8</c:f>
              <c:strCache>
                <c:ptCount val="7"/>
                <c:pt idx="0">
                  <c:v>Total</c:v>
                </c:pt>
                <c:pt idx="2">
                  <c:v>Under 45</c:v>
                </c:pt>
                <c:pt idx="3">
                  <c:v>45+</c:v>
                </c:pt>
                <c:pt idx="4">
                  <c:v>First Generation</c:v>
                </c:pt>
                <c:pt idx="5">
                  <c:v>Second Generation</c:v>
                </c:pt>
                <c:pt idx="6">
                  <c:v>Third Generation</c:v>
                </c:pt>
              </c:strCache>
            </c:strRef>
          </c:cat>
          <c:val>
            <c:numRef>
              <c:f>Sheet2!$B$2:$B$8</c:f>
              <c:numCache>
                <c:formatCode>General</c:formatCode>
                <c:ptCount val="7"/>
                <c:pt idx="0">
                  <c:v>21</c:v>
                </c:pt>
                <c:pt idx="2">
                  <c:v>20</c:v>
                </c:pt>
                <c:pt idx="3">
                  <c:v>22</c:v>
                </c:pt>
                <c:pt idx="4">
                  <c:v>19</c:v>
                </c:pt>
                <c:pt idx="5">
                  <c:v>20</c:v>
                </c:pt>
                <c:pt idx="6">
                  <c:v>34</c:v>
                </c:pt>
              </c:numCache>
            </c:numRef>
          </c:val>
          <c:extLst>
            <c:ext xmlns:c16="http://schemas.microsoft.com/office/drawing/2014/chart" uri="{C3380CC4-5D6E-409C-BE32-E72D297353CC}">
              <c16:uniqueId val="{00000004-CE4D-412F-9DE3-0032EC44B82C}"/>
            </c:ext>
          </c:extLst>
        </c:ser>
        <c:ser>
          <c:idx val="2"/>
          <c:order val="2"/>
          <c:tx>
            <c:strRef>
              <c:f>Sheet2!$D$1</c:f>
              <c:strCache>
                <c:ptCount val="1"/>
                <c:pt idx="0">
                  <c:v>Very Unfavorable</c:v>
                </c:pt>
              </c:strCache>
            </c:strRef>
          </c:tx>
          <c:spPr>
            <a:solidFill>
              <a:srgbClr val="DE8400"/>
            </a:solidFill>
            <a:ln w="13277">
              <a:solidFill>
                <a:srgbClr val="FFFFFF"/>
              </a:solidFill>
              <a:prstDash val="solid"/>
            </a:ln>
          </c:spPr>
          <c:invertIfNegative val="0"/>
          <c:dLbls>
            <c:numFmt formatCode="#,##0.00;#,##0" sourceLinked="0"/>
            <c:spPr>
              <a:noFill/>
              <a:ln>
                <a:noFill/>
              </a:ln>
              <a:effectLst/>
            </c:spPr>
            <c:txPr>
              <a:bodyPr wrap="square" lIns="38100" tIns="19050" rIns="38100" bIns="19050" anchor="ctr">
                <a:spAutoFit/>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Sheet2!$A$2:$A$8</c:f>
              <c:strCache>
                <c:ptCount val="7"/>
                <c:pt idx="0">
                  <c:v>Total</c:v>
                </c:pt>
                <c:pt idx="2">
                  <c:v>Under 45</c:v>
                </c:pt>
                <c:pt idx="3">
                  <c:v>45+</c:v>
                </c:pt>
                <c:pt idx="4">
                  <c:v>First Generation</c:v>
                </c:pt>
                <c:pt idx="5">
                  <c:v>Second Generation</c:v>
                </c:pt>
                <c:pt idx="6">
                  <c:v>Third Generation</c:v>
                </c:pt>
              </c:strCache>
            </c:strRef>
          </c:cat>
          <c:val>
            <c:numRef>
              <c:f>Sheet2!$D$2:$D$8</c:f>
              <c:numCache>
                <c:formatCode>General</c:formatCode>
                <c:ptCount val="7"/>
                <c:pt idx="0">
                  <c:v>-24</c:v>
                </c:pt>
                <c:pt idx="2">
                  <c:v>-19</c:v>
                </c:pt>
                <c:pt idx="3">
                  <c:v>-30</c:v>
                </c:pt>
                <c:pt idx="4">
                  <c:v>-22</c:v>
                </c:pt>
                <c:pt idx="5">
                  <c:v>-25</c:v>
                </c:pt>
                <c:pt idx="6">
                  <c:v>-28</c:v>
                </c:pt>
              </c:numCache>
            </c:numRef>
          </c:val>
          <c:extLst>
            <c:ext xmlns:c16="http://schemas.microsoft.com/office/drawing/2014/chart" uri="{C3380CC4-5D6E-409C-BE32-E72D297353CC}">
              <c16:uniqueId val="{0000000F-CE4D-412F-9DE3-0032EC44B82C}"/>
            </c:ext>
          </c:extLst>
        </c:ser>
        <c:dLbls>
          <c:showLegendKey val="0"/>
          <c:showVal val="1"/>
          <c:showCatName val="0"/>
          <c:showSerName val="0"/>
          <c:showPercent val="0"/>
          <c:showBubbleSize val="0"/>
        </c:dLbls>
        <c:gapWidth val="40"/>
        <c:overlap val="100"/>
        <c:axId val="329321816"/>
        <c:axId val="329322208"/>
      </c:barChart>
      <c:catAx>
        <c:axId val="329321032"/>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100" baseline="0"/>
            </a:pPr>
            <a:endParaRPr lang="en-US"/>
          </a:p>
        </c:txPr>
        <c:crossAx val="329321424"/>
        <c:crosses val="autoZero"/>
        <c:auto val="1"/>
        <c:lblAlgn val="ctr"/>
        <c:lblOffset val="850"/>
        <c:tickLblSkip val="1"/>
        <c:tickMarkSkip val="1"/>
        <c:noMultiLvlLbl val="0"/>
      </c:catAx>
      <c:valAx>
        <c:axId val="329321424"/>
        <c:scaling>
          <c:orientation val="minMax"/>
          <c:max val="100"/>
          <c:min val="-50"/>
        </c:scaling>
        <c:delete val="1"/>
        <c:axPos val="t"/>
        <c:numFmt formatCode="General" sourceLinked="1"/>
        <c:majorTickMark val="out"/>
        <c:minorTickMark val="none"/>
        <c:tickLblPos val="nextTo"/>
        <c:crossAx val="329321032"/>
        <c:crosses val="autoZero"/>
        <c:crossBetween val="between"/>
      </c:valAx>
      <c:catAx>
        <c:axId val="329321816"/>
        <c:scaling>
          <c:orientation val="maxMin"/>
        </c:scaling>
        <c:delete val="1"/>
        <c:axPos val="l"/>
        <c:numFmt formatCode="General" sourceLinked="1"/>
        <c:majorTickMark val="out"/>
        <c:minorTickMark val="none"/>
        <c:tickLblPos val="nextTo"/>
        <c:crossAx val="329322208"/>
        <c:crosses val="autoZero"/>
        <c:auto val="1"/>
        <c:lblAlgn val="ctr"/>
        <c:lblOffset val="100"/>
        <c:noMultiLvlLbl val="0"/>
      </c:catAx>
      <c:valAx>
        <c:axId val="329322208"/>
        <c:scaling>
          <c:orientation val="minMax"/>
        </c:scaling>
        <c:delete val="1"/>
        <c:axPos val="b"/>
        <c:numFmt formatCode="General" sourceLinked="1"/>
        <c:majorTickMark val="out"/>
        <c:minorTickMark val="none"/>
        <c:tickLblPos val="nextTo"/>
        <c:crossAx val="329321816"/>
        <c:crosses val="max"/>
        <c:crossBetween val="between"/>
      </c:valAx>
      <c:spPr>
        <a:noFill/>
        <a:ln w="26555">
          <a:noFill/>
        </a:ln>
      </c:spPr>
    </c:plotArea>
    <c:plotVisOnly val="1"/>
    <c:dispBlanksAs val="gap"/>
    <c:showDLblsOverMax val="0"/>
  </c:chart>
  <c:spPr>
    <a:solidFill>
      <a:srgbClr val="FFFFFF"/>
    </a:solidFill>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1654501216545E-2"/>
          <c:y val="0.20272848222218634"/>
          <c:w val="0.97810218978102204"/>
          <c:h val="0.65645985281101216"/>
        </c:manualLayout>
      </c:layout>
      <c:barChart>
        <c:barDir val="col"/>
        <c:grouping val="clustered"/>
        <c:varyColors val="0"/>
        <c:ser>
          <c:idx val="1"/>
          <c:order val="1"/>
          <c:tx>
            <c:strRef>
              <c:f>Sheet2!$A$3</c:f>
              <c:strCache>
                <c:ptCount val="1"/>
              </c:strCache>
            </c:strRef>
          </c:tx>
          <c:spPr>
            <a:solidFill>
              <a:srgbClr val="AFDFFF"/>
            </a:solidFill>
            <a:ln w="3047">
              <a:solidFill>
                <a:srgbClr val="FFFFFF"/>
              </a:solidFill>
              <a:prstDash val="solid"/>
            </a:ln>
          </c:spPr>
          <c:invertIfNegative val="0"/>
          <c:dPt>
            <c:idx val="0"/>
            <c:invertIfNegative val="0"/>
            <c:bubble3D val="0"/>
            <c:spPr>
              <a:solidFill>
                <a:srgbClr val="0085B4"/>
              </a:solidFill>
              <a:ln w="3047">
                <a:solidFill>
                  <a:srgbClr val="FFFFFF"/>
                </a:solidFill>
                <a:prstDash val="solid"/>
              </a:ln>
            </c:spPr>
            <c:extLst>
              <c:ext xmlns:c16="http://schemas.microsoft.com/office/drawing/2014/chart" uri="{C3380CC4-5D6E-409C-BE32-E72D297353CC}">
                <c16:uniqueId val="{00000012-59CA-4265-8F14-63DC14E92060}"/>
              </c:ext>
            </c:extLst>
          </c:dPt>
          <c:dPt>
            <c:idx val="1"/>
            <c:invertIfNegative val="0"/>
            <c:bubble3D val="0"/>
            <c:spPr>
              <a:solidFill>
                <a:srgbClr val="99CCFF"/>
              </a:solidFill>
              <a:ln w="3047">
                <a:solidFill>
                  <a:srgbClr val="FFFFFF"/>
                </a:solidFill>
                <a:prstDash val="solid"/>
              </a:ln>
            </c:spPr>
            <c:extLst>
              <c:ext xmlns:c16="http://schemas.microsoft.com/office/drawing/2014/chart" uri="{C3380CC4-5D6E-409C-BE32-E72D297353CC}">
                <c16:uniqueId val="{00000001-BC6B-4506-940D-70F73ECCE7BE}"/>
              </c:ext>
            </c:extLst>
          </c:dPt>
          <c:dPt>
            <c:idx val="2"/>
            <c:invertIfNegative val="0"/>
            <c:bubble3D val="0"/>
            <c:spPr>
              <a:solidFill>
                <a:srgbClr val="710093"/>
              </a:solidFill>
              <a:ln w="3047">
                <a:solidFill>
                  <a:srgbClr val="FFFFFF"/>
                </a:solidFill>
                <a:prstDash val="solid"/>
              </a:ln>
            </c:spPr>
            <c:extLst>
              <c:ext xmlns:c16="http://schemas.microsoft.com/office/drawing/2014/chart" uri="{C3380CC4-5D6E-409C-BE32-E72D297353CC}">
                <c16:uniqueId val="{00000003-BC6B-4506-940D-70F73ECCE7BE}"/>
              </c:ext>
            </c:extLst>
          </c:dPt>
          <c:dPt>
            <c:idx val="3"/>
            <c:invertIfNegative val="0"/>
            <c:bubble3D val="0"/>
            <c:spPr>
              <a:solidFill>
                <a:srgbClr val="FFC000"/>
              </a:solidFill>
              <a:ln w="3047">
                <a:solidFill>
                  <a:srgbClr val="FFFFFF"/>
                </a:solidFill>
                <a:prstDash val="solid"/>
              </a:ln>
            </c:spPr>
            <c:extLst>
              <c:ext xmlns:c16="http://schemas.microsoft.com/office/drawing/2014/chart" uri="{C3380CC4-5D6E-409C-BE32-E72D297353CC}">
                <c16:uniqueId val="{00000013-59CA-4265-8F14-63DC14E92060}"/>
              </c:ext>
            </c:extLst>
          </c:dPt>
          <c:dPt>
            <c:idx val="4"/>
            <c:invertIfNegative val="0"/>
            <c:bubble3D val="0"/>
            <c:spPr>
              <a:solidFill>
                <a:srgbClr val="DE8400"/>
              </a:solidFill>
              <a:ln w="3047">
                <a:solidFill>
                  <a:srgbClr val="FFFFFF"/>
                </a:solidFill>
                <a:prstDash val="solid"/>
              </a:ln>
            </c:spPr>
            <c:extLst>
              <c:ext xmlns:c16="http://schemas.microsoft.com/office/drawing/2014/chart" uri="{C3380CC4-5D6E-409C-BE32-E72D297353CC}">
                <c16:uniqueId val="{00000014-59CA-4265-8F14-63DC14E92060}"/>
              </c:ext>
            </c:extLst>
          </c:dPt>
          <c:dPt>
            <c:idx val="5"/>
            <c:invertIfNegative val="0"/>
            <c:bubble3D val="0"/>
            <c:spPr>
              <a:solidFill>
                <a:srgbClr val="000000">
                  <a:lumMod val="50000"/>
                  <a:lumOff val="50000"/>
                </a:srgbClr>
              </a:solidFill>
              <a:ln w="3047">
                <a:solidFill>
                  <a:srgbClr val="FFFFFF"/>
                </a:solidFill>
                <a:prstDash val="solid"/>
              </a:ln>
            </c:spPr>
            <c:extLst>
              <c:ext xmlns:c16="http://schemas.microsoft.com/office/drawing/2014/chart" uri="{C3380CC4-5D6E-409C-BE32-E72D297353CC}">
                <c16:uniqueId val="{00000015-59CA-4265-8F14-63DC14E92060}"/>
              </c:ext>
            </c:extLst>
          </c:dPt>
          <c:dPt>
            <c:idx val="7"/>
            <c:invertIfNegative val="0"/>
            <c:bubble3D val="0"/>
            <c:spPr>
              <a:solidFill>
                <a:srgbClr val="777777"/>
              </a:solidFill>
              <a:ln w="3047">
                <a:solidFill>
                  <a:srgbClr val="FFFFFF"/>
                </a:solidFill>
                <a:prstDash val="solid"/>
              </a:ln>
            </c:spPr>
            <c:extLst>
              <c:ext xmlns:c16="http://schemas.microsoft.com/office/drawing/2014/chart" uri="{C3380CC4-5D6E-409C-BE32-E72D297353CC}">
                <c16:uniqueId val="{0000000C-BC6B-4506-940D-70F73ECCE7BE}"/>
              </c:ext>
            </c:extLst>
          </c:dPt>
          <c:dLbls>
            <c:spPr>
              <a:noFill/>
              <a:ln>
                <a:noFill/>
              </a:ln>
              <a:effectLst/>
            </c:spPr>
            <c:txPr>
              <a:bodyPr wrap="square" lIns="38100" tIns="19050" rIns="38100" bIns="19050" anchor="ctr">
                <a:spAutoFit/>
              </a:bodyPr>
              <a:lstStyle/>
              <a:p>
                <a:pPr>
                  <a:defRPr sz="235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Sheet2!$B$1:$F$1</c:f>
              <c:strCache>
                <c:ptCount val="5"/>
                <c:pt idx="0">
                  <c:v>Almost Certain</c:v>
                </c:pt>
                <c:pt idx="1">
                  <c:v>Probably</c:v>
                </c:pt>
                <c:pt idx="2">
                  <c:v>About 50-50</c:v>
                </c:pt>
                <c:pt idx="3">
                  <c:v>A little likely</c:v>
                </c:pt>
                <c:pt idx="4">
                  <c:v>Not at all likely </c:v>
                </c:pt>
              </c:strCache>
            </c:strRef>
          </c:cat>
          <c:val>
            <c:numRef>
              <c:f>Sheet2!$B$3:$F$3</c:f>
              <c:numCache>
                <c:formatCode>General</c:formatCode>
                <c:ptCount val="5"/>
                <c:pt idx="0">
                  <c:v>48</c:v>
                </c:pt>
                <c:pt idx="1">
                  <c:v>25</c:v>
                </c:pt>
                <c:pt idx="2">
                  <c:v>20</c:v>
                </c:pt>
                <c:pt idx="3">
                  <c:v>4</c:v>
                </c:pt>
                <c:pt idx="4">
                  <c:v>3</c:v>
                </c:pt>
              </c:numCache>
            </c:numRef>
          </c:val>
          <c:extLst>
            <c:ext xmlns:c16="http://schemas.microsoft.com/office/drawing/2014/chart" uri="{C3380CC4-5D6E-409C-BE32-E72D297353CC}">
              <c16:uniqueId val="{0000000D-BC6B-4506-940D-70F73ECCE7BE}"/>
            </c:ext>
          </c:extLst>
        </c:ser>
        <c:dLbls>
          <c:showLegendKey val="0"/>
          <c:showVal val="1"/>
          <c:showCatName val="0"/>
          <c:showSerName val="0"/>
          <c:showPercent val="0"/>
          <c:showBubbleSize val="0"/>
        </c:dLbls>
        <c:gapWidth val="60"/>
        <c:axId val="2017273856"/>
        <c:axId val="2017271136"/>
      </c:barChart>
      <c:barChart>
        <c:barDir val="col"/>
        <c:grouping val="clustered"/>
        <c:varyColors val="0"/>
        <c:ser>
          <c:idx val="0"/>
          <c:order val="0"/>
          <c:tx>
            <c:strRef>
              <c:f>Sheet2!$A$2</c:f>
              <c:strCache>
                <c:ptCount val="1"/>
              </c:strCache>
            </c:strRef>
          </c:tx>
          <c:spPr>
            <a:solidFill>
              <a:srgbClr val="0085B4"/>
            </a:solidFill>
            <a:ln w="12187">
              <a:solidFill>
                <a:srgbClr val="FFFFFF"/>
              </a:solidFill>
              <a:prstDash val="solid"/>
            </a:ln>
          </c:spPr>
          <c:invertIfNegative val="0"/>
          <c:dPt>
            <c:idx val="1"/>
            <c:invertIfNegative val="0"/>
            <c:bubble3D val="0"/>
            <c:spPr>
              <a:solidFill>
                <a:srgbClr val="DE8400"/>
              </a:solidFill>
              <a:ln w="12187">
                <a:solidFill>
                  <a:srgbClr val="FFFFFF"/>
                </a:solidFill>
                <a:prstDash val="solid"/>
              </a:ln>
            </c:spPr>
            <c:extLst>
              <c:ext xmlns:c16="http://schemas.microsoft.com/office/drawing/2014/chart" uri="{C3380CC4-5D6E-409C-BE32-E72D297353CC}">
                <c16:uniqueId val="{0000000F-BC6B-4506-940D-70F73ECCE7BE}"/>
              </c:ext>
            </c:extLst>
          </c:dPt>
          <c:dPt>
            <c:idx val="2"/>
            <c:invertIfNegative val="0"/>
            <c:bubble3D val="0"/>
            <c:spPr>
              <a:solidFill>
                <a:srgbClr val="FFFFFF">
                  <a:lumMod val="50000"/>
                </a:srgbClr>
              </a:solidFill>
              <a:ln w="12187">
                <a:solidFill>
                  <a:srgbClr val="FFFFFF"/>
                </a:solidFill>
                <a:prstDash val="solid"/>
              </a:ln>
            </c:spPr>
            <c:extLst>
              <c:ext xmlns:c16="http://schemas.microsoft.com/office/drawing/2014/chart" uri="{C3380CC4-5D6E-409C-BE32-E72D297353CC}">
                <c16:uniqueId val="{00000015-AE72-4945-BB9C-44A1BB6E17B0}"/>
              </c:ext>
            </c:extLst>
          </c:dPt>
          <c:dPt>
            <c:idx val="3"/>
            <c:invertIfNegative val="0"/>
            <c:bubble3D val="0"/>
            <c:spPr>
              <a:solidFill>
                <a:srgbClr val="577600">
                  <a:lumMod val="75000"/>
                </a:srgbClr>
              </a:solidFill>
              <a:ln w="12187">
                <a:solidFill>
                  <a:srgbClr val="FFFFFF"/>
                </a:solidFill>
                <a:prstDash val="solid"/>
              </a:ln>
            </c:spPr>
            <c:extLst>
              <c:ext xmlns:c16="http://schemas.microsoft.com/office/drawing/2014/chart" uri="{C3380CC4-5D6E-409C-BE32-E72D297353CC}">
                <c16:uniqueId val="{00000000-9180-4C29-BCEC-E6391A17BEDF}"/>
              </c:ext>
            </c:extLst>
          </c:dPt>
          <c:dPt>
            <c:idx val="4"/>
            <c:invertIfNegative val="0"/>
            <c:bubble3D val="0"/>
            <c:spPr>
              <a:solidFill>
                <a:srgbClr val="710093">
                  <a:lumMod val="75000"/>
                </a:srgbClr>
              </a:solidFill>
              <a:ln w="12187">
                <a:solidFill>
                  <a:srgbClr val="FFFFFF"/>
                </a:solidFill>
                <a:prstDash val="solid"/>
              </a:ln>
            </c:spPr>
            <c:extLst>
              <c:ext xmlns:c16="http://schemas.microsoft.com/office/drawing/2014/chart" uri="{C3380CC4-5D6E-409C-BE32-E72D297353CC}">
                <c16:uniqueId val="{00000001-9180-4C29-BCEC-E6391A17BEDF}"/>
              </c:ext>
            </c:extLst>
          </c:dPt>
          <c:dPt>
            <c:idx val="5"/>
            <c:invertIfNegative val="0"/>
            <c:bubble3D val="0"/>
            <c:spPr>
              <a:solidFill>
                <a:srgbClr val="C00000"/>
              </a:solidFill>
              <a:ln w="12187">
                <a:solidFill>
                  <a:srgbClr val="FFFFFF"/>
                </a:solidFill>
                <a:prstDash val="solid"/>
              </a:ln>
            </c:spPr>
            <c:extLst>
              <c:ext xmlns:c16="http://schemas.microsoft.com/office/drawing/2014/chart" uri="{C3380CC4-5D6E-409C-BE32-E72D297353CC}">
                <c16:uniqueId val="{00000002-9180-4C29-BCEC-E6391A17BEDF}"/>
              </c:ext>
            </c:extLst>
          </c:dPt>
          <c:dPt>
            <c:idx val="7"/>
            <c:invertIfNegative val="0"/>
            <c:bubble3D val="0"/>
            <c:spPr>
              <a:solidFill>
                <a:srgbClr val="5F5F5F"/>
              </a:solidFill>
              <a:ln w="12187">
                <a:solidFill>
                  <a:srgbClr val="FFFFFF"/>
                </a:solidFill>
                <a:prstDash val="solid"/>
              </a:ln>
            </c:spPr>
            <c:extLst>
              <c:ext xmlns:c16="http://schemas.microsoft.com/office/drawing/2014/chart" uri="{C3380CC4-5D6E-409C-BE32-E72D297353CC}">
                <c16:uniqueId val="{00000018-AE72-4945-BB9C-44A1BB6E17B0}"/>
              </c:ext>
            </c:extLst>
          </c:dPt>
          <c:dLbls>
            <c:dLbl>
              <c:idx val="7"/>
              <c:delete val="1"/>
              <c:extLst>
                <c:ext xmlns:c15="http://schemas.microsoft.com/office/drawing/2012/chart" uri="{CE6537A1-D6FC-4f65-9D91-7224C49458BB}"/>
                <c:ext xmlns:c16="http://schemas.microsoft.com/office/drawing/2014/chart" uri="{C3380CC4-5D6E-409C-BE32-E72D297353CC}">
                  <c16:uniqueId val="{00000018-AE72-4945-BB9C-44A1BB6E17B0}"/>
                </c:ext>
              </c:extLst>
            </c:dLbl>
            <c:spPr>
              <a:noFill/>
              <a:ln w="24374">
                <a:noFill/>
              </a:ln>
            </c:spPr>
            <c:txPr>
              <a:bodyPr/>
              <a:lstStyle/>
              <a:p>
                <a:pPr>
                  <a:defRPr sz="2351" b="1" i="0" u="none" strike="noStrike" baseline="0">
                    <a:solidFill>
                      <a:schemeClr val="bg1"/>
                    </a:solidFill>
                    <a:latin typeface="Calibri"/>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Sheet2!$B$1:$F$1</c:f>
              <c:strCache>
                <c:ptCount val="5"/>
                <c:pt idx="0">
                  <c:v>Almost Certain</c:v>
                </c:pt>
                <c:pt idx="1">
                  <c:v>Probably</c:v>
                </c:pt>
                <c:pt idx="2">
                  <c:v>About 50-50</c:v>
                </c:pt>
                <c:pt idx="3">
                  <c:v>A little likely</c:v>
                </c:pt>
                <c:pt idx="4">
                  <c:v>Not at all likely </c:v>
                </c:pt>
              </c:strCache>
            </c:strRef>
          </c:cat>
          <c:val>
            <c:numRef>
              <c:f>Sheet2!$B$2:$F$2</c:f>
              <c:numCache>
                <c:formatCode>General</c:formatCode>
                <c:ptCount val="5"/>
              </c:numCache>
            </c:numRef>
          </c:val>
          <c:extLst>
            <c:ext xmlns:c16="http://schemas.microsoft.com/office/drawing/2014/chart" uri="{C3380CC4-5D6E-409C-BE32-E72D297353CC}">
              <c16:uniqueId val="{00000016-BC6B-4506-940D-70F73ECCE7BE}"/>
            </c:ext>
          </c:extLst>
        </c:ser>
        <c:dLbls>
          <c:showLegendKey val="0"/>
          <c:showVal val="1"/>
          <c:showCatName val="0"/>
          <c:showSerName val="0"/>
          <c:showPercent val="0"/>
          <c:showBubbleSize val="0"/>
        </c:dLbls>
        <c:gapWidth val="60"/>
        <c:axId val="2017274400"/>
        <c:axId val="2017276576"/>
      </c:barChart>
      <c:catAx>
        <c:axId val="201727385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152" b="0" i="0" u="none" strike="noStrike" baseline="0">
                <a:solidFill>
                  <a:srgbClr val="000000"/>
                </a:solidFill>
                <a:latin typeface="Calibri"/>
                <a:ea typeface="Calibri"/>
                <a:cs typeface="Calibri"/>
              </a:defRPr>
            </a:pPr>
            <a:endParaRPr lang="en-US"/>
          </a:p>
        </c:txPr>
        <c:crossAx val="2017271136"/>
        <c:crosses val="autoZero"/>
        <c:auto val="1"/>
        <c:lblAlgn val="ctr"/>
        <c:lblOffset val="100"/>
        <c:tickLblSkip val="1"/>
        <c:tickMarkSkip val="1"/>
        <c:noMultiLvlLbl val="0"/>
      </c:catAx>
      <c:valAx>
        <c:axId val="2017271136"/>
        <c:scaling>
          <c:orientation val="minMax"/>
        </c:scaling>
        <c:delete val="1"/>
        <c:axPos val="l"/>
        <c:numFmt formatCode="General" sourceLinked="1"/>
        <c:majorTickMark val="out"/>
        <c:minorTickMark val="none"/>
        <c:tickLblPos val="nextTo"/>
        <c:crossAx val="2017273856"/>
        <c:crosses val="autoZero"/>
        <c:crossBetween val="between"/>
      </c:valAx>
      <c:catAx>
        <c:axId val="2017274400"/>
        <c:scaling>
          <c:orientation val="minMax"/>
        </c:scaling>
        <c:delete val="1"/>
        <c:axPos val="b"/>
        <c:numFmt formatCode="General" sourceLinked="1"/>
        <c:majorTickMark val="out"/>
        <c:minorTickMark val="none"/>
        <c:tickLblPos val="nextTo"/>
        <c:crossAx val="2017276576"/>
        <c:crosses val="autoZero"/>
        <c:auto val="1"/>
        <c:lblAlgn val="ctr"/>
        <c:lblOffset val="100"/>
        <c:noMultiLvlLbl val="0"/>
      </c:catAx>
      <c:valAx>
        <c:axId val="2017276576"/>
        <c:scaling>
          <c:orientation val="minMax"/>
        </c:scaling>
        <c:delete val="1"/>
        <c:axPos val="r"/>
        <c:numFmt formatCode="General" sourceLinked="1"/>
        <c:majorTickMark val="out"/>
        <c:minorTickMark val="none"/>
        <c:tickLblPos val="nextTo"/>
        <c:crossAx val="2017274400"/>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165557314885828E-2"/>
          <c:y val="0.20272848222218634"/>
          <c:w val="0.97810218978102204"/>
          <c:h val="0.65645985281101216"/>
        </c:manualLayout>
      </c:layout>
      <c:barChart>
        <c:barDir val="col"/>
        <c:grouping val="clustered"/>
        <c:varyColors val="0"/>
        <c:ser>
          <c:idx val="1"/>
          <c:order val="1"/>
          <c:tx>
            <c:strRef>
              <c:f>Sheet2!$A$3</c:f>
              <c:strCache>
                <c:ptCount val="1"/>
              </c:strCache>
            </c:strRef>
          </c:tx>
          <c:spPr>
            <a:solidFill>
              <a:srgbClr val="AFDFFF"/>
            </a:solidFill>
            <a:ln w="3047">
              <a:solidFill>
                <a:srgbClr val="FFFFFF"/>
              </a:solidFill>
              <a:prstDash val="solid"/>
            </a:ln>
          </c:spPr>
          <c:invertIfNegative val="0"/>
          <c:dPt>
            <c:idx val="0"/>
            <c:invertIfNegative val="0"/>
            <c:bubble3D val="0"/>
            <c:spPr>
              <a:solidFill>
                <a:srgbClr val="0085B4">
                  <a:alpha val="60000"/>
                </a:srgbClr>
              </a:solidFill>
              <a:ln w="3047">
                <a:solidFill>
                  <a:srgbClr val="FFFFFF"/>
                </a:solidFill>
                <a:prstDash val="solid"/>
              </a:ln>
            </c:spPr>
            <c:extLst>
              <c:ext xmlns:c16="http://schemas.microsoft.com/office/drawing/2014/chart" uri="{C3380CC4-5D6E-409C-BE32-E72D297353CC}">
                <c16:uniqueId val="{00000001-B204-4533-B106-5A365FBD7451}"/>
              </c:ext>
            </c:extLst>
          </c:dPt>
          <c:dPt>
            <c:idx val="1"/>
            <c:invertIfNegative val="0"/>
            <c:bubble3D val="0"/>
            <c:spPr>
              <a:solidFill>
                <a:srgbClr val="0085B4"/>
              </a:solidFill>
              <a:ln w="3047">
                <a:solidFill>
                  <a:srgbClr val="FFFFFF"/>
                </a:solidFill>
                <a:prstDash val="solid"/>
              </a:ln>
            </c:spPr>
            <c:extLst>
              <c:ext xmlns:c16="http://schemas.microsoft.com/office/drawing/2014/chart" uri="{C3380CC4-5D6E-409C-BE32-E72D297353CC}">
                <c16:uniqueId val="{00000003-B204-4533-B106-5A365FBD7451}"/>
              </c:ext>
            </c:extLst>
          </c:dPt>
          <c:dPt>
            <c:idx val="2"/>
            <c:invertIfNegative val="0"/>
            <c:bubble3D val="0"/>
            <c:spPr>
              <a:solidFill>
                <a:srgbClr val="BDEEFF">
                  <a:alpha val="60000"/>
                </a:srgbClr>
              </a:solidFill>
              <a:ln w="3047">
                <a:solidFill>
                  <a:srgbClr val="FFFFFF"/>
                </a:solidFill>
                <a:prstDash val="solid"/>
              </a:ln>
            </c:spPr>
            <c:extLst>
              <c:ext xmlns:c16="http://schemas.microsoft.com/office/drawing/2014/chart" uri="{C3380CC4-5D6E-409C-BE32-E72D297353CC}">
                <c16:uniqueId val="{00000005-B204-4533-B106-5A365FBD7451}"/>
              </c:ext>
            </c:extLst>
          </c:dPt>
          <c:dPt>
            <c:idx val="3"/>
            <c:invertIfNegative val="0"/>
            <c:bubble3D val="0"/>
            <c:spPr>
              <a:solidFill>
                <a:srgbClr val="B3EBFF"/>
              </a:solidFill>
              <a:ln w="3047">
                <a:solidFill>
                  <a:srgbClr val="FFFFFF"/>
                </a:solidFill>
                <a:prstDash val="solid"/>
              </a:ln>
            </c:spPr>
            <c:extLst>
              <c:ext xmlns:c16="http://schemas.microsoft.com/office/drawing/2014/chart" uri="{C3380CC4-5D6E-409C-BE32-E72D297353CC}">
                <c16:uniqueId val="{00000007-B204-4533-B106-5A365FBD7451}"/>
              </c:ext>
            </c:extLst>
          </c:dPt>
          <c:dPt>
            <c:idx val="4"/>
            <c:invertIfNegative val="0"/>
            <c:bubble3D val="0"/>
            <c:spPr>
              <a:solidFill>
                <a:srgbClr val="7030A0">
                  <a:alpha val="60000"/>
                </a:srgbClr>
              </a:solidFill>
              <a:ln w="3047">
                <a:solidFill>
                  <a:srgbClr val="FFFFFF"/>
                </a:solidFill>
                <a:prstDash val="solid"/>
              </a:ln>
            </c:spPr>
            <c:extLst>
              <c:ext xmlns:c16="http://schemas.microsoft.com/office/drawing/2014/chart" uri="{C3380CC4-5D6E-409C-BE32-E72D297353CC}">
                <c16:uniqueId val="{00000009-B204-4533-B106-5A365FBD7451}"/>
              </c:ext>
            </c:extLst>
          </c:dPt>
          <c:dPt>
            <c:idx val="5"/>
            <c:invertIfNegative val="0"/>
            <c:bubble3D val="0"/>
            <c:spPr>
              <a:solidFill>
                <a:srgbClr val="7030A0"/>
              </a:solidFill>
              <a:ln w="3047">
                <a:solidFill>
                  <a:srgbClr val="FFFFFF"/>
                </a:solidFill>
                <a:prstDash val="solid"/>
              </a:ln>
            </c:spPr>
            <c:extLst>
              <c:ext xmlns:c16="http://schemas.microsoft.com/office/drawing/2014/chart" uri="{C3380CC4-5D6E-409C-BE32-E72D297353CC}">
                <c16:uniqueId val="{0000000B-B204-4533-B106-5A365FBD7451}"/>
              </c:ext>
            </c:extLst>
          </c:dPt>
          <c:dPt>
            <c:idx val="6"/>
            <c:invertIfNegative val="0"/>
            <c:bubble3D val="0"/>
            <c:spPr>
              <a:solidFill>
                <a:srgbClr val="FFC000">
                  <a:alpha val="60000"/>
                </a:srgbClr>
              </a:solidFill>
              <a:ln w="3047">
                <a:solidFill>
                  <a:srgbClr val="FFFFFF"/>
                </a:solidFill>
                <a:prstDash val="solid"/>
              </a:ln>
            </c:spPr>
            <c:extLst>
              <c:ext xmlns:c16="http://schemas.microsoft.com/office/drawing/2014/chart" uri="{C3380CC4-5D6E-409C-BE32-E72D297353CC}">
                <c16:uniqueId val="{00000000-AECA-46F3-A39C-94FBFBF998B0}"/>
              </c:ext>
            </c:extLst>
          </c:dPt>
          <c:dPt>
            <c:idx val="7"/>
            <c:invertIfNegative val="0"/>
            <c:bubble3D val="0"/>
            <c:spPr>
              <a:solidFill>
                <a:srgbClr val="FFC000"/>
              </a:solidFill>
              <a:ln w="3047">
                <a:solidFill>
                  <a:srgbClr val="FFFFFF"/>
                </a:solidFill>
                <a:prstDash val="solid"/>
              </a:ln>
            </c:spPr>
            <c:extLst>
              <c:ext xmlns:c16="http://schemas.microsoft.com/office/drawing/2014/chart" uri="{C3380CC4-5D6E-409C-BE32-E72D297353CC}">
                <c16:uniqueId val="{0000000D-B204-4533-B106-5A365FBD7451}"/>
              </c:ext>
            </c:extLst>
          </c:dPt>
          <c:dPt>
            <c:idx val="8"/>
            <c:invertIfNegative val="0"/>
            <c:bubble3D val="0"/>
            <c:spPr>
              <a:solidFill>
                <a:srgbClr val="DE8400">
                  <a:alpha val="60000"/>
                </a:srgbClr>
              </a:solidFill>
              <a:ln w="3047">
                <a:solidFill>
                  <a:srgbClr val="FFFFFF"/>
                </a:solidFill>
                <a:prstDash val="solid"/>
              </a:ln>
            </c:spPr>
            <c:extLst>
              <c:ext xmlns:c16="http://schemas.microsoft.com/office/drawing/2014/chart" uri="{C3380CC4-5D6E-409C-BE32-E72D297353CC}">
                <c16:uniqueId val="{00000001-AECA-46F3-A39C-94FBFBF998B0}"/>
              </c:ext>
            </c:extLst>
          </c:dPt>
          <c:dPt>
            <c:idx val="9"/>
            <c:invertIfNegative val="0"/>
            <c:bubble3D val="0"/>
            <c:spPr>
              <a:solidFill>
                <a:srgbClr val="DE8400"/>
              </a:solidFill>
              <a:ln w="3047">
                <a:solidFill>
                  <a:srgbClr val="FFFFFF"/>
                </a:solidFill>
                <a:prstDash val="solid"/>
              </a:ln>
            </c:spPr>
            <c:extLst>
              <c:ext xmlns:c16="http://schemas.microsoft.com/office/drawing/2014/chart" uri="{C3380CC4-5D6E-409C-BE32-E72D297353CC}">
                <c16:uniqueId val="{00000002-AECA-46F3-A39C-94FBFBF998B0}"/>
              </c:ext>
            </c:extLst>
          </c:dPt>
          <c:dPt>
            <c:idx val="10"/>
            <c:invertIfNegative val="0"/>
            <c:bubble3D val="0"/>
            <c:spPr>
              <a:solidFill>
                <a:srgbClr val="A6A6A6">
                  <a:alpha val="60000"/>
                </a:srgbClr>
              </a:solidFill>
              <a:ln w="3047">
                <a:solidFill>
                  <a:srgbClr val="FFFFFF"/>
                </a:solidFill>
                <a:prstDash val="solid"/>
              </a:ln>
            </c:spPr>
            <c:extLst>
              <c:ext xmlns:c16="http://schemas.microsoft.com/office/drawing/2014/chart" uri="{C3380CC4-5D6E-409C-BE32-E72D297353CC}">
                <c16:uniqueId val="{00000003-AECA-46F3-A39C-94FBFBF998B0}"/>
              </c:ext>
            </c:extLst>
          </c:dPt>
          <c:dLbls>
            <c:spPr>
              <a:noFill/>
              <a:ln>
                <a:noFill/>
              </a:ln>
              <a:effectLst/>
            </c:spPr>
            <c:txPr>
              <a:bodyPr wrap="square" lIns="38100" tIns="19050" rIns="38100" bIns="19050" anchor="ctr">
                <a:spAutoFit/>
              </a:bodyPr>
              <a:lstStyle/>
              <a:p>
                <a:pPr>
                  <a:defRPr sz="235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Sheet2!$B$1:$L$1</c:f>
              <c:strCache>
                <c:ptCount val="11"/>
                <c:pt idx="0">
                  <c:v>Almost Certain 
Initial</c:v>
                </c:pt>
                <c:pt idx="1">
                  <c:v>Almost Certain 
Final</c:v>
                </c:pt>
                <c:pt idx="2">
                  <c:v>Probably Initial</c:v>
                </c:pt>
                <c:pt idx="3">
                  <c:v>Probably Final</c:v>
                </c:pt>
                <c:pt idx="4">
                  <c:v>About 50-50 Initial</c:v>
                </c:pt>
                <c:pt idx="5">
                  <c:v>About 50-50 Final</c:v>
                </c:pt>
                <c:pt idx="6">
                  <c:v>A little likely Initial</c:v>
                </c:pt>
                <c:pt idx="7">
                  <c:v>A little likely Final</c:v>
                </c:pt>
                <c:pt idx="8">
                  <c:v>Not at all likely 
Initial</c:v>
                </c:pt>
                <c:pt idx="9">
                  <c:v>Not at all likely 
Final</c:v>
                </c:pt>
                <c:pt idx="10">
                  <c:v>Not sure Initial</c:v>
                </c:pt>
              </c:strCache>
            </c:strRef>
          </c:cat>
          <c:val>
            <c:numRef>
              <c:f>Sheet2!$B$3:$L$3</c:f>
              <c:numCache>
                <c:formatCode>General</c:formatCode>
                <c:ptCount val="11"/>
                <c:pt idx="0">
                  <c:v>44</c:v>
                </c:pt>
                <c:pt idx="1">
                  <c:v>48</c:v>
                </c:pt>
                <c:pt idx="2">
                  <c:v>23</c:v>
                </c:pt>
                <c:pt idx="3">
                  <c:v>25</c:v>
                </c:pt>
                <c:pt idx="4">
                  <c:v>16</c:v>
                </c:pt>
                <c:pt idx="5">
                  <c:v>20</c:v>
                </c:pt>
                <c:pt idx="6">
                  <c:v>5</c:v>
                </c:pt>
                <c:pt idx="7">
                  <c:v>4</c:v>
                </c:pt>
                <c:pt idx="8">
                  <c:v>3</c:v>
                </c:pt>
                <c:pt idx="9">
                  <c:v>3</c:v>
                </c:pt>
                <c:pt idx="10">
                  <c:v>9</c:v>
                </c:pt>
              </c:numCache>
            </c:numRef>
          </c:val>
          <c:extLst>
            <c:ext xmlns:c16="http://schemas.microsoft.com/office/drawing/2014/chart" uri="{C3380CC4-5D6E-409C-BE32-E72D297353CC}">
              <c16:uniqueId val="{0000000E-B204-4533-B106-5A365FBD7451}"/>
            </c:ext>
          </c:extLst>
        </c:ser>
        <c:dLbls>
          <c:showLegendKey val="0"/>
          <c:showVal val="1"/>
          <c:showCatName val="0"/>
          <c:showSerName val="0"/>
          <c:showPercent val="0"/>
          <c:showBubbleSize val="0"/>
        </c:dLbls>
        <c:gapWidth val="60"/>
        <c:axId val="2017273856"/>
        <c:axId val="2017271136"/>
      </c:barChart>
      <c:barChart>
        <c:barDir val="col"/>
        <c:grouping val="clustered"/>
        <c:varyColors val="0"/>
        <c:ser>
          <c:idx val="0"/>
          <c:order val="0"/>
          <c:tx>
            <c:strRef>
              <c:f>Sheet2!$A$2</c:f>
              <c:strCache>
                <c:ptCount val="1"/>
              </c:strCache>
            </c:strRef>
          </c:tx>
          <c:spPr>
            <a:solidFill>
              <a:srgbClr val="0085B4"/>
            </a:solidFill>
            <a:ln w="12187">
              <a:solidFill>
                <a:srgbClr val="FFFFFF"/>
              </a:solidFill>
              <a:prstDash val="solid"/>
            </a:ln>
          </c:spPr>
          <c:invertIfNegative val="0"/>
          <c:dPt>
            <c:idx val="1"/>
            <c:invertIfNegative val="0"/>
            <c:bubble3D val="0"/>
            <c:spPr>
              <a:solidFill>
                <a:srgbClr val="DE8400"/>
              </a:solidFill>
              <a:ln w="12187">
                <a:solidFill>
                  <a:srgbClr val="FFFFFF"/>
                </a:solidFill>
                <a:prstDash val="solid"/>
              </a:ln>
            </c:spPr>
            <c:extLst>
              <c:ext xmlns:c16="http://schemas.microsoft.com/office/drawing/2014/chart" uri="{C3380CC4-5D6E-409C-BE32-E72D297353CC}">
                <c16:uniqueId val="{00000010-B204-4533-B106-5A365FBD7451}"/>
              </c:ext>
            </c:extLst>
          </c:dPt>
          <c:dPt>
            <c:idx val="2"/>
            <c:invertIfNegative val="0"/>
            <c:bubble3D val="0"/>
            <c:spPr>
              <a:solidFill>
                <a:srgbClr val="FFFFFF">
                  <a:lumMod val="50000"/>
                </a:srgbClr>
              </a:solidFill>
              <a:ln w="12187">
                <a:solidFill>
                  <a:srgbClr val="FFFFFF"/>
                </a:solidFill>
                <a:prstDash val="solid"/>
              </a:ln>
            </c:spPr>
            <c:extLst>
              <c:ext xmlns:c16="http://schemas.microsoft.com/office/drawing/2014/chart" uri="{C3380CC4-5D6E-409C-BE32-E72D297353CC}">
                <c16:uniqueId val="{00000012-B204-4533-B106-5A365FBD7451}"/>
              </c:ext>
            </c:extLst>
          </c:dPt>
          <c:dPt>
            <c:idx val="3"/>
            <c:invertIfNegative val="0"/>
            <c:bubble3D val="0"/>
            <c:spPr>
              <a:solidFill>
                <a:srgbClr val="577600">
                  <a:lumMod val="75000"/>
                </a:srgbClr>
              </a:solidFill>
              <a:ln w="12187">
                <a:solidFill>
                  <a:srgbClr val="FFFFFF"/>
                </a:solidFill>
                <a:prstDash val="solid"/>
              </a:ln>
            </c:spPr>
            <c:extLst>
              <c:ext xmlns:c16="http://schemas.microsoft.com/office/drawing/2014/chart" uri="{C3380CC4-5D6E-409C-BE32-E72D297353CC}">
                <c16:uniqueId val="{00000014-B204-4533-B106-5A365FBD7451}"/>
              </c:ext>
            </c:extLst>
          </c:dPt>
          <c:dPt>
            <c:idx val="4"/>
            <c:invertIfNegative val="0"/>
            <c:bubble3D val="0"/>
            <c:spPr>
              <a:solidFill>
                <a:srgbClr val="710093">
                  <a:lumMod val="75000"/>
                </a:srgbClr>
              </a:solidFill>
              <a:ln w="12187">
                <a:solidFill>
                  <a:srgbClr val="FFFFFF"/>
                </a:solidFill>
                <a:prstDash val="solid"/>
              </a:ln>
            </c:spPr>
            <c:extLst>
              <c:ext xmlns:c16="http://schemas.microsoft.com/office/drawing/2014/chart" uri="{C3380CC4-5D6E-409C-BE32-E72D297353CC}">
                <c16:uniqueId val="{00000016-B204-4533-B106-5A365FBD7451}"/>
              </c:ext>
            </c:extLst>
          </c:dPt>
          <c:dPt>
            <c:idx val="5"/>
            <c:invertIfNegative val="0"/>
            <c:bubble3D val="0"/>
            <c:spPr>
              <a:solidFill>
                <a:srgbClr val="C00000"/>
              </a:solidFill>
              <a:ln w="12187">
                <a:solidFill>
                  <a:srgbClr val="FFFFFF"/>
                </a:solidFill>
                <a:prstDash val="solid"/>
              </a:ln>
            </c:spPr>
            <c:extLst>
              <c:ext xmlns:c16="http://schemas.microsoft.com/office/drawing/2014/chart" uri="{C3380CC4-5D6E-409C-BE32-E72D297353CC}">
                <c16:uniqueId val="{00000018-B204-4533-B106-5A365FBD7451}"/>
              </c:ext>
            </c:extLst>
          </c:dPt>
          <c:dPt>
            <c:idx val="7"/>
            <c:invertIfNegative val="0"/>
            <c:bubble3D val="0"/>
            <c:spPr>
              <a:solidFill>
                <a:srgbClr val="5F5F5F"/>
              </a:solidFill>
              <a:ln w="12187">
                <a:solidFill>
                  <a:srgbClr val="FFFFFF"/>
                </a:solidFill>
                <a:prstDash val="solid"/>
              </a:ln>
            </c:spPr>
            <c:extLst>
              <c:ext xmlns:c16="http://schemas.microsoft.com/office/drawing/2014/chart" uri="{C3380CC4-5D6E-409C-BE32-E72D297353CC}">
                <c16:uniqueId val="{0000001A-B204-4533-B106-5A365FBD7451}"/>
              </c:ext>
            </c:extLst>
          </c:dPt>
          <c:dLbls>
            <c:dLbl>
              <c:idx val="7"/>
              <c:delete val="1"/>
              <c:extLst>
                <c:ext xmlns:c15="http://schemas.microsoft.com/office/drawing/2012/chart" uri="{CE6537A1-D6FC-4f65-9D91-7224C49458BB}"/>
                <c:ext xmlns:c16="http://schemas.microsoft.com/office/drawing/2014/chart" uri="{C3380CC4-5D6E-409C-BE32-E72D297353CC}">
                  <c16:uniqueId val="{0000001A-B204-4533-B106-5A365FBD7451}"/>
                </c:ext>
              </c:extLst>
            </c:dLbl>
            <c:spPr>
              <a:noFill/>
              <a:ln w="24374">
                <a:noFill/>
              </a:ln>
            </c:spPr>
            <c:txPr>
              <a:bodyPr/>
              <a:lstStyle/>
              <a:p>
                <a:pPr>
                  <a:defRPr sz="2351" b="1" i="0" u="none" strike="noStrike" baseline="0">
                    <a:solidFill>
                      <a:schemeClr val="bg1"/>
                    </a:solidFill>
                    <a:latin typeface="Calibri"/>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Sheet2!$B$1:$L$1</c:f>
              <c:strCache>
                <c:ptCount val="11"/>
                <c:pt idx="0">
                  <c:v>Almost Certain 
Initial</c:v>
                </c:pt>
                <c:pt idx="1">
                  <c:v>Almost Certain 
Final</c:v>
                </c:pt>
                <c:pt idx="2">
                  <c:v>Probably Initial</c:v>
                </c:pt>
                <c:pt idx="3">
                  <c:v>Probably Final</c:v>
                </c:pt>
                <c:pt idx="4">
                  <c:v>About 50-50 Initial</c:v>
                </c:pt>
                <c:pt idx="5">
                  <c:v>About 50-50 Final</c:v>
                </c:pt>
                <c:pt idx="6">
                  <c:v>A little likely Initial</c:v>
                </c:pt>
                <c:pt idx="7">
                  <c:v>A little likely Final</c:v>
                </c:pt>
                <c:pt idx="8">
                  <c:v>Not at all likely 
Initial</c:v>
                </c:pt>
                <c:pt idx="9">
                  <c:v>Not at all likely 
Final</c:v>
                </c:pt>
                <c:pt idx="10">
                  <c:v>Not sure Initial</c:v>
                </c:pt>
              </c:strCache>
            </c:strRef>
          </c:cat>
          <c:val>
            <c:numRef>
              <c:f>Sheet2!$B$2:$L$2</c:f>
              <c:numCache>
                <c:formatCode>General</c:formatCode>
                <c:ptCount val="11"/>
              </c:numCache>
            </c:numRef>
          </c:val>
          <c:extLst>
            <c:ext xmlns:c16="http://schemas.microsoft.com/office/drawing/2014/chart" uri="{C3380CC4-5D6E-409C-BE32-E72D297353CC}">
              <c16:uniqueId val="{0000001B-B204-4533-B106-5A365FBD7451}"/>
            </c:ext>
          </c:extLst>
        </c:ser>
        <c:dLbls>
          <c:showLegendKey val="0"/>
          <c:showVal val="1"/>
          <c:showCatName val="0"/>
          <c:showSerName val="0"/>
          <c:showPercent val="0"/>
          <c:showBubbleSize val="0"/>
        </c:dLbls>
        <c:gapWidth val="60"/>
        <c:axId val="2017274400"/>
        <c:axId val="2017276576"/>
      </c:barChart>
      <c:catAx>
        <c:axId val="201727385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152" b="0" i="0" u="none" strike="noStrike" baseline="0">
                <a:solidFill>
                  <a:srgbClr val="000000"/>
                </a:solidFill>
                <a:latin typeface="Calibri"/>
                <a:ea typeface="Calibri"/>
                <a:cs typeface="Calibri"/>
              </a:defRPr>
            </a:pPr>
            <a:endParaRPr lang="en-US"/>
          </a:p>
        </c:txPr>
        <c:crossAx val="2017271136"/>
        <c:crosses val="autoZero"/>
        <c:auto val="1"/>
        <c:lblAlgn val="ctr"/>
        <c:lblOffset val="100"/>
        <c:tickLblSkip val="1"/>
        <c:tickMarkSkip val="1"/>
        <c:noMultiLvlLbl val="0"/>
      </c:catAx>
      <c:valAx>
        <c:axId val="2017271136"/>
        <c:scaling>
          <c:orientation val="minMax"/>
        </c:scaling>
        <c:delete val="1"/>
        <c:axPos val="l"/>
        <c:numFmt formatCode="General" sourceLinked="1"/>
        <c:majorTickMark val="out"/>
        <c:minorTickMark val="none"/>
        <c:tickLblPos val="nextTo"/>
        <c:crossAx val="2017273856"/>
        <c:crosses val="autoZero"/>
        <c:crossBetween val="between"/>
      </c:valAx>
      <c:catAx>
        <c:axId val="2017274400"/>
        <c:scaling>
          <c:orientation val="minMax"/>
        </c:scaling>
        <c:delete val="1"/>
        <c:axPos val="b"/>
        <c:numFmt formatCode="General" sourceLinked="1"/>
        <c:majorTickMark val="out"/>
        <c:minorTickMark val="none"/>
        <c:tickLblPos val="nextTo"/>
        <c:crossAx val="2017276576"/>
        <c:crosses val="autoZero"/>
        <c:auto val="1"/>
        <c:lblAlgn val="ctr"/>
        <c:lblOffset val="100"/>
        <c:noMultiLvlLbl val="0"/>
      </c:catAx>
      <c:valAx>
        <c:axId val="2017276576"/>
        <c:scaling>
          <c:orientation val="minMax"/>
        </c:scaling>
        <c:delete val="1"/>
        <c:axPos val="r"/>
        <c:numFmt formatCode="General" sourceLinked="1"/>
        <c:majorTickMark val="out"/>
        <c:minorTickMark val="none"/>
        <c:tickLblPos val="nextTo"/>
        <c:crossAx val="2017274400"/>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76194062863927"/>
          <c:y val="0.12471664937515919"/>
          <c:w val="0.56023805937136073"/>
          <c:h val="0.85714285714285698"/>
        </c:manualLayout>
      </c:layout>
      <c:barChart>
        <c:barDir val="bar"/>
        <c:grouping val="clustered"/>
        <c:varyColors val="0"/>
        <c:ser>
          <c:idx val="1"/>
          <c:order val="1"/>
          <c:tx>
            <c:strRef>
              <c:f>Sheet2!$C$1</c:f>
              <c:strCache>
                <c:ptCount val="1"/>
                <c:pt idx="0">
                  <c:v>Young</c:v>
                </c:pt>
              </c:strCache>
            </c:strRef>
          </c:tx>
          <c:spPr>
            <a:solidFill>
              <a:srgbClr val="DE8400"/>
            </a:solidFill>
            <a:ln w="3319">
              <a:noFill/>
              <a:prstDash val="solid"/>
            </a:ln>
          </c:spPr>
          <c:invertIfNegative val="0"/>
          <c:dLbls>
            <c:dLbl>
              <c:idx val="8"/>
              <c:layout>
                <c:manualLayout>
                  <c:x val="-5.8015875336217982E-3"/>
                  <c:y val="2.89353671244473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48-4C7A-8DF4-1BE422CA6980}"/>
                </c:ext>
              </c:extLst>
            </c:dLbl>
            <c:numFmt formatCode="#,##0.00;#,##0" sourceLinked="0"/>
            <c:spPr>
              <a:noFill/>
              <a:ln>
                <a:noFill/>
              </a:ln>
              <a:effectLst/>
            </c:spPr>
            <c:txPr>
              <a:bodyPr wrap="square" lIns="38100" tIns="19050" rIns="38100" bIns="19050" anchor="ctr">
                <a:spAutoFit/>
              </a:bodyPr>
              <a:lstStyle/>
              <a:p>
                <a:pPr>
                  <a:defRPr sz="16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Sheet2!$A$2:$A$11</c:f>
              <c:strCache>
                <c:ptCount val="10"/>
                <c:pt idx="0">
                  <c:v>Total</c:v>
                </c:pt>
                <c:pt idx="2">
                  <c:v>Chinese</c:v>
                </c:pt>
                <c:pt idx="3">
                  <c:v>Indian</c:v>
                </c:pt>
                <c:pt idx="4">
                  <c:v>Filipino</c:v>
                </c:pt>
                <c:pt idx="5">
                  <c:v>Korean</c:v>
                </c:pt>
                <c:pt idx="6">
                  <c:v>Vietnamese</c:v>
                </c:pt>
                <c:pt idx="7">
                  <c:v>Japanese</c:v>
                </c:pt>
                <c:pt idx="8">
                  <c:v>Native Hawaiian &amp; Pacific Islander</c:v>
                </c:pt>
                <c:pt idx="9">
                  <c:v>Other</c:v>
                </c:pt>
              </c:strCache>
            </c:strRef>
          </c:cat>
          <c:val>
            <c:numRef>
              <c:f>Sheet2!$C$2:$C$11</c:f>
              <c:numCache>
                <c:formatCode>General</c:formatCode>
                <c:ptCount val="10"/>
                <c:pt idx="0">
                  <c:v>-55</c:v>
                </c:pt>
                <c:pt idx="2">
                  <c:v>-52</c:v>
                </c:pt>
                <c:pt idx="3">
                  <c:v>-49</c:v>
                </c:pt>
                <c:pt idx="4">
                  <c:v>-54</c:v>
                </c:pt>
                <c:pt idx="5">
                  <c:v>-50</c:v>
                </c:pt>
                <c:pt idx="6">
                  <c:v>-47</c:v>
                </c:pt>
                <c:pt idx="7">
                  <c:v>-68</c:v>
                </c:pt>
                <c:pt idx="8">
                  <c:v>-67</c:v>
                </c:pt>
                <c:pt idx="9">
                  <c:v>-68</c:v>
                </c:pt>
              </c:numCache>
            </c:numRef>
          </c:val>
          <c:extLst>
            <c:ext xmlns:c16="http://schemas.microsoft.com/office/drawing/2014/chart" uri="{C3380CC4-5D6E-409C-BE32-E72D297353CC}">
              <c16:uniqueId val="{00000000-7F44-4AFD-9F5C-77ED3A908E11}"/>
            </c:ext>
          </c:extLst>
        </c:ser>
        <c:dLbls>
          <c:showLegendKey val="0"/>
          <c:showVal val="1"/>
          <c:showCatName val="0"/>
          <c:showSerName val="0"/>
          <c:showPercent val="0"/>
          <c:showBubbleSize val="0"/>
        </c:dLbls>
        <c:gapWidth val="40"/>
        <c:overlap val="100"/>
        <c:axId val="329321032"/>
        <c:axId val="329321424"/>
      </c:barChart>
      <c:barChart>
        <c:barDir val="bar"/>
        <c:grouping val="clustered"/>
        <c:varyColors val="0"/>
        <c:ser>
          <c:idx val="0"/>
          <c:order val="0"/>
          <c:tx>
            <c:strRef>
              <c:f>Sheet2!$B$1</c:f>
              <c:strCache>
                <c:ptCount val="1"/>
                <c:pt idx="0">
                  <c:v>Galvin</c:v>
                </c:pt>
              </c:strCache>
            </c:strRef>
          </c:tx>
          <c:spPr>
            <a:solidFill>
              <a:srgbClr val="0085B4"/>
            </a:solidFill>
            <a:ln w="13277">
              <a:noFill/>
              <a:prstDash val="solid"/>
            </a:ln>
          </c:spPr>
          <c:invertIfNegative val="0"/>
          <c:dLbls>
            <c:spPr>
              <a:noFill/>
              <a:ln w="26555">
                <a:noFill/>
              </a:ln>
            </c:spPr>
            <c:txPr>
              <a:bodyPr/>
              <a:lstStyle/>
              <a:p>
                <a:pPr>
                  <a:defRPr sz="1600" b="1"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Sheet2!$A$2:$A$11</c:f>
              <c:strCache>
                <c:ptCount val="10"/>
                <c:pt idx="0">
                  <c:v>Total</c:v>
                </c:pt>
                <c:pt idx="2">
                  <c:v>Chinese</c:v>
                </c:pt>
                <c:pt idx="3">
                  <c:v>Indian</c:v>
                </c:pt>
                <c:pt idx="4">
                  <c:v>Filipino</c:v>
                </c:pt>
                <c:pt idx="5">
                  <c:v>Korean</c:v>
                </c:pt>
                <c:pt idx="6">
                  <c:v>Vietnamese</c:v>
                </c:pt>
                <c:pt idx="7">
                  <c:v>Japanese</c:v>
                </c:pt>
                <c:pt idx="8">
                  <c:v>Native Hawaiian &amp; Pacific Islander</c:v>
                </c:pt>
                <c:pt idx="9">
                  <c:v>Other</c:v>
                </c:pt>
              </c:strCache>
            </c:strRef>
          </c:cat>
          <c:val>
            <c:numRef>
              <c:f>Sheet2!$B$2:$B$11</c:f>
              <c:numCache>
                <c:formatCode>General</c:formatCode>
                <c:ptCount val="10"/>
                <c:pt idx="0">
                  <c:v>37</c:v>
                </c:pt>
                <c:pt idx="2">
                  <c:v>37</c:v>
                </c:pt>
                <c:pt idx="3">
                  <c:v>45</c:v>
                </c:pt>
                <c:pt idx="4">
                  <c:v>34</c:v>
                </c:pt>
                <c:pt idx="5">
                  <c:v>44</c:v>
                </c:pt>
                <c:pt idx="6">
                  <c:v>42</c:v>
                </c:pt>
                <c:pt idx="7">
                  <c:v>25</c:v>
                </c:pt>
                <c:pt idx="8">
                  <c:v>27</c:v>
                </c:pt>
                <c:pt idx="9">
                  <c:v>25</c:v>
                </c:pt>
              </c:numCache>
            </c:numRef>
          </c:val>
          <c:extLst>
            <c:ext xmlns:c16="http://schemas.microsoft.com/office/drawing/2014/chart" uri="{C3380CC4-5D6E-409C-BE32-E72D297353CC}">
              <c16:uniqueId val="{00000002-7F44-4AFD-9F5C-77ED3A908E11}"/>
            </c:ext>
          </c:extLst>
        </c:ser>
        <c:dLbls>
          <c:showLegendKey val="0"/>
          <c:showVal val="1"/>
          <c:showCatName val="0"/>
          <c:showSerName val="0"/>
          <c:showPercent val="0"/>
          <c:showBubbleSize val="0"/>
        </c:dLbls>
        <c:gapWidth val="40"/>
        <c:overlap val="100"/>
        <c:axId val="329321816"/>
        <c:axId val="329322208"/>
      </c:barChart>
      <c:catAx>
        <c:axId val="329321032"/>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464" b="0" i="0" u="none" strike="noStrike" baseline="0">
                <a:solidFill>
                  <a:srgbClr val="000000"/>
                </a:solidFill>
                <a:latin typeface="Calibri"/>
                <a:ea typeface="Calibri"/>
                <a:cs typeface="Calibri"/>
              </a:defRPr>
            </a:pPr>
            <a:endParaRPr lang="en-US"/>
          </a:p>
        </c:txPr>
        <c:crossAx val="329321424"/>
        <c:crosses val="autoZero"/>
        <c:auto val="1"/>
        <c:lblAlgn val="ctr"/>
        <c:lblOffset val="100"/>
        <c:tickLblSkip val="1"/>
        <c:tickMarkSkip val="1"/>
        <c:noMultiLvlLbl val="0"/>
      </c:catAx>
      <c:valAx>
        <c:axId val="329321424"/>
        <c:scaling>
          <c:orientation val="minMax"/>
        </c:scaling>
        <c:delete val="1"/>
        <c:axPos val="t"/>
        <c:numFmt formatCode="General" sourceLinked="1"/>
        <c:majorTickMark val="out"/>
        <c:minorTickMark val="none"/>
        <c:tickLblPos val="nextTo"/>
        <c:crossAx val="329321032"/>
        <c:crosses val="autoZero"/>
        <c:crossBetween val="between"/>
      </c:valAx>
      <c:catAx>
        <c:axId val="329321816"/>
        <c:scaling>
          <c:orientation val="maxMin"/>
        </c:scaling>
        <c:delete val="1"/>
        <c:axPos val="l"/>
        <c:numFmt formatCode="General" sourceLinked="1"/>
        <c:majorTickMark val="out"/>
        <c:minorTickMark val="none"/>
        <c:tickLblPos val="nextTo"/>
        <c:crossAx val="329322208"/>
        <c:crosses val="autoZero"/>
        <c:auto val="1"/>
        <c:lblAlgn val="ctr"/>
        <c:lblOffset val="100"/>
        <c:noMultiLvlLbl val="0"/>
      </c:catAx>
      <c:valAx>
        <c:axId val="329322208"/>
        <c:scaling>
          <c:orientation val="minMax"/>
        </c:scaling>
        <c:delete val="1"/>
        <c:axPos val="b"/>
        <c:numFmt formatCode="General" sourceLinked="1"/>
        <c:majorTickMark val="out"/>
        <c:minorTickMark val="none"/>
        <c:tickLblPos val="nextTo"/>
        <c:crossAx val="329321816"/>
        <c:crosses val="max"/>
        <c:crossBetween val="between"/>
      </c:valAx>
      <c:spPr>
        <a:noFill/>
        <a:ln w="25400">
          <a:noFill/>
        </a:ln>
      </c:spPr>
    </c:plotArea>
    <c:plotVisOnly val="1"/>
    <c:dispBlanksAs val="gap"/>
    <c:showDLblsOverMax val="0"/>
  </c:chart>
  <c:spPr>
    <a:solidFill>
      <a:srgbClr val="FFFFFF"/>
    </a:solidFill>
    <a:ln>
      <a:noFill/>
    </a:ln>
  </c:spPr>
  <c:txPr>
    <a:bodyPr/>
    <a:lstStyle/>
    <a:p>
      <a:pPr>
        <a:defRPr sz="1098"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76194062863927"/>
          <c:y val="0.12471664937515919"/>
          <c:w val="0.56023805937136073"/>
          <c:h val="0.85714285714285698"/>
        </c:manualLayout>
      </c:layout>
      <c:barChart>
        <c:barDir val="bar"/>
        <c:grouping val="clustered"/>
        <c:varyColors val="0"/>
        <c:ser>
          <c:idx val="1"/>
          <c:order val="1"/>
          <c:tx>
            <c:strRef>
              <c:f>Sheet2!$C$1</c:f>
              <c:strCache>
                <c:ptCount val="1"/>
              </c:strCache>
            </c:strRef>
          </c:tx>
          <c:spPr>
            <a:solidFill>
              <a:srgbClr val="DE8400"/>
            </a:solidFill>
            <a:ln w="3319">
              <a:noFill/>
              <a:prstDash val="solid"/>
            </a:ln>
          </c:spPr>
          <c:invertIfNegative val="0"/>
          <c:dLbls>
            <c:dLbl>
              <c:idx val="8"/>
              <c:layout>
                <c:manualLayout>
                  <c:x val="-5.8015875336217982E-3"/>
                  <c:y val="2.89353671244473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48-4C7A-8DF4-1BE422CA6980}"/>
                </c:ext>
              </c:extLst>
            </c:dLbl>
            <c:numFmt formatCode="#,##0.00;#,##0" sourceLinked="0"/>
            <c:spPr>
              <a:noFill/>
              <a:ln>
                <a:noFill/>
              </a:ln>
              <a:effectLst/>
            </c:spPr>
            <c:txPr>
              <a:bodyPr wrap="square" lIns="38100" tIns="19050" rIns="38100" bIns="19050" anchor="ctr">
                <a:spAutoFit/>
              </a:bodyPr>
              <a:lstStyle/>
              <a:p>
                <a:pPr>
                  <a:defRPr sz="16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Sheet2!$A$2:$A$8</c:f>
              <c:strCache>
                <c:ptCount val="7"/>
                <c:pt idx="0">
                  <c:v>Total</c:v>
                </c:pt>
                <c:pt idx="2">
                  <c:v>Under 45</c:v>
                </c:pt>
                <c:pt idx="3">
                  <c:v>45+</c:v>
                </c:pt>
                <c:pt idx="4">
                  <c:v>First Generation</c:v>
                </c:pt>
                <c:pt idx="5">
                  <c:v>Second Generation</c:v>
                </c:pt>
                <c:pt idx="6">
                  <c:v>Third Generation</c:v>
                </c:pt>
              </c:strCache>
            </c:strRef>
          </c:cat>
          <c:val>
            <c:numRef>
              <c:f>Sheet2!$C$2:$C$8</c:f>
              <c:numCache>
                <c:formatCode>General</c:formatCode>
                <c:ptCount val="7"/>
                <c:pt idx="0">
                  <c:v>-55</c:v>
                </c:pt>
                <c:pt idx="2">
                  <c:v>-52</c:v>
                </c:pt>
                <c:pt idx="3">
                  <c:v>-58</c:v>
                </c:pt>
                <c:pt idx="4">
                  <c:v>-53</c:v>
                </c:pt>
                <c:pt idx="5">
                  <c:v>-55</c:v>
                </c:pt>
                <c:pt idx="6">
                  <c:v>-63</c:v>
                </c:pt>
              </c:numCache>
            </c:numRef>
          </c:val>
          <c:extLst>
            <c:ext xmlns:c16="http://schemas.microsoft.com/office/drawing/2014/chart" uri="{C3380CC4-5D6E-409C-BE32-E72D297353CC}">
              <c16:uniqueId val="{00000000-7F44-4AFD-9F5C-77ED3A908E11}"/>
            </c:ext>
          </c:extLst>
        </c:ser>
        <c:dLbls>
          <c:showLegendKey val="0"/>
          <c:showVal val="1"/>
          <c:showCatName val="0"/>
          <c:showSerName val="0"/>
          <c:showPercent val="0"/>
          <c:showBubbleSize val="0"/>
        </c:dLbls>
        <c:gapWidth val="40"/>
        <c:overlap val="100"/>
        <c:axId val="329321032"/>
        <c:axId val="329321424"/>
      </c:barChart>
      <c:barChart>
        <c:barDir val="bar"/>
        <c:grouping val="clustered"/>
        <c:varyColors val="0"/>
        <c:ser>
          <c:idx val="0"/>
          <c:order val="0"/>
          <c:tx>
            <c:strRef>
              <c:f>Sheet2!$B$1</c:f>
              <c:strCache>
                <c:ptCount val="1"/>
              </c:strCache>
            </c:strRef>
          </c:tx>
          <c:spPr>
            <a:solidFill>
              <a:srgbClr val="0085B4"/>
            </a:solidFill>
            <a:ln w="13277">
              <a:noFill/>
              <a:prstDash val="solid"/>
            </a:ln>
          </c:spPr>
          <c:invertIfNegative val="0"/>
          <c:dLbls>
            <c:spPr>
              <a:noFill/>
              <a:ln w="26555">
                <a:noFill/>
              </a:ln>
            </c:spPr>
            <c:txPr>
              <a:bodyPr/>
              <a:lstStyle/>
              <a:p>
                <a:pPr>
                  <a:defRPr sz="1600" b="1"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Sheet2!$A$2:$A$8</c:f>
              <c:strCache>
                <c:ptCount val="7"/>
                <c:pt idx="0">
                  <c:v>Total</c:v>
                </c:pt>
                <c:pt idx="2">
                  <c:v>Under 45</c:v>
                </c:pt>
                <c:pt idx="3">
                  <c:v>45+</c:v>
                </c:pt>
                <c:pt idx="4">
                  <c:v>First Generation</c:v>
                </c:pt>
                <c:pt idx="5">
                  <c:v>Second Generation</c:v>
                </c:pt>
                <c:pt idx="6">
                  <c:v>Third Generation</c:v>
                </c:pt>
              </c:strCache>
            </c:strRef>
          </c:cat>
          <c:val>
            <c:numRef>
              <c:f>Sheet2!$B$2:$B$8</c:f>
              <c:numCache>
                <c:formatCode>General</c:formatCode>
                <c:ptCount val="7"/>
                <c:pt idx="0">
                  <c:v>37</c:v>
                </c:pt>
                <c:pt idx="2">
                  <c:v>39</c:v>
                </c:pt>
                <c:pt idx="3">
                  <c:v>34</c:v>
                </c:pt>
                <c:pt idx="4">
                  <c:v>38</c:v>
                </c:pt>
                <c:pt idx="5">
                  <c:v>39</c:v>
                </c:pt>
                <c:pt idx="6">
                  <c:v>30</c:v>
                </c:pt>
              </c:numCache>
            </c:numRef>
          </c:val>
          <c:extLst>
            <c:ext xmlns:c16="http://schemas.microsoft.com/office/drawing/2014/chart" uri="{C3380CC4-5D6E-409C-BE32-E72D297353CC}">
              <c16:uniqueId val="{00000002-7F44-4AFD-9F5C-77ED3A908E11}"/>
            </c:ext>
          </c:extLst>
        </c:ser>
        <c:dLbls>
          <c:showLegendKey val="0"/>
          <c:showVal val="1"/>
          <c:showCatName val="0"/>
          <c:showSerName val="0"/>
          <c:showPercent val="0"/>
          <c:showBubbleSize val="0"/>
        </c:dLbls>
        <c:gapWidth val="40"/>
        <c:overlap val="100"/>
        <c:axId val="329321816"/>
        <c:axId val="329322208"/>
      </c:barChart>
      <c:catAx>
        <c:axId val="329321032"/>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464" b="0" i="0" u="none" strike="noStrike" baseline="0">
                <a:solidFill>
                  <a:srgbClr val="000000"/>
                </a:solidFill>
                <a:latin typeface="Calibri"/>
                <a:ea typeface="Calibri"/>
                <a:cs typeface="Calibri"/>
              </a:defRPr>
            </a:pPr>
            <a:endParaRPr lang="en-US"/>
          </a:p>
        </c:txPr>
        <c:crossAx val="329321424"/>
        <c:crosses val="autoZero"/>
        <c:auto val="1"/>
        <c:lblAlgn val="ctr"/>
        <c:lblOffset val="100"/>
        <c:tickLblSkip val="1"/>
        <c:tickMarkSkip val="1"/>
        <c:noMultiLvlLbl val="0"/>
      </c:catAx>
      <c:valAx>
        <c:axId val="329321424"/>
        <c:scaling>
          <c:orientation val="minMax"/>
        </c:scaling>
        <c:delete val="1"/>
        <c:axPos val="t"/>
        <c:numFmt formatCode="General" sourceLinked="1"/>
        <c:majorTickMark val="out"/>
        <c:minorTickMark val="none"/>
        <c:tickLblPos val="nextTo"/>
        <c:crossAx val="329321032"/>
        <c:crosses val="autoZero"/>
        <c:crossBetween val="between"/>
      </c:valAx>
      <c:catAx>
        <c:axId val="329321816"/>
        <c:scaling>
          <c:orientation val="maxMin"/>
        </c:scaling>
        <c:delete val="1"/>
        <c:axPos val="l"/>
        <c:numFmt formatCode="General" sourceLinked="1"/>
        <c:majorTickMark val="out"/>
        <c:minorTickMark val="none"/>
        <c:tickLblPos val="nextTo"/>
        <c:crossAx val="329322208"/>
        <c:crosses val="autoZero"/>
        <c:auto val="1"/>
        <c:lblAlgn val="ctr"/>
        <c:lblOffset val="100"/>
        <c:noMultiLvlLbl val="0"/>
      </c:catAx>
      <c:valAx>
        <c:axId val="329322208"/>
        <c:scaling>
          <c:orientation val="minMax"/>
        </c:scaling>
        <c:delete val="1"/>
        <c:axPos val="b"/>
        <c:numFmt formatCode="General" sourceLinked="1"/>
        <c:majorTickMark val="out"/>
        <c:minorTickMark val="none"/>
        <c:tickLblPos val="nextTo"/>
        <c:crossAx val="329321816"/>
        <c:crosses val="max"/>
        <c:crossBetween val="between"/>
      </c:valAx>
      <c:spPr>
        <a:noFill/>
        <a:ln w="25400">
          <a:noFill/>
        </a:ln>
      </c:spPr>
    </c:plotArea>
    <c:plotVisOnly val="1"/>
    <c:dispBlanksAs val="gap"/>
    <c:showDLblsOverMax val="0"/>
  </c:chart>
  <c:spPr>
    <a:solidFill>
      <a:srgbClr val="FFFFFF"/>
    </a:solidFill>
    <a:ln>
      <a:noFill/>
    </a:ln>
  </c:spPr>
  <c:txPr>
    <a:bodyPr/>
    <a:lstStyle/>
    <a:p>
      <a:pPr>
        <a:defRPr sz="1098"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1654501216545E-2"/>
          <c:y val="0.20272848222218634"/>
          <c:w val="0.97810218978102204"/>
          <c:h val="0.65645985281101216"/>
        </c:manualLayout>
      </c:layout>
      <c:barChart>
        <c:barDir val="col"/>
        <c:grouping val="clustered"/>
        <c:varyColors val="0"/>
        <c:ser>
          <c:idx val="1"/>
          <c:order val="1"/>
          <c:tx>
            <c:strRef>
              <c:f>Sheet2!$A$3</c:f>
              <c:strCache>
                <c:ptCount val="1"/>
              </c:strCache>
            </c:strRef>
          </c:tx>
          <c:spPr>
            <a:solidFill>
              <a:srgbClr val="AFDFFF"/>
            </a:solidFill>
            <a:ln w="3047">
              <a:solidFill>
                <a:srgbClr val="FFFFFF"/>
              </a:solidFill>
              <a:prstDash val="solid"/>
            </a:ln>
          </c:spPr>
          <c:invertIfNegative val="0"/>
          <c:dPt>
            <c:idx val="0"/>
            <c:invertIfNegative val="0"/>
            <c:bubble3D val="0"/>
            <c:spPr>
              <a:solidFill>
                <a:srgbClr val="0085B4"/>
              </a:solidFill>
              <a:ln w="3047">
                <a:solidFill>
                  <a:srgbClr val="FFFFFF"/>
                </a:solidFill>
                <a:prstDash val="solid"/>
              </a:ln>
            </c:spPr>
            <c:extLst>
              <c:ext xmlns:c16="http://schemas.microsoft.com/office/drawing/2014/chart" uri="{C3380CC4-5D6E-409C-BE32-E72D297353CC}">
                <c16:uniqueId val="{00000012-59CA-4265-8F14-63DC14E92060}"/>
              </c:ext>
            </c:extLst>
          </c:dPt>
          <c:dPt>
            <c:idx val="1"/>
            <c:invertIfNegative val="0"/>
            <c:bubble3D val="0"/>
            <c:spPr>
              <a:solidFill>
                <a:srgbClr val="99CCFF"/>
              </a:solidFill>
              <a:ln w="3047">
                <a:solidFill>
                  <a:srgbClr val="FFFFFF"/>
                </a:solidFill>
                <a:prstDash val="solid"/>
              </a:ln>
            </c:spPr>
            <c:extLst>
              <c:ext xmlns:c16="http://schemas.microsoft.com/office/drawing/2014/chart" uri="{C3380CC4-5D6E-409C-BE32-E72D297353CC}">
                <c16:uniqueId val="{00000001-BC6B-4506-940D-70F73ECCE7BE}"/>
              </c:ext>
            </c:extLst>
          </c:dPt>
          <c:dPt>
            <c:idx val="2"/>
            <c:invertIfNegative val="0"/>
            <c:bubble3D val="0"/>
            <c:spPr>
              <a:solidFill>
                <a:srgbClr val="710093"/>
              </a:solidFill>
              <a:ln w="3047">
                <a:solidFill>
                  <a:srgbClr val="FFFFFF"/>
                </a:solidFill>
                <a:prstDash val="solid"/>
              </a:ln>
            </c:spPr>
            <c:extLst>
              <c:ext xmlns:c16="http://schemas.microsoft.com/office/drawing/2014/chart" uri="{C3380CC4-5D6E-409C-BE32-E72D297353CC}">
                <c16:uniqueId val="{00000003-BC6B-4506-940D-70F73ECCE7BE}"/>
              </c:ext>
            </c:extLst>
          </c:dPt>
          <c:dPt>
            <c:idx val="3"/>
            <c:invertIfNegative val="0"/>
            <c:bubble3D val="0"/>
            <c:spPr>
              <a:solidFill>
                <a:srgbClr val="FFC000"/>
              </a:solidFill>
              <a:ln w="3047">
                <a:solidFill>
                  <a:srgbClr val="FFFFFF"/>
                </a:solidFill>
                <a:prstDash val="solid"/>
              </a:ln>
            </c:spPr>
            <c:extLst>
              <c:ext xmlns:c16="http://schemas.microsoft.com/office/drawing/2014/chart" uri="{C3380CC4-5D6E-409C-BE32-E72D297353CC}">
                <c16:uniqueId val="{00000013-59CA-4265-8F14-63DC14E92060}"/>
              </c:ext>
            </c:extLst>
          </c:dPt>
          <c:dPt>
            <c:idx val="4"/>
            <c:invertIfNegative val="0"/>
            <c:bubble3D val="0"/>
            <c:spPr>
              <a:solidFill>
                <a:srgbClr val="DE8400"/>
              </a:solidFill>
              <a:ln w="3047">
                <a:solidFill>
                  <a:srgbClr val="FFFFFF"/>
                </a:solidFill>
                <a:prstDash val="solid"/>
              </a:ln>
            </c:spPr>
            <c:extLst>
              <c:ext xmlns:c16="http://schemas.microsoft.com/office/drawing/2014/chart" uri="{C3380CC4-5D6E-409C-BE32-E72D297353CC}">
                <c16:uniqueId val="{00000014-59CA-4265-8F14-63DC14E92060}"/>
              </c:ext>
            </c:extLst>
          </c:dPt>
          <c:dPt>
            <c:idx val="5"/>
            <c:invertIfNegative val="0"/>
            <c:bubble3D val="0"/>
            <c:spPr>
              <a:solidFill>
                <a:srgbClr val="000000">
                  <a:lumMod val="50000"/>
                  <a:lumOff val="50000"/>
                </a:srgbClr>
              </a:solidFill>
              <a:ln w="3047">
                <a:solidFill>
                  <a:srgbClr val="FFFFFF"/>
                </a:solidFill>
                <a:prstDash val="solid"/>
              </a:ln>
            </c:spPr>
            <c:extLst>
              <c:ext xmlns:c16="http://schemas.microsoft.com/office/drawing/2014/chart" uri="{C3380CC4-5D6E-409C-BE32-E72D297353CC}">
                <c16:uniqueId val="{00000015-59CA-4265-8F14-63DC14E92060}"/>
              </c:ext>
            </c:extLst>
          </c:dPt>
          <c:dPt>
            <c:idx val="7"/>
            <c:invertIfNegative val="0"/>
            <c:bubble3D val="0"/>
            <c:spPr>
              <a:solidFill>
                <a:srgbClr val="777777"/>
              </a:solidFill>
              <a:ln w="3047">
                <a:solidFill>
                  <a:srgbClr val="FFFFFF"/>
                </a:solidFill>
                <a:prstDash val="solid"/>
              </a:ln>
            </c:spPr>
            <c:extLst>
              <c:ext xmlns:c16="http://schemas.microsoft.com/office/drawing/2014/chart" uri="{C3380CC4-5D6E-409C-BE32-E72D297353CC}">
                <c16:uniqueId val="{0000000C-BC6B-4506-940D-70F73ECCE7BE}"/>
              </c:ext>
            </c:extLst>
          </c:dPt>
          <c:dLbls>
            <c:spPr>
              <a:noFill/>
              <a:ln>
                <a:noFill/>
              </a:ln>
              <a:effectLst/>
            </c:spPr>
            <c:txPr>
              <a:bodyPr wrap="square" lIns="38100" tIns="19050" rIns="38100" bIns="19050" anchor="ctr">
                <a:spAutoFit/>
              </a:bodyPr>
              <a:lstStyle/>
              <a:p>
                <a:pPr>
                  <a:defRPr sz="235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Sheet2!$B$1:$G$1</c:f>
              <c:strCache>
                <c:ptCount val="6"/>
                <c:pt idx="0">
                  <c:v>Almost Certain</c:v>
                </c:pt>
                <c:pt idx="1">
                  <c:v>Probably</c:v>
                </c:pt>
                <c:pt idx="2">
                  <c:v>About 50-50</c:v>
                </c:pt>
                <c:pt idx="3">
                  <c:v>A little likely</c:v>
                </c:pt>
                <c:pt idx="4">
                  <c:v>Not at all likely </c:v>
                </c:pt>
                <c:pt idx="5">
                  <c:v>Not sure</c:v>
                </c:pt>
              </c:strCache>
            </c:strRef>
          </c:cat>
          <c:val>
            <c:numRef>
              <c:f>Sheet2!$B$3:$G$3</c:f>
              <c:numCache>
                <c:formatCode>General</c:formatCode>
                <c:ptCount val="6"/>
                <c:pt idx="0">
                  <c:v>44</c:v>
                </c:pt>
                <c:pt idx="1">
                  <c:v>23</c:v>
                </c:pt>
                <c:pt idx="2">
                  <c:v>16</c:v>
                </c:pt>
                <c:pt idx="3">
                  <c:v>5</c:v>
                </c:pt>
                <c:pt idx="4">
                  <c:v>3</c:v>
                </c:pt>
                <c:pt idx="5">
                  <c:v>9</c:v>
                </c:pt>
              </c:numCache>
            </c:numRef>
          </c:val>
          <c:extLst>
            <c:ext xmlns:c16="http://schemas.microsoft.com/office/drawing/2014/chart" uri="{C3380CC4-5D6E-409C-BE32-E72D297353CC}">
              <c16:uniqueId val="{0000000D-BC6B-4506-940D-70F73ECCE7BE}"/>
            </c:ext>
          </c:extLst>
        </c:ser>
        <c:dLbls>
          <c:showLegendKey val="0"/>
          <c:showVal val="1"/>
          <c:showCatName val="0"/>
          <c:showSerName val="0"/>
          <c:showPercent val="0"/>
          <c:showBubbleSize val="0"/>
        </c:dLbls>
        <c:gapWidth val="60"/>
        <c:axId val="2017273856"/>
        <c:axId val="2017271136"/>
      </c:barChart>
      <c:barChart>
        <c:barDir val="col"/>
        <c:grouping val="clustered"/>
        <c:varyColors val="0"/>
        <c:ser>
          <c:idx val="0"/>
          <c:order val="0"/>
          <c:tx>
            <c:strRef>
              <c:f>Sheet2!$A$2</c:f>
              <c:strCache>
                <c:ptCount val="1"/>
              </c:strCache>
            </c:strRef>
          </c:tx>
          <c:spPr>
            <a:solidFill>
              <a:srgbClr val="0085B4"/>
            </a:solidFill>
            <a:ln w="12187">
              <a:solidFill>
                <a:srgbClr val="FFFFFF"/>
              </a:solidFill>
              <a:prstDash val="solid"/>
            </a:ln>
          </c:spPr>
          <c:invertIfNegative val="0"/>
          <c:dPt>
            <c:idx val="1"/>
            <c:invertIfNegative val="0"/>
            <c:bubble3D val="0"/>
            <c:spPr>
              <a:solidFill>
                <a:srgbClr val="DE8400"/>
              </a:solidFill>
              <a:ln w="12187">
                <a:solidFill>
                  <a:srgbClr val="FFFFFF"/>
                </a:solidFill>
                <a:prstDash val="solid"/>
              </a:ln>
            </c:spPr>
            <c:extLst>
              <c:ext xmlns:c16="http://schemas.microsoft.com/office/drawing/2014/chart" uri="{C3380CC4-5D6E-409C-BE32-E72D297353CC}">
                <c16:uniqueId val="{0000000F-BC6B-4506-940D-70F73ECCE7BE}"/>
              </c:ext>
            </c:extLst>
          </c:dPt>
          <c:dPt>
            <c:idx val="2"/>
            <c:invertIfNegative val="0"/>
            <c:bubble3D val="0"/>
            <c:spPr>
              <a:solidFill>
                <a:srgbClr val="FFFFFF">
                  <a:lumMod val="50000"/>
                </a:srgbClr>
              </a:solidFill>
              <a:ln w="12187">
                <a:solidFill>
                  <a:srgbClr val="FFFFFF"/>
                </a:solidFill>
                <a:prstDash val="solid"/>
              </a:ln>
            </c:spPr>
            <c:extLst>
              <c:ext xmlns:c16="http://schemas.microsoft.com/office/drawing/2014/chart" uri="{C3380CC4-5D6E-409C-BE32-E72D297353CC}">
                <c16:uniqueId val="{00000015-AE72-4945-BB9C-44A1BB6E17B0}"/>
              </c:ext>
            </c:extLst>
          </c:dPt>
          <c:dPt>
            <c:idx val="3"/>
            <c:invertIfNegative val="0"/>
            <c:bubble3D val="0"/>
            <c:spPr>
              <a:solidFill>
                <a:srgbClr val="577600">
                  <a:lumMod val="75000"/>
                </a:srgbClr>
              </a:solidFill>
              <a:ln w="12187">
                <a:solidFill>
                  <a:srgbClr val="FFFFFF"/>
                </a:solidFill>
                <a:prstDash val="solid"/>
              </a:ln>
            </c:spPr>
            <c:extLst>
              <c:ext xmlns:c16="http://schemas.microsoft.com/office/drawing/2014/chart" uri="{C3380CC4-5D6E-409C-BE32-E72D297353CC}">
                <c16:uniqueId val="{00000000-9180-4C29-BCEC-E6391A17BEDF}"/>
              </c:ext>
            </c:extLst>
          </c:dPt>
          <c:dPt>
            <c:idx val="4"/>
            <c:invertIfNegative val="0"/>
            <c:bubble3D val="0"/>
            <c:spPr>
              <a:solidFill>
                <a:srgbClr val="710093">
                  <a:lumMod val="75000"/>
                </a:srgbClr>
              </a:solidFill>
              <a:ln w="12187">
                <a:solidFill>
                  <a:srgbClr val="FFFFFF"/>
                </a:solidFill>
                <a:prstDash val="solid"/>
              </a:ln>
            </c:spPr>
            <c:extLst>
              <c:ext xmlns:c16="http://schemas.microsoft.com/office/drawing/2014/chart" uri="{C3380CC4-5D6E-409C-BE32-E72D297353CC}">
                <c16:uniqueId val="{00000001-9180-4C29-BCEC-E6391A17BEDF}"/>
              </c:ext>
            </c:extLst>
          </c:dPt>
          <c:dPt>
            <c:idx val="5"/>
            <c:invertIfNegative val="0"/>
            <c:bubble3D val="0"/>
            <c:spPr>
              <a:solidFill>
                <a:srgbClr val="C00000"/>
              </a:solidFill>
              <a:ln w="12187">
                <a:solidFill>
                  <a:srgbClr val="FFFFFF"/>
                </a:solidFill>
                <a:prstDash val="solid"/>
              </a:ln>
            </c:spPr>
            <c:extLst>
              <c:ext xmlns:c16="http://schemas.microsoft.com/office/drawing/2014/chart" uri="{C3380CC4-5D6E-409C-BE32-E72D297353CC}">
                <c16:uniqueId val="{00000002-9180-4C29-BCEC-E6391A17BEDF}"/>
              </c:ext>
            </c:extLst>
          </c:dPt>
          <c:dPt>
            <c:idx val="7"/>
            <c:invertIfNegative val="0"/>
            <c:bubble3D val="0"/>
            <c:spPr>
              <a:solidFill>
                <a:srgbClr val="5F5F5F"/>
              </a:solidFill>
              <a:ln w="12187">
                <a:solidFill>
                  <a:srgbClr val="FFFFFF"/>
                </a:solidFill>
                <a:prstDash val="solid"/>
              </a:ln>
            </c:spPr>
            <c:extLst>
              <c:ext xmlns:c16="http://schemas.microsoft.com/office/drawing/2014/chart" uri="{C3380CC4-5D6E-409C-BE32-E72D297353CC}">
                <c16:uniqueId val="{00000018-AE72-4945-BB9C-44A1BB6E17B0}"/>
              </c:ext>
            </c:extLst>
          </c:dPt>
          <c:dLbls>
            <c:dLbl>
              <c:idx val="7"/>
              <c:delete val="1"/>
              <c:extLst>
                <c:ext xmlns:c15="http://schemas.microsoft.com/office/drawing/2012/chart" uri="{CE6537A1-D6FC-4f65-9D91-7224C49458BB}"/>
                <c:ext xmlns:c16="http://schemas.microsoft.com/office/drawing/2014/chart" uri="{C3380CC4-5D6E-409C-BE32-E72D297353CC}">
                  <c16:uniqueId val="{00000018-AE72-4945-BB9C-44A1BB6E17B0}"/>
                </c:ext>
              </c:extLst>
            </c:dLbl>
            <c:spPr>
              <a:noFill/>
              <a:ln w="24374">
                <a:noFill/>
              </a:ln>
            </c:spPr>
            <c:txPr>
              <a:bodyPr/>
              <a:lstStyle/>
              <a:p>
                <a:pPr>
                  <a:defRPr sz="2351" b="1" i="0" u="none" strike="noStrike" baseline="0">
                    <a:solidFill>
                      <a:schemeClr val="bg1"/>
                    </a:solidFill>
                    <a:latin typeface="Calibri"/>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Almost Certain</c:v>
                </c:pt>
                <c:pt idx="1">
                  <c:v>Probably</c:v>
                </c:pt>
                <c:pt idx="2">
                  <c:v>About 50-50</c:v>
                </c:pt>
                <c:pt idx="3">
                  <c:v>A little likely</c:v>
                </c:pt>
                <c:pt idx="4">
                  <c:v>Not at all likely </c:v>
                </c:pt>
                <c:pt idx="5">
                  <c:v>Not sure</c:v>
                </c:pt>
              </c:strCache>
            </c:strRef>
          </c:cat>
          <c:val>
            <c:numRef>
              <c:f>Sheet2!$B$2:$G$2</c:f>
              <c:numCache>
                <c:formatCode>General</c:formatCode>
                <c:ptCount val="6"/>
              </c:numCache>
            </c:numRef>
          </c:val>
          <c:extLst>
            <c:ext xmlns:c16="http://schemas.microsoft.com/office/drawing/2014/chart" uri="{C3380CC4-5D6E-409C-BE32-E72D297353CC}">
              <c16:uniqueId val="{00000016-BC6B-4506-940D-70F73ECCE7BE}"/>
            </c:ext>
          </c:extLst>
        </c:ser>
        <c:dLbls>
          <c:showLegendKey val="0"/>
          <c:showVal val="1"/>
          <c:showCatName val="0"/>
          <c:showSerName val="0"/>
          <c:showPercent val="0"/>
          <c:showBubbleSize val="0"/>
        </c:dLbls>
        <c:gapWidth val="60"/>
        <c:axId val="2017274400"/>
        <c:axId val="2017276576"/>
      </c:barChart>
      <c:catAx>
        <c:axId val="201727385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152" b="0" i="0" u="none" strike="noStrike" baseline="0">
                <a:solidFill>
                  <a:srgbClr val="000000"/>
                </a:solidFill>
                <a:latin typeface="Calibri"/>
                <a:ea typeface="Calibri"/>
                <a:cs typeface="Calibri"/>
              </a:defRPr>
            </a:pPr>
            <a:endParaRPr lang="en-US"/>
          </a:p>
        </c:txPr>
        <c:crossAx val="2017271136"/>
        <c:crosses val="autoZero"/>
        <c:auto val="1"/>
        <c:lblAlgn val="ctr"/>
        <c:lblOffset val="100"/>
        <c:tickLblSkip val="1"/>
        <c:tickMarkSkip val="1"/>
        <c:noMultiLvlLbl val="0"/>
      </c:catAx>
      <c:valAx>
        <c:axId val="2017271136"/>
        <c:scaling>
          <c:orientation val="minMax"/>
        </c:scaling>
        <c:delete val="1"/>
        <c:axPos val="l"/>
        <c:numFmt formatCode="General" sourceLinked="1"/>
        <c:majorTickMark val="out"/>
        <c:minorTickMark val="none"/>
        <c:tickLblPos val="nextTo"/>
        <c:crossAx val="2017273856"/>
        <c:crosses val="autoZero"/>
        <c:crossBetween val="between"/>
      </c:valAx>
      <c:catAx>
        <c:axId val="2017274400"/>
        <c:scaling>
          <c:orientation val="minMax"/>
        </c:scaling>
        <c:delete val="1"/>
        <c:axPos val="b"/>
        <c:numFmt formatCode="General" sourceLinked="1"/>
        <c:majorTickMark val="out"/>
        <c:minorTickMark val="none"/>
        <c:tickLblPos val="nextTo"/>
        <c:crossAx val="2017276576"/>
        <c:crosses val="autoZero"/>
        <c:auto val="1"/>
        <c:lblAlgn val="ctr"/>
        <c:lblOffset val="100"/>
        <c:noMultiLvlLbl val="0"/>
      </c:catAx>
      <c:valAx>
        <c:axId val="2017276576"/>
        <c:scaling>
          <c:orientation val="minMax"/>
        </c:scaling>
        <c:delete val="1"/>
        <c:axPos val="r"/>
        <c:numFmt formatCode="General" sourceLinked="1"/>
        <c:majorTickMark val="out"/>
        <c:minorTickMark val="none"/>
        <c:tickLblPos val="nextTo"/>
        <c:crossAx val="2017274400"/>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1654501216545E-2"/>
          <c:y val="0.20272848222218634"/>
          <c:w val="0.97810218978102204"/>
          <c:h val="0.65645985281101216"/>
        </c:manualLayout>
      </c:layout>
      <c:barChart>
        <c:barDir val="bar"/>
        <c:grouping val="clustered"/>
        <c:varyColors val="0"/>
        <c:ser>
          <c:idx val="1"/>
          <c:order val="1"/>
          <c:tx>
            <c:strRef>
              <c:f>Sheet2!$A$3</c:f>
              <c:strCache>
                <c:ptCount val="1"/>
              </c:strCache>
            </c:strRef>
          </c:tx>
          <c:spPr>
            <a:solidFill>
              <a:srgbClr val="0085B4"/>
            </a:solidFill>
            <a:ln w="3047">
              <a:solidFill>
                <a:srgbClr val="FFFFFF"/>
              </a:solidFill>
              <a:prstDash val="solid"/>
            </a:ln>
          </c:spPr>
          <c:invertIfNegative val="0"/>
          <c:dPt>
            <c:idx val="0"/>
            <c:invertIfNegative val="0"/>
            <c:bubble3D val="0"/>
            <c:extLst>
              <c:ext xmlns:c16="http://schemas.microsoft.com/office/drawing/2014/chart" uri="{C3380CC4-5D6E-409C-BE32-E72D297353CC}">
                <c16:uniqueId val="{0000000E-A745-49A1-A97A-3D6E3A9A56D1}"/>
              </c:ext>
            </c:extLst>
          </c:dPt>
          <c:dPt>
            <c:idx val="1"/>
            <c:invertIfNegative val="0"/>
            <c:bubble3D val="0"/>
            <c:extLst>
              <c:ext xmlns:c16="http://schemas.microsoft.com/office/drawing/2014/chart" uri="{C3380CC4-5D6E-409C-BE32-E72D297353CC}">
                <c16:uniqueId val="{00000001-BC6B-4506-940D-70F73ECCE7BE}"/>
              </c:ext>
            </c:extLst>
          </c:dPt>
          <c:dPt>
            <c:idx val="2"/>
            <c:invertIfNegative val="0"/>
            <c:bubble3D val="0"/>
            <c:extLst>
              <c:ext xmlns:c16="http://schemas.microsoft.com/office/drawing/2014/chart" uri="{C3380CC4-5D6E-409C-BE32-E72D297353CC}">
                <c16:uniqueId val="{00000003-BC6B-4506-940D-70F73ECCE7BE}"/>
              </c:ext>
            </c:extLst>
          </c:dPt>
          <c:dPt>
            <c:idx val="3"/>
            <c:invertIfNegative val="0"/>
            <c:bubble3D val="0"/>
            <c:extLst>
              <c:ext xmlns:c16="http://schemas.microsoft.com/office/drawing/2014/chart" uri="{C3380CC4-5D6E-409C-BE32-E72D297353CC}">
                <c16:uniqueId val="{0000000F-A745-49A1-A97A-3D6E3A9A56D1}"/>
              </c:ext>
            </c:extLst>
          </c:dPt>
          <c:dPt>
            <c:idx val="4"/>
            <c:invertIfNegative val="0"/>
            <c:bubble3D val="0"/>
            <c:extLst>
              <c:ext xmlns:c16="http://schemas.microsoft.com/office/drawing/2014/chart" uri="{C3380CC4-5D6E-409C-BE32-E72D297353CC}">
                <c16:uniqueId val="{00000000-B6D9-4A56-A8D1-D960251324DC}"/>
              </c:ext>
            </c:extLst>
          </c:dPt>
          <c:dPt>
            <c:idx val="5"/>
            <c:invertIfNegative val="0"/>
            <c:bubble3D val="0"/>
            <c:extLst>
              <c:ext xmlns:c16="http://schemas.microsoft.com/office/drawing/2014/chart" uri="{C3380CC4-5D6E-409C-BE32-E72D297353CC}">
                <c16:uniqueId val="{00000001-B6D9-4A56-A8D1-D960251324DC}"/>
              </c:ext>
            </c:extLst>
          </c:dPt>
          <c:dPt>
            <c:idx val="7"/>
            <c:invertIfNegative val="0"/>
            <c:bubble3D val="0"/>
            <c:extLst>
              <c:ext xmlns:c16="http://schemas.microsoft.com/office/drawing/2014/chart" uri="{C3380CC4-5D6E-409C-BE32-E72D297353CC}">
                <c16:uniqueId val="{0000000C-BC6B-4506-940D-70F73ECCE7BE}"/>
              </c:ext>
            </c:extLst>
          </c:dPt>
          <c:dLbls>
            <c:spPr>
              <a:noFill/>
              <a:ln>
                <a:noFill/>
              </a:ln>
              <a:effectLst/>
            </c:spPr>
            <c:txPr>
              <a:bodyPr wrap="square" lIns="38100" tIns="19050" rIns="38100" bIns="19050" anchor="ctr">
                <a:spAutoFit/>
              </a:bodyPr>
              <a:lstStyle/>
              <a:p>
                <a:pPr>
                  <a:defRPr sz="235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Sheet2!$B$1:$G$1</c:f>
              <c:strCache>
                <c:ptCount val="6"/>
                <c:pt idx="0">
                  <c:v>Call into a toll-free telephone number and provide your answers over the phone to a live operator*</c:v>
                </c:pt>
                <c:pt idx="1">
                  <c:v>Call into a toll-free telephone number and provide your answers over the phone to a live operator in your language of choice*</c:v>
                </c:pt>
                <c:pt idx="2">
                  <c:v>The Census Bureau will hire people to go door to door and ask for information if they have not yet received a form from you</c:v>
                </c:pt>
                <c:pt idx="3">
                  <c:v>A form mailed to you by the government (and does not require postage to return)</c:v>
                </c:pt>
                <c:pt idx="4">
                  <c:v>A form that you can complete online in your language of choice on a smartphone or computer*</c:v>
                </c:pt>
                <c:pt idx="5">
                  <c:v>A form that you can complete on a smartphone or computer*</c:v>
                </c:pt>
              </c:strCache>
            </c:strRef>
          </c:cat>
          <c:val>
            <c:numRef>
              <c:f>Sheet2!$B$3:$G$3</c:f>
              <c:numCache>
                <c:formatCode>General</c:formatCode>
                <c:ptCount val="6"/>
                <c:pt idx="0">
                  <c:v>14</c:v>
                </c:pt>
                <c:pt idx="1">
                  <c:v>16</c:v>
                </c:pt>
                <c:pt idx="2">
                  <c:v>17</c:v>
                </c:pt>
                <c:pt idx="3">
                  <c:v>52</c:v>
                </c:pt>
                <c:pt idx="4">
                  <c:v>52</c:v>
                </c:pt>
                <c:pt idx="5">
                  <c:v>52</c:v>
                </c:pt>
              </c:numCache>
            </c:numRef>
          </c:val>
          <c:extLst>
            <c:ext xmlns:c16="http://schemas.microsoft.com/office/drawing/2014/chart" uri="{C3380CC4-5D6E-409C-BE32-E72D297353CC}">
              <c16:uniqueId val="{0000000D-BC6B-4506-940D-70F73ECCE7BE}"/>
            </c:ext>
          </c:extLst>
        </c:ser>
        <c:ser>
          <c:idx val="0"/>
          <c:order val="0"/>
          <c:tx>
            <c:strRef>
              <c:f>Sheet2!$A$2</c:f>
              <c:strCache>
                <c:ptCount val="1"/>
              </c:strCache>
            </c:strRef>
          </c:tx>
          <c:spPr>
            <a:solidFill>
              <a:srgbClr val="0085B4"/>
            </a:solidFill>
            <a:ln w="12187">
              <a:solidFill>
                <a:srgbClr val="FFFFFF"/>
              </a:solidFill>
              <a:prstDash val="solid"/>
            </a:ln>
          </c:spPr>
          <c:invertIfNegative val="0"/>
          <c:dPt>
            <c:idx val="1"/>
            <c:invertIfNegative val="0"/>
            <c:bubble3D val="0"/>
            <c:spPr>
              <a:solidFill>
                <a:srgbClr val="DE8400"/>
              </a:solidFill>
              <a:ln w="12187">
                <a:solidFill>
                  <a:srgbClr val="FFFFFF"/>
                </a:solidFill>
                <a:prstDash val="solid"/>
              </a:ln>
            </c:spPr>
            <c:extLst>
              <c:ext xmlns:c16="http://schemas.microsoft.com/office/drawing/2014/chart" uri="{C3380CC4-5D6E-409C-BE32-E72D297353CC}">
                <c16:uniqueId val="{0000000F-BC6B-4506-940D-70F73ECCE7BE}"/>
              </c:ext>
            </c:extLst>
          </c:dPt>
          <c:dPt>
            <c:idx val="2"/>
            <c:invertIfNegative val="0"/>
            <c:bubble3D val="0"/>
            <c:spPr>
              <a:solidFill>
                <a:srgbClr val="FFFFFF">
                  <a:lumMod val="50000"/>
                </a:srgbClr>
              </a:solidFill>
              <a:ln w="12187">
                <a:solidFill>
                  <a:srgbClr val="FFFFFF"/>
                </a:solidFill>
                <a:prstDash val="solid"/>
              </a:ln>
            </c:spPr>
            <c:extLst>
              <c:ext xmlns:c16="http://schemas.microsoft.com/office/drawing/2014/chart" uri="{C3380CC4-5D6E-409C-BE32-E72D297353CC}">
                <c16:uniqueId val="{00000015-AE72-4945-BB9C-44A1BB6E17B0}"/>
              </c:ext>
            </c:extLst>
          </c:dPt>
          <c:dPt>
            <c:idx val="3"/>
            <c:invertIfNegative val="0"/>
            <c:bubble3D val="0"/>
            <c:spPr>
              <a:solidFill>
                <a:srgbClr val="577600">
                  <a:lumMod val="75000"/>
                </a:srgbClr>
              </a:solidFill>
              <a:ln w="12187">
                <a:solidFill>
                  <a:srgbClr val="FFFFFF"/>
                </a:solidFill>
                <a:prstDash val="solid"/>
              </a:ln>
            </c:spPr>
            <c:extLst>
              <c:ext xmlns:c16="http://schemas.microsoft.com/office/drawing/2014/chart" uri="{C3380CC4-5D6E-409C-BE32-E72D297353CC}">
                <c16:uniqueId val="{00000000-D17E-49B5-8D37-8EBC1BEF2EB7}"/>
              </c:ext>
            </c:extLst>
          </c:dPt>
          <c:dPt>
            <c:idx val="7"/>
            <c:invertIfNegative val="0"/>
            <c:bubble3D val="0"/>
            <c:spPr>
              <a:solidFill>
                <a:srgbClr val="5F5F5F"/>
              </a:solidFill>
              <a:ln w="12187">
                <a:solidFill>
                  <a:srgbClr val="FFFFFF"/>
                </a:solidFill>
                <a:prstDash val="solid"/>
              </a:ln>
            </c:spPr>
            <c:extLst>
              <c:ext xmlns:c16="http://schemas.microsoft.com/office/drawing/2014/chart" uri="{C3380CC4-5D6E-409C-BE32-E72D297353CC}">
                <c16:uniqueId val="{00000018-AE72-4945-BB9C-44A1BB6E17B0}"/>
              </c:ext>
            </c:extLst>
          </c:dPt>
          <c:dLbls>
            <c:dLbl>
              <c:idx val="7"/>
              <c:delete val="1"/>
              <c:extLst>
                <c:ext xmlns:c15="http://schemas.microsoft.com/office/drawing/2012/chart" uri="{CE6537A1-D6FC-4f65-9D91-7224C49458BB}"/>
                <c:ext xmlns:c16="http://schemas.microsoft.com/office/drawing/2014/chart" uri="{C3380CC4-5D6E-409C-BE32-E72D297353CC}">
                  <c16:uniqueId val="{00000018-AE72-4945-BB9C-44A1BB6E17B0}"/>
                </c:ext>
              </c:extLst>
            </c:dLbl>
            <c:spPr>
              <a:noFill/>
              <a:ln w="24374">
                <a:noFill/>
              </a:ln>
            </c:spPr>
            <c:txPr>
              <a:bodyPr/>
              <a:lstStyle/>
              <a:p>
                <a:pPr>
                  <a:defRPr sz="2351" b="1" i="0" u="none" strike="noStrike" baseline="0">
                    <a:solidFill>
                      <a:schemeClr val="bg1"/>
                    </a:solidFill>
                    <a:latin typeface="Calibri"/>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Call into a toll-free telephone number and provide your answers over the phone to a live operator*</c:v>
                </c:pt>
                <c:pt idx="1">
                  <c:v>Call into a toll-free telephone number and provide your answers over the phone to a live operator in your language of choice*</c:v>
                </c:pt>
                <c:pt idx="2">
                  <c:v>The Census Bureau will hire people to go door to door and ask for information if they have not yet received a form from you</c:v>
                </c:pt>
                <c:pt idx="3">
                  <c:v>A form mailed to you by the government (and does not require postage to return)</c:v>
                </c:pt>
                <c:pt idx="4">
                  <c:v>A form that you can complete online in your language of choice on a smartphone or computer*</c:v>
                </c:pt>
                <c:pt idx="5">
                  <c:v>A form that you can complete on a smartphone or computer*</c:v>
                </c:pt>
              </c:strCache>
            </c:strRef>
          </c:cat>
          <c:val>
            <c:numRef>
              <c:f>Sheet2!$B$2:$G$2</c:f>
              <c:numCache>
                <c:formatCode>General</c:formatCode>
                <c:ptCount val="6"/>
              </c:numCache>
            </c:numRef>
          </c:val>
          <c:extLst>
            <c:ext xmlns:c16="http://schemas.microsoft.com/office/drawing/2014/chart" uri="{C3380CC4-5D6E-409C-BE32-E72D297353CC}">
              <c16:uniqueId val="{00000016-BC6B-4506-940D-70F73ECCE7BE}"/>
            </c:ext>
          </c:extLst>
        </c:ser>
        <c:dLbls>
          <c:showLegendKey val="0"/>
          <c:showVal val="1"/>
          <c:showCatName val="0"/>
          <c:showSerName val="0"/>
          <c:showPercent val="0"/>
          <c:showBubbleSize val="0"/>
        </c:dLbls>
        <c:gapWidth val="60"/>
        <c:axId val="2017273856"/>
        <c:axId val="2017271136"/>
      </c:barChart>
      <c:catAx>
        <c:axId val="2017273856"/>
        <c:scaling>
          <c:orientation val="minMax"/>
        </c:scaling>
        <c:delete val="0"/>
        <c:axPos val="l"/>
        <c:numFmt formatCode="General" sourceLinked="1"/>
        <c:majorTickMark val="none"/>
        <c:minorTickMark val="none"/>
        <c:tickLblPos val="nextTo"/>
        <c:spPr>
          <a:ln w="3047">
            <a:solidFill>
              <a:srgbClr val="000000"/>
            </a:solidFill>
            <a:prstDash val="solid"/>
          </a:ln>
        </c:spPr>
        <c:txPr>
          <a:bodyPr rot="0" vert="horz"/>
          <a:lstStyle/>
          <a:p>
            <a:pPr>
              <a:defRPr sz="1200" b="1" i="0" u="none" strike="noStrike" baseline="0">
                <a:solidFill>
                  <a:srgbClr val="000000"/>
                </a:solidFill>
                <a:latin typeface="Calibri"/>
                <a:ea typeface="Calibri"/>
                <a:cs typeface="Calibri"/>
              </a:defRPr>
            </a:pPr>
            <a:endParaRPr lang="en-US"/>
          </a:p>
        </c:txPr>
        <c:crossAx val="2017271136"/>
        <c:crosses val="autoZero"/>
        <c:auto val="1"/>
        <c:lblAlgn val="ctr"/>
        <c:lblOffset val="100"/>
        <c:noMultiLvlLbl val="0"/>
      </c:catAx>
      <c:valAx>
        <c:axId val="2017271136"/>
        <c:scaling>
          <c:orientation val="minMax"/>
        </c:scaling>
        <c:delete val="1"/>
        <c:axPos val="b"/>
        <c:numFmt formatCode="General" sourceLinked="1"/>
        <c:majorTickMark val="out"/>
        <c:minorTickMark val="none"/>
        <c:tickLblPos val="nextTo"/>
        <c:crossAx val="2017273856"/>
        <c:crosses val="autoZero"/>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202294909251749"/>
          <c:y val="0.1135255259670257"/>
          <c:w val="0.40395563415218017"/>
          <c:h val="0.85714285714285698"/>
        </c:manualLayout>
      </c:layout>
      <c:barChart>
        <c:barDir val="bar"/>
        <c:grouping val="clustered"/>
        <c:varyColors val="0"/>
        <c:ser>
          <c:idx val="1"/>
          <c:order val="1"/>
          <c:tx>
            <c:strRef>
              <c:f>Sheet2!$C$1</c:f>
              <c:strCache>
                <c:ptCount val="1"/>
                <c:pt idx="0">
                  <c:v>Total Favorable</c:v>
                </c:pt>
              </c:strCache>
            </c:strRef>
          </c:tx>
          <c:spPr>
            <a:solidFill>
              <a:srgbClr val="AFDFFF"/>
            </a:solidFill>
            <a:ln w="3319">
              <a:solidFill>
                <a:srgbClr val="FFFFFF"/>
              </a:solidFill>
              <a:prstDash val="solid"/>
            </a:ln>
          </c:spPr>
          <c:invertIfNegative val="0"/>
          <c:dLbls>
            <c:dLbl>
              <c:idx val="6"/>
              <c:layout>
                <c:manualLayout>
                  <c:x val="-5.8015875336217982E-3"/>
                  <c:y val="2.89353671244473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F1-4993-A0CF-8AF71F17E1DB}"/>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Sheet2!$A$2:$A$12</c:f>
              <c:strCache>
                <c:ptCount val="11"/>
                <c:pt idx="0">
                  <c:v>The census makes sure our community gets its fair share of resources </c:v>
                </c:pt>
                <c:pt idx="1">
                  <c:v>My community needs recources and government services</c:v>
                </c:pt>
                <c:pt idx="2">
                  <c:v>It's key to equality for all people here</c:v>
                </c:pt>
                <c:pt idx="3">
                  <c:v>It's a part of being American</c:v>
                </c:pt>
                <c:pt idx="4">
                  <c:v>My community needs to be counted</c:v>
                </c:pt>
                <c:pt idx="5">
                  <c:v>It's my civic duty</c:v>
                </c:pt>
                <c:pt idx="6">
                  <c:v>My voice needs to be heard</c:v>
                </c:pt>
                <c:pt idx="7">
                  <c:v>It's legally required by the constitution</c:v>
                </c:pt>
                <c:pt idx="8">
                  <c:v>It helps my family when we are all counted</c:v>
                </c:pt>
                <c:pt idx="9">
                  <c:v>It's an important way to stand up for our community</c:v>
                </c:pt>
                <c:pt idx="10">
                  <c:v>The census determines the political representation for our community</c:v>
                </c:pt>
              </c:strCache>
            </c:strRef>
          </c:cat>
          <c:val>
            <c:numRef>
              <c:f>Sheet2!$C$2:$C$12</c:f>
              <c:numCache>
                <c:formatCode>General</c:formatCode>
                <c:ptCount val="11"/>
                <c:pt idx="0">
                  <c:v>73</c:v>
                </c:pt>
                <c:pt idx="1">
                  <c:v>72</c:v>
                </c:pt>
                <c:pt idx="2">
                  <c:v>68</c:v>
                </c:pt>
                <c:pt idx="3">
                  <c:v>67</c:v>
                </c:pt>
                <c:pt idx="4">
                  <c:v>69</c:v>
                </c:pt>
                <c:pt idx="5">
                  <c:v>68</c:v>
                </c:pt>
                <c:pt idx="6">
                  <c:v>66</c:v>
                </c:pt>
                <c:pt idx="7">
                  <c:v>60</c:v>
                </c:pt>
                <c:pt idx="8">
                  <c:v>62</c:v>
                </c:pt>
                <c:pt idx="9">
                  <c:v>70</c:v>
                </c:pt>
                <c:pt idx="10">
                  <c:v>61</c:v>
                </c:pt>
              </c:numCache>
            </c:numRef>
          </c:val>
          <c:extLst>
            <c:ext xmlns:c16="http://schemas.microsoft.com/office/drawing/2014/chart" uri="{C3380CC4-5D6E-409C-BE32-E72D297353CC}">
              <c16:uniqueId val="{00000001-39F1-4993-A0CF-8AF71F17E1DB}"/>
            </c:ext>
          </c:extLst>
        </c:ser>
        <c:dLbls>
          <c:showLegendKey val="0"/>
          <c:showVal val="1"/>
          <c:showCatName val="0"/>
          <c:showSerName val="0"/>
          <c:showPercent val="0"/>
          <c:showBubbleSize val="0"/>
        </c:dLbls>
        <c:gapWidth val="40"/>
        <c:overlap val="100"/>
        <c:axId val="329321032"/>
        <c:axId val="329321424"/>
      </c:barChart>
      <c:barChart>
        <c:barDir val="bar"/>
        <c:grouping val="clustered"/>
        <c:varyColors val="0"/>
        <c:ser>
          <c:idx val="0"/>
          <c:order val="0"/>
          <c:tx>
            <c:strRef>
              <c:f>Sheet2!$B$1</c:f>
              <c:strCache>
                <c:ptCount val="1"/>
                <c:pt idx="0">
                  <c:v>Very Favorable</c:v>
                </c:pt>
              </c:strCache>
            </c:strRef>
          </c:tx>
          <c:spPr>
            <a:solidFill>
              <a:srgbClr val="0085B4"/>
            </a:solidFill>
            <a:ln w="13277">
              <a:solidFill>
                <a:srgbClr val="FFFFFF"/>
              </a:solidFill>
              <a:prstDash val="solid"/>
            </a:ln>
          </c:spPr>
          <c:invertIfNegative val="0"/>
          <c:dLbls>
            <c:spPr>
              <a:noFill/>
              <a:ln w="26555">
                <a:noFill/>
              </a:ln>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Sheet2!$A$2:$A$12</c:f>
              <c:strCache>
                <c:ptCount val="11"/>
                <c:pt idx="0">
                  <c:v>The census makes sure our community gets its fair share of resources </c:v>
                </c:pt>
                <c:pt idx="1">
                  <c:v>My community needs recources and government services</c:v>
                </c:pt>
                <c:pt idx="2">
                  <c:v>It's key to equality for all people here</c:v>
                </c:pt>
                <c:pt idx="3">
                  <c:v>It's a part of being American</c:v>
                </c:pt>
                <c:pt idx="4">
                  <c:v>My community needs to be counted</c:v>
                </c:pt>
                <c:pt idx="5">
                  <c:v>It's my civic duty</c:v>
                </c:pt>
                <c:pt idx="6">
                  <c:v>My voice needs to be heard</c:v>
                </c:pt>
                <c:pt idx="7">
                  <c:v>It's legally required by the constitution</c:v>
                </c:pt>
                <c:pt idx="8">
                  <c:v>It helps my family when we are all counted</c:v>
                </c:pt>
                <c:pt idx="9">
                  <c:v>It's an important way to stand up for our community</c:v>
                </c:pt>
                <c:pt idx="10">
                  <c:v>The census determines the political representation for our community</c:v>
                </c:pt>
              </c:strCache>
            </c:strRef>
          </c:cat>
          <c:val>
            <c:numRef>
              <c:f>Sheet2!$B$2:$B$12</c:f>
              <c:numCache>
                <c:formatCode>General</c:formatCode>
                <c:ptCount val="11"/>
                <c:pt idx="0">
                  <c:v>27</c:v>
                </c:pt>
                <c:pt idx="1">
                  <c:v>27</c:v>
                </c:pt>
                <c:pt idx="2">
                  <c:v>27</c:v>
                </c:pt>
                <c:pt idx="3">
                  <c:v>26</c:v>
                </c:pt>
                <c:pt idx="4">
                  <c:v>25</c:v>
                </c:pt>
                <c:pt idx="5">
                  <c:v>25</c:v>
                </c:pt>
                <c:pt idx="6">
                  <c:v>25</c:v>
                </c:pt>
                <c:pt idx="7">
                  <c:v>24</c:v>
                </c:pt>
                <c:pt idx="8">
                  <c:v>23</c:v>
                </c:pt>
                <c:pt idx="9">
                  <c:v>23</c:v>
                </c:pt>
                <c:pt idx="10">
                  <c:v>19</c:v>
                </c:pt>
              </c:numCache>
            </c:numRef>
          </c:val>
          <c:extLst>
            <c:ext xmlns:c16="http://schemas.microsoft.com/office/drawing/2014/chart" uri="{C3380CC4-5D6E-409C-BE32-E72D297353CC}">
              <c16:uniqueId val="{00000003-39F1-4993-A0CF-8AF71F17E1DB}"/>
            </c:ext>
          </c:extLst>
        </c:ser>
        <c:dLbls>
          <c:showLegendKey val="0"/>
          <c:showVal val="1"/>
          <c:showCatName val="0"/>
          <c:showSerName val="0"/>
          <c:showPercent val="0"/>
          <c:showBubbleSize val="0"/>
        </c:dLbls>
        <c:gapWidth val="40"/>
        <c:overlap val="100"/>
        <c:axId val="329321816"/>
        <c:axId val="329322208"/>
      </c:barChart>
      <c:catAx>
        <c:axId val="329321032"/>
        <c:scaling>
          <c:orientation val="maxMin"/>
        </c:scaling>
        <c:delete val="0"/>
        <c:axPos val="l"/>
        <c:numFmt formatCode="General" sourceLinked="1"/>
        <c:majorTickMark val="none"/>
        <c:minorTickMark val="none"/>
        <c:tickLblPos val="low"/>
        <c:txPr>
          <a:bodyPr rot="0" vert="horz"/>
          <a:lstStyle/>
          <a:p>
            <a:pPr>
              <a:defRPr sz="800"/>
            </a:pPr>
            <a:endParaRPr lang="en-US"/>
          </a:p>
        </c:txPr>
        <c:crossAx val="329321424"/>
        <c:crosses val="autoZero"/>
        <c:auto val="0"/>
        <c:lblAlgn val="ctr"/>
        <c:lblOffset val="100"/>
        <c:tickMarkSkip val="1"/>
        <c:noMultiLvlLbl val="0"/>
      </c:catAx>
      <c:valAx>
        <c:axId val="329321424"/>
        <c:scaling>
          <c:orientation val="minMax"/>
        </c:scaling>
        <c:delete val="1"/>
        <c:axPos val="t"/>
        <c:numFmt formatCode="General" sourceLinked="1"/>
        <c:majorTickMark val="out"/>
        <c:minorTickMark val="none"/>
        <c:tickLblPos val="nextTo"/>
        <c:crossAx val="329321032"/>
        <c:crosses val="autoZero"/>
        <c:crossBetween val="between"/>
      </c:valAx>
      <c:catAx>
        <c:axId val="329321816"/>
        <c:scaling>
          <c:orientation val="maxMin"/>
        </c:scaling>
        <c:delete val="1"/>
        <c:axPos val="l"/>
        <c:numFmt formatCode="General" sourceLinked="1"/>
        <c:majorTickMark val="out"/>
        <c:minorTickMark val="none"/>
        <c:tickLblPos val="nextTo"/>
        <c:crossAx val="329322208"/>
        <c:crosses val="autoZero"/>
        <c:auto val="1"/>
        <c:lblAlgn val="ctr"/>
        <c:lblOffset val="100"/>
        <c:noMultiLvlLbl val="0"/>
      </c:catAx>
      <c:valAx>
        <c:axId val="329322208"/>
        <c:scaling>
          <c:orientation val="minMax"/>
        </c:scaling>
        <c:delete val="1"/>
        <c:axPos val="b"/>
        <c:numFmt formatCode="General" sourceLinked="1"/>
        <c:majorTickMark val="out"/>
        <c:minorTickMark val="none"/>
        <c:tickLblPos val="nextTo"/>
        <c:crossAx val="329321816"/>
        <c:crosses val="max"/>
        <c:crossBetween val="between"/>
      </c:valAx>
      <c:spPr>
        <a:noFill/>
        <a:ln w="26555">
          <a:noFill/>
        </a:ln>
      </c:spPr>
    </c:plotArea>
    <c:plotVisOnly val="1"/>
    <c:dispBlanksAs val="gap"/>
    <c:showDLblsOverMax val="0"/>
  </c:chart>
  <c:spPr>
    <a:solidFill>
      <a:srgbClr val="FFFFFF"/>
    </a:solidFill>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1654501216545E-2"/>
          <c:y val="0.20272848222218634"/>
          <c:w val="0.97810218978102204"/>
          <c:h val="0.65645985281101216"/>
        </c:manualLayout>
      </c:layout>
      <c:barChart>
        <c:barDir val="col"/>
        <c:grouping val="clustered"/>
        <c:varyColors val="0"/>
        <c:ser>
          <c:idx val="1"/>
          <c:order val="1"/>
          <c:tx>
            <c:strRef>
              <c:f>Sheet2!$A$3</c:f>
              <c:strCache>
                <c:ptCount val="1"/>
                <c:pt idx="0">
                  <c:v>+</c:v>
                </c:pt>
              </c:strCache>
            </c:strRef>
          </c:tx>
          <c:spPr>
            <a:solidFill>
              <a:srgbClr val="AFDFFF"/>
            </a:solidFill>
            <a:ln w="3047">
              <a:solidFill>
                <a:srgbClr val="FFFFFF"/>
              </a:solidFill>
              <a:prstDash val="solid"/>
            </a:ln>
          </c:spPr>
          <c:invertIfNegative val="0"/>
          <c:dPt>
            <c:idx val="0"/>
            <c:invertIfNegative val="0"/>
            <c:bubble3D val="0"/>
            <c:spPr>
              <a:solidFill>
                <a:srgbClr val="0085B4">
                  <a:lumMod val="20000"/>
                  <a:lumOff val="80000"/>
                </a:srgbClr>
              </a:solidFill>
              <a:ln w="3047">
                <a:solidFill>
                  <a:srgbClr val="FFFFFF"/>
                </a:solidFill>
                <a:prstDash val="solid"/>
              </a:ln>
            </c:spPr>
            <c:extLst>
              <c:ext xmlns:c16="http://schemas.microsoft.com/office/drawing/2014/chart" uri="{C3380CC4-5D6E-409C-BE32-E72D297353CC}">
                <c16:uniqueId val="{00000016-0CBB-4006-B8F9-C5DB285499AE}"/>
              </c:ext>
            </c:extLst>
          </c:dPt>
          <c:dPt>
            <c:idx val="1"/>
            <c:invertIfNegative val="0"/>
            <c:bubble3D val="0"/>
            <c:spPr>
              <a:solidFill>
                <a:srgbClr val="DE8400">
                  <a:lumMod val="40000"/>
                  <a:lumOff val="60000"/>
                </a:srgbClr>
              </a:solidFill>
              <a:ln w="3047">
                <a:solidFill>
                  <a:srgbClr val="FFFFFF"/>
                </a:solidFill>
                <a:prstDash val="solid"/>
              </a:ln>
            </c:spPr>
            <c:extLst>
              <c:ext xmlns:c16="http://schemas.microsoft.com/office/drawing/2014/chart" uri="{C3380CC4-5D6E-409C-BE32-E72D297353CC}">
                <c16:uniqueId val="{00000001-BC6B-4506-940D-70F73ECCE7BE}"/>
              </c:ext>
            </c:extLst>
          </c:dPt>
          <c:dPt>
            <c:idx val="2"/>
            <c:invertIfNegative val="0"/>
            <c:bubble3D val="0"/>
            <c:spPr>
              <a:solidFill>
                <a:srgbClr val="000000">
                  <a:lumMod val="50000"/>
                  <a:lumOff val="50000"/>
                </a:srgbClr>
              </a:solidFill>
              <a:ln w="3047">
                <a:solidFill>
                  <a:srgbClr val="FFFFFF"/>
                </a:solidFill>
                <a:prstDash val="solid"/>
              </a:ln>
            </c:spPr>
            <c:extLst>
              <c:ext xmlns:c16="http://schemas.microsoft.com/office/drawing/2014/chart" uri="{C3380CC4-5D6E-409C-BE32-E72D297353CC}">
                <c16:uniqueId val="{00000003-BC6B-4506-940D-70F73ECCE7BE}"/>
              </c:ext>
            </c:extLst>
          </c:dPt>
          <c:dPt>
            <c:idx val="7"/>
            <c:invertIfNegative val="0"/>
            <c:bubble3D val="0"/>
            <c:spPr>
              <a:solidFill>
                <a:srgbClr val="777777"/>
              </a:solidFill>
              <a:ln w="3047">
                <a:solidFill>
                  <a:srgbClr val="FFFFFF"/>
                </a:solidFill>
                <a:prstDash val="solid"/>
              </a:ln>
            </c:spPr>
            <c:extLst>
              <c:ext xmlns:c16="http://schemas.microsoft.com/office/drawing/2014/chart" uri="{C3380CC4-5D6E-409C-BE32-E72D297353CC}">
                <c16:uniqueId val="{0000000C-BC6B-4506-940D-70F73ECCE7BE}"/>
              </c:ext>
            </c:extLst>
          </c:dPt>
          <c:dLbls>
            <c:spPr>
              <a:noFill/>
              <a:ln>
                <a:noFill/>
              </a:ln>
              <a:effectLst/>
            </c:spPr>
            <c:txPr>
              <a:bodyPr wrap="square" lIns="38100" tIns="19050" rIns="38100" bIns="19050" anchor="ctr">
                <a:spAutoFit/>
              </a:bodyPr>
              <a:lstStyle/>
              <a:p>
                <a:pPr>
                  <a:defRPr sz="235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Convincing</c:v>
                </c:pt>
                <c:pt idx="1">
                  <c:v>Not Convincing</c:v>
                </c:pt>
                <c:pt idx="2">
                  <c:v>5/DK</c:v>
                </c:pt>
              </c:strCache>
            </c:strRef>
          </c:cat>
          <c:val>
            <c:numRef>
              <c:f>Sheet2!$B$3:$D$3</c:f>
              <c:numCache>
                <c:formatCode>General</c:formatCode>
                <c:ptCount val="3"/>
                <c:pt idx="0">
                  <c:v>79</c:v>
                </c:pt>
                <c:pt idx="1">
                  <c:v>10</c:v>
                </c:pt>
                <c:pt idx="2">
                  <c:v>11</c:v>
                </c:pt>
              </c:numCache>
            </c:numRef>
          </c:val>
          <c:extLst>
            <c:ext xmlns:c16="http://schemas.microsoft.com/office/drawing/2014/chart" uri="{C3380CC4-5D6E-409C-BE32-E72D297353CC}">
              <c16:uniqueId val="{0000000D-BC6B-4506-940D-70F73ECCE7BE}"/>
            </c:ext>
          </c:extLst>
        </c:ser>
        <c:dLbls>
          <c:showLegendKey val="0"/>
          <c:showVal val="1"/>
          <c:showCatName val="0"/>
          <c:showSerName val="0"/>
          <c:showPercent val="0"/>
          <c:showBubbleSize val="0"/>
        </c:dLbls>
        <c:gapWidth val="60"/>
        <c:axId val="2017273856"/>
        <c:axId val="2017271136"/>
      </c:barChart>
      <c:barChart>
        <c:barDir val="col"/>
        <c:grouping val="clustered"/>
        <c:varyColors val="0"/>
        <c:ser>
          <c:idx val="0"/>
          <c:order val="0"/>
          <c:tx>
            <c:strRef>
              <c:f>Sheet2!$A$2</c:f>
              <c:strCache>
                <c:ptCount val="1"/>
                <c:pt idx="0">
                  <c:v>V +</c:v>
                </c:pt>
              </c:strCache>
            </c:strRef>
          </c:tx>
          <c:spPr>
            <a:solidFill>
              <a:srgbClr val="0085B4"/>
            </a:solidFill>
            <a:ln w="12187">
              <a:solidFill>
                <a:srgbClr val="FFFFFF"/>
              </a:solidFill>
              <a:prstDash val="solid"/>
            </a:ln>
          </c:spPr>
          <c:invertIfNegative val="0"/>
          <c:dPt>
            <c:idx val="1"/>
            <c:invertIfNegative val="0"/>
            <c:bubble3D val="0"/>
            <c:spPr>
              <a:solidFill>
                <a:srgbClr val="DE8400"/>
              </a:solidFill>
              <a:ln w="12187">
                <a:solidFill>
                  <a:srgbClr val="FFFFFF"/>
                </a:solidFill>
                <a:prstDash val="solid"/>
              </a:ln>
            </c:spPr>
            <c:extLst>
              <c:ext xmlns:c16="http://schemas.microsoft.com/office/drawing/2014/chart" uri="{C3380CC4-5D6E-409C-BE32-E72D297353CC}">
                <c16:uniqueId val="{0000000F-BC6B-4506-940D-70F73ECCE7BE}"/>
              </c:ext>
            </c:extLst>
          </c:dPt>
          <c:dPt>
            <c:idx val="2"/>
            <c:invertIfNegative val="0"/>
            <c:bubble3D val="0"/>
            <c:spPr>
              <a:solidFill>
                <a:srgbClr val="FFFFFF">
                  <a:lumMod val="50000"/>
                </a:srgbClr>
              </a:solidFill>
              <a:ln w="12187">
                <a:solidFill>
                  <a:srgbClr val="FFFFFF"/>
                </a:solidFill>
                <a:prstDash val="solid"/>
              </a:ln>
            </c:spPr>
            <c:extLst>
              <c:ext xmlns:c16="http://schemas.microsoft.com/office/drawing/2014/chart" uri="{C3380CC4-5D6E-409C-BE32-E72D297353CC}">
                <c16:uniqueId val="{00000015-AE72-4945-BB9C-44A1BB6E17B0}"/>
              </c:ext>
            </c:extLst>
          </c:dPt>
          <c:dPt>
            <c:idx val="7"/>
            <c:invertIfNegative val="0"/>
            <c:bubble3D val="0"/>
            <c:spPr>
              <a:solidFill>
                <a:srgbClr val="5F5F5F"/>
              </a:solidFill>
              <a:ln w="12187">
                <a:solidFill>
                  <a:srgbClr val="FFFFFF"/>
                </a:solidFill>
                <a:prstDash val="solid"/>
              </a:ln>
            </c:spPr>
            <c:extLst>
              <c:ext xmlns:c16="http://schemas.microsoft.com/office/drawing/2014/chart" uri="{C3380CC4-5D6E-409C-BE32-E72D297353CC}">
                <c16:uniqueId val="{00000018-AE72-4945-BB9C-44A1BB6E17B0}"/>
              </c:ext>
            </c:extLst>
          </c:dPt>
          <c:dLbls>
            <c:dLbl>
              <c:idx val="0"/>
              <c:layout>
                <c:manualLayout>
                  <c:x val="8.8626481301599894E-3"/>
                  <c:y val="0.141587015324784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CBB-4006-B8F9-C5DB285499AE}"/>
                </c:ext>
              </c:extLst>
            </c:dLbl>
            <c:dLbl>
              <c:idx val="1"/>
              <c:delete val="1"/>
              <c:extLst>
                <c:ext xmlns:c15="http://schemas.microsoft.com/office/drawing/2012/chart" uri="{CE6537A1-D6FC-4f65-9D91-7224C49458BB}"/>
                <c:ext xmlns:c16="http://schemas.microsoft.com/office/drawing/2014/chart" uri="{C3380CC4-5D6E-409C-BE32-E72D297353CC}">
                  <c16:uniqueId val="{0000000F-BC6B-4506-940D-70F73ECCE7BE}"/>
                </c:ext>
              </c:extLst>
            </c:dLbl>
            <c:dLbl>
              <c:idx val="7"/>
              <c:delete val="1"/>
              <c:extLst>
                <c:ext xmlns:c15="http://schemas.microsoft.com/office/drawing/2012/chart" uri="{CE6537A1-D6FC-4f65-9D91-7224C49458BB}"/>
                <c:ext xmlns:c16="http://schemas.microsoft.com/office/drawing/2014/chart" uri="{C3380CC4-5D6E-409C-BE32-E72D297353CC}">
                  <c16:uniqueId val="{00000018-AE72-4945-BB9C-44A1BB6E17B0}"/>
                </c:ext>
              </c:extLst>
            </c:dLbl>
            <c:spPr>
              <a:noFill/>
              <a:ln w="24374">
                <a:noFill/>
              </a:ln>
            </c:spPr>
            <c:txPr>
              <a:bodyPr/>
              <a:lstStyle/>
              <a:p>
                <a:pPr>
                  <a:defRPr sz="2351" b="1" i="0" u="none" strike="noStrike" baseline="0">
                    <a:solidFill>
                      <a:schemeClr val="bg1"/>
                    </a:solidFill>
                    <a:latin typeface="Calibri"/>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Convincing</c:v>
                </c:pt>
                <c:pt idx="1">
                  <c:v>Not Convincing</c:v>
                </c:pt>
                <c:pt idx="2">
                  <c:v>5/DK</c:v>
                </c:pt>
              </c:strCache>
            </c:strRef>
          </c:cat>
          <c:val>
            <c:numRef>
              <c:f>Sheet2!$B$2:$D$2</c:f>
              <c:numCache>
                <c:formatCode>General</c:formatCode>
                <c:ptCount val="3"/>
                <c:pt idx="0">
                  <c:v>21</c:v>
                </c:pt>
                <c:pt idx="1">
                  <c:v>2</c:v>
                </c:pt>
              </c:numCache>
            </c:numRef>
          </c:val>
          <c:extLst>
            <c:ext xmlns:c16="http://schemas.microsoft.com/office/drawing/2014/chart" uri="{C3380CC4-5D6E-409C-BE32-E72D297353CC}">
              <c16:uniqueId val="{00000016-BC6B-4506-940D-70F73ECCE7BE}"/>
            </c:ext>
          </c:extLst>
        </c:ser>
        <c:dLbls>
          <c:showLegendKey val="0"/>
          <c:showVal val="1"/>
          <c:showCatName val="0"/>
          <c:showSerName val="0"/>
          <c:showPercent val="0"/>
          <c:showBubbleSize val="0"/>
        </c:dLbls>
        <c:gapWidth val="60"/>
        <c:axId val="2017274400"/>
        <c:axId val="2017276576"/>
      </c:barChart>
      <c:catAx>
        <c:axId val="201727385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2017271136"/>
        <c:crosses val="autoZero"/>
        <c:auto val="1"/>
        <c:lblAlgn val="ctr"/>
        <c:lblOffset val="100"/>
        <c:tickLblSkip val="1"/>
        <c:tickMarkSkip val="1"/>
        <c:noMultiLvlLbl val="0"/>
      </c:catAx>
      <c:valAx>
        <c:axId val="2017271136"/>
        <c:scaling>
          <c:orientation val="minMax"/>
          <c:max val="90"/>
        </c:scaling>
        <c:delete val="1"/>
        <c:axPos val="l"/>
        <c:numFmt formatCode="General" sourceLinked="1"/>
        <c:majorTickMark val="out"/>
        <c:minorTickMark val="none"/>
        <c:tickLblPos val="nextTo"/>
        <c:crossAx val="2017273856"/>
        <c:crosses val="autoZero"/>
        <c:crossBetween val="between"/>
      </c:valAx>
      <c:catAx>
        <c:axId val="2017274400"/>
        <c:scaling>
          <c:orientation val="minMax"/>
        </c:scaling>
        <c:delete val="1"/>
        <c:axPos val="b"/>
        <c:numFmt formatCode="General" sourceLinked="1"/>
        <c:majorTickMark val="out"/>
        <c:minorTickMark val="none"/>
        <c:tickLblPos val="nextTo"/>
        <c:crossAx val="2017276576"/>
        <c:crosses val="autoZero"/>
        <c:auto val="1"/>
        <c:lblAlgn val="ctr"/>
        <c:lblOffset val="100"/>
        <c:noMultiLvlLbl val="0"/>
      </c:catAx>
      <c:valAx>
        <c:axId val="2017276576"/>
        <c:scaling>
          <c:orientation val="minMax"/>
        </c:scaling>
        <c:delete val="1"/>
        <c:axPos val="r"/>
        <c:numFmt formatCode="General" sourceLinked="1"/>
        <c:majorTickMark val="out"/>
        <c:minorTickMark val="none"/>
        <c:tickLblPos val="nextTo"/>
        <c:crossAx val="2017274400"/>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4783262612608"/>
          <c:y val="0.12471664937515919"/>
          <c:w val="0.77481481481481496"/>
          <c:h val="0.85714285714285698"/>
        </c:manualLayout>
      </c:layout>
      <c:barChart>
        <c:barDir val="bar"/>
        <c:grouping val="clustered"/>
        <c:varyColors val="0"/>
        <c:ser>
          <c:idx val="1"/>
          <c:order val="1"/>
          <c:tx>
            <c:strRef>
              <c:f>Sheet2!$C$1</c:f>
              <c:strCache>
                <c:ptCount val="1"/>
                <c:pt idx="0">
                  <c:v>Total Favorable</c:v>
                </c:pt>
              </c:strCache>
            </c:strRef>
          </c:tx>
          <c:spPr>
            <a:solidFill>
              <a:srgbClr val="AFDFFF"/>
            </a:solidFill>
            <a:ln w="3319">
              <a:solidFill>
                <a:srgbClr val="FFFFFF"/>
              </a:solidFill>
              <a:prstDash val="solid"/>
            </a:ln>
          </c:spPr>
          <c:invertIfNegative val="0"/>
          <c:dLbls>
            <c:dLbl>
              <c:idx val="6"/>
              <c:layout>
                <c:manualLayout>
                  <c:x val="-5.8015875336217982E-3"/>
                  <c:y val="2.89353671244473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52-4FAD-B032-9C2CF992F200}"/>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Sheet2!$A$2:$A$11</c:f>
              <c:strCache>
                <c:ptCount val="10"/>
                <c:pt idx="0">
                  <c:v>Total</c:v>
                </c:pt>
                <c:pt idx="2">
                  <c:v>Chinese</c:v>
                </c:pt>
                <c:pt idx="3">
                  <c:v>Indian</c:v>
                </c:pt>
                <c:pt idx="4">
                  <c:v>Filipino</c:v>
                </c:pt>
                <c:pt idx="5">
                  <c:v>Korean</c:v>
                </c:pt>
                <c:pt idx="6">
                  <c:v>Vietnamese</c:v>
                </c:pt>
                <c:pt idx="7">
                  <c:v>Japanese</c:v>
                </c:pt>
                <c:pt idx="8">
                  <c:v>Native Hawaiian &amp; Pacific Islander</c:v>
                </c:pt>
                <c:pt idx="9">
                  <c:v>Other</c:v>
                </c:pt>
              </c:strCache>
            </c:strRef>
          </c:cat>
          <c:val>
            <c:numRef>
              <c:f>Sheet2!$C$2:$C$11</c:f>
              <c:numCache>
                <c:formatCode>General</c:formatCode>
                <c:ptCount val="10"/>
                <c:pt idx="0">
                  <c:v>79</c:v>
                </c:pt>
                <c:pt idx="2">
                  <c:v>76</c:v>
                </c:pt>
                <c:pt idx="3">
                  <c:v>88</c:v>
                </c:pt>
                <c:pt idx="4">
                  <c:v>83</c:v>
                </c:pt>
                <c:pt idx="5">
                  <c:v>79</c:v>
                </c:pt>
                <c:pt idx="6">
                  <c:v>80</c:v>
                </c:pt>
                <c:pt idx="7">
                  <c:v>74</c:v>
                </c:pt>
                <c:pt idx="8">
                  <c:v>65</c:v>
                </c:pt>
                <c:pt idx="9">
                  <c:v>70</c:v>
                </c:pt>
              </c:numCache>
            </c:numRef>
          </c:val>
          <c:extLst>
            <c:ext xmlns:c16="http://schemas.microsoft.com/office/drawing/2014/chart" uri="{C3380CC4-5D6E-409C-BE32-E72D297353CC}">
              <c16:uniqueId val="{00000001-CD85-4428-A69A-CB5BC466DECE}"/>
            </c:ext>
          </c:extLst>
        </c:ser>
        <c:ser>
          <c:idx val="3"/>
          <c:order val="3"/>
          <c:tx>
            <c:strRef>
              <c:f>Sheet2!$E$1</c:f>
              <c:strCache>
                <c:ptCount val="1"/>
                <c:pt idx="0">
                  <c:v>Total Unfavorable</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Sheet2!$A$2:$A$11</c:f>
              <c:strCache>
                <c:ptCount val="10"/>
                <c:pt idx="0">
                  <c:v>Total</c:v>
                </c:pt>
                <c:pt idx="2">
                  <c:v>Chinese</c:v>
                </c:pt>
                <c:pt idx="3">
                  <c:v>Indian</c:v>
                </c:pt>
                <c:pt idx="4">
                  <c:v>Filipino</c:v>
                </c:pt>
                <c:pt idx="5">
                  <c:v>Korean</c:v>
                </c:pt>
                <c:pt idx="6">
                  <c:v>Vietnamese</c:v>
                </c:pt>
                <c:pt idx="7">
                  <c:v>Japanese</c:v>
                </c:pt>
                <c:pt idx="8">
                  <c:v>Native Hawaiian &amp; Pacific Islander</c:v>
                </c:pt>
                <c:pt idx="9">
                  <c:v>Other</c:v>
                </c:pt>
              </c:strCache>
            </c:strRef>
          </c:cat>
          <c:val>
            <c:numRef>
              <c:f>Sheet2!$E$2:$E$11</c:f>
              <c:numCache>
                <c:formatCode>General</c:formatCode>
                <c:ptCount val="10"/>
                <c:pt idx="0">
                  <c:v>-18</c:v>
                </c:pt>
                <c:pt idx="2">
                  <c:v>-11</c:v>
                </c:pt>
                <c:pt idx="3">
                  <c:v>-6</c:v>
                </c:pt>
                <c:pt idx="4">
                  <c:v>-5</c:v>
                </c:pt>
                <c:pt idx="5">
                  <c:v>-10</c:v>
                </c:pt>
                <c:pt idx="6">
                  <c:v>-8</c:v>
                </c:pt>
                <c:pt idx="7">
                  <c:v>-8</c:v>
                </c:pt>
                <c:pt idx="8">
                  <c:v>-21</c:v>
                </c:pt>
                <c:pt idx="9">
                  <c:v>-21</c:v>
                </c:pt>
              </c:numCache>
            </c:numRef>
          </c:val>
          <c:extLst>
            <c:ext xmlns:c16="http://schemas.microsoft.com/office/drawing/2014/chart" uri="{C3380CC4-5D6E-409C-BE32-E72D297353CC}">
              <c16:uniqueId val="{00000002-CD85-4428-A69A-CB5BC466DECE}"/>
            </c:ext>
          </c:extLst>
        </c:ser>
        <c:dLbls>
          <c:showLegendKey val="0"/>
          <c:showVal val="1"/>
          <c:showCatName val="0"/>
          <c:showSerName val="0"/>
          <c:showPercent val="0"/>
          <c:showBubbleSize val="0"/>
        </c:dLbls>
        <c:gapWidth val="40"/>
        <c:overlap val="100"/>
        <c:axId val="329321032"/>
        <c:axId val="329321424"/>
      </c:barChart>
      <c:barChart>
        <c:barDir val="bar"/>
        <c:grouping val="clustered"/>
        <c:varyColors val="0"/>
        <c:ser>
          <c:idx val="0"/>
          <c:order val="0"/>
          <c:tx>
            <c:strRef>
              <c:f>Sheet2!$B$1</c:f>
              <c:strCache>
                <c:ptCount val="1"/>
                <c:pt idx="0">
                  <c:v>Very Favorable</c:v>
                </c:pt>
              </c:strCache>
            </c:strRef>
          </c:tx>
          <c:spPr>
            <a:solidFill>
              <a:srgbClr val="0085B4"/>
            </a:solidFill>
            <a:ln w="13277">
              <a:solidFill>
                <a:srgbClr val="FFFFFF"/>
              </a:solidFill>
              <a:prstDash val="solid"/>
            </a:ln>
          </c:spPr>
          <c:invertIfNegative val="0"/>
          <c:dLbls>
            <c:dLbl>
              <c:idx val="7"/>
              <c:layout>
                <c:manualLayout>
                  <c:x val="-5.1355215772446977E-2"/>
                  <c:y val="8.54983806482809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52-4FAD-B032-9C2CF992F200}"/>
                </c:ext>
              </c:extLst>
            </c:dLbl>
            <c:spPr>
              <a:noFill/>
              <a:ln w="26555">
                <a:noFill/>
              </a:ln>
            </c:spPr>
            <c:txPr>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Sheet2!$A$2:$A$11</c:f>
              <c:strCache>
                <c:ptCount val="10"/>
                <c:pt idx="0">
                  <c:v>Total</c:v>
                </c:pt>
                <c:pt idx="2">
                  <c:v>Chinese</c:v>
                </c:pt>
                <c:pt idx="3">
                  <c:v>Indian</c:v>
                </c:pt>
                <c:pt idx="4">
                  <c:v>Filipino</c:v>
                </c:pt>
                <c:pt idx="5">
                  <c:v>Korean</c:v>
                </c:pt>
                <c:pt idx="6">
                  <c:v>Vietnamese</c:v>
                </c:pt>
                <c:pt idx="7">
                  <c:v>Japanese</c:v>
                </c:pt>
                <c:pt idx="8">
                  <c:v>Native Hawaiian &amp; Pacific Islander</c:v>
                </c:pt>
                <c:pt idx="9">
                  <c:v>Other</c:v>
                </c:pt>
              </c:strCache>
            </c:strRef>
          </c:cat>
          <c:val>
            <c:numRef>
              <c:f>Sheet2!$B$2:$B$11</c:f>
              <c:numCache>
                <c:formatCode>General</c:formatCode>
                <c:ptCount val="10"/>
                <c:pt idx="0">
                  <c:v>21</c:v>
                </c:pt>
                <c:pt idx="2">
                  <c:v>16</c:v>
                </c:pt>
                <c:pt idx="3">
                  <c:v>17</c:v>
                </c:pt>
                <c:pt idx="4">
                  <c:v>28</c:v>
                </c:pt>
                <c:pt idx="5">
                  <c:v>20</c:v>
                </c:pt>
                <c:pt idx="6">
                  <c:v>25</c:v>
                </c:pt>
                <c:pt idx="7">
                  <c:v>10</c:v>
                </c:pt>
                <c:pt idx="8">
                  <c:v>23</c:v>
                </c:pt>
                <c:pt idx="9">
                  <c:v>26</c:v>
                </c:pt>
              </c:numCache>
            </c:numRef>
          </c:val>
          <c:extLst>
            <c:ext xmlns:c16="http://schemas.microsoft.com/office/drawing/2014/chart" uri="{C3380CC4-5D6E-409C-BE32-E72D297353CC}">
              <c16:uniqueId val="{00000005-CD85-4428-A69A-CB5BC466DECE}"/>
            </c:ext>
          </c:extLst>
        </c:ser>
        <c:ser>
          <c:idx val="2"/>
          <c:order val="2"/>
          <c:tx>
            <c:strRef>
              <c:f>Sheet2!$D$1</c:f>
              <c:strCache>
                <c:ptCount val="1"/>
                <c:pt idx="0">
                  <c:v>Very Unfavorable</c:v>
                </c:pt>
              </c:strCache>
            </c:strRef>
          </c:tx>
          <c:spPr>
            <a:solidFill>
              <a:srgbClr val="DE8400"/>
            </a:solidFill>
            <a:ln w="13277">
              <a:solidFill>
                <a:srgbClr val="FFFFFF"/>
              </a:solidFill>
              <a:prstDash val="solid"/>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CD85-4428-A69A-CB5BC466DECE}"/>
                </c:ext>
              </c:extLst>
            </c:dLbl>
            <c:dLbl>
              <c:idx val="1"/>
              <c:layout>
                <c:manualLayout>
                  <c:x val="-2.4287425656131536E-2"/>
                  <c:y val="4.556391957239172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52-4FAD-B032-9C2CF992F200}"/>
                </c:ext>
              </c:extLst>
            </c:dLbl>
            <c:dLbl>
              <c:idx val="2"/>
              <c:delete val="1"/>
              <c:extLst>
                <c:ext xmlns:c15="http://schemas.microsoft.com/office/drawing/2012/chart" uri="{CE6537A1-D6FC-4f65-9D91-7224C49458BB}"/>
                <c:ext xmlns:c16="http://schemas.microsoft.com/office/drawing/2014/chart" uri="{C3380CC4-5D6E-409C-BE32-E72D297353CC}">
                  <c16:uniqueId val="{0000000A-CD85-4428-A69A-CB5BC466DECE}"/>
                </c:ext>
              </c:extLst>
            </c:dLbl>
            <c:dLbl>
              <c:idx val="3"/>
              <c:delete val="1"/>
              <c:extLst>
                <c:ext xmlns:c15="http://schemas.microsoft.com/office/drawing/2012/chart" uri="{CE6537A1-D6FC-4f65-9D91-7224C49458BB}"/>
                <c:ext xmlns:c16="http://schemas.microsoft.com/office/drawing/2014/chart" uri="{C3380CC4-5D6E-409C-BE32-E72D297353CC}">
                  <c16:uniqueId val="{00000006-CD85-4428-A69A-CB5BC466DECE}"/>
                </c:ext>
              </c:extLst>
            </c:dLbl>
            <c:dLbl>
              <c:idx val="4"/>
              <c:delete val="1"/>
              <c:extLst>
                <c:ext xmlns:c15="http://schemas.microsoft.com/office/drawing/2012/chart" uri="{CE6537A1-D6FC-4f65-9D91-7224C49458BB}"/>
                <c:ext xmlns:c16="http://schemas.microsoft.com/office/drawing/2014/chart" uri="{C3380CC4-5D6E-409C-BE32-E72D297353CC}">
                  <c16:uniqueId val="{0000000B-CD85-4428-A69A-CB5BC466DECE}"/>
                </c:ext>
              </c:extLst>
            </c:dLbl>
            <c:dLbl>
              <c:idx val="5"/>
              <c:delete val="1"/>
              <c:extLst>
                <c:ext xmlns:c15="http://schemas.microsoft.com/office/drawing/2012/chart" uri="{CE6537A1-D6FC-4f65-9D91-7224C49458BB}"/>
                <c:ext xmlns:c16="http://schemas.microsoft.com/office/drawing/2014/chart" uri="{C3380CC4-5D6E-409C-BE32-E72D297353CC}">
                  <c16:uniqueId val="{0000000C-CD85-4428-A69A-CB5BC466DECE}"/>
                </c:ext>
              </c:extLst>
            </c:dLbl>
            <c:dLbl>
              <c:idx val="6"/>
              <c:delete val="1"/>
              <c:extLst>
                <c:ext xmlns:c15="http://schemas.microsoft.com/office/drawing/2012/chart" uri="{CE6537A1-D6FC-4f65-9D91-7224C49458BB}"/>
                <c:ext xmlns:c16="http://schemas.microsoft.com/office/drawing/2014/chart" uri="{C3380CC4-5D6E-409C-BE32-E72D297353CC}">
                  <c16:uniqueId val="{0000000D-CD85-4428-A69A-CB5BC466DECE}"/>
                </c:ext>
              </c:extLst>
            </c:dLbl>
            <c:dLbl>
              <c:idx val="7"/>
              <c:delete val="1"/>
              <c:extLst>
                <c:ext xmlns:c15="http://schemas.microsoft.com/office/drawing/2012/chart" uri="{CE6537A1-D6FC-4f65-9D91-7224C49458BB}"/>
                <c:ext xmlns:c16="http://schemas.microsoft.com/office/drawing/2014/chart" uri="{C3380CC4-5D6E-409C-BE32-E72D297353CC}">
                  <c16:uniqueId val="{0000000F-CD85-4428-A69A-CB5BC466DECE}"/>
                </c:ext>
              </c:extLst>
            </c:dLbl>
            <c:dLbl>
              <c:idx val="8"/>
              <c:layout>
                <c:manualLayout>
                  <c:x val="-3.6205823109320634E-2"/>
                  <c:y val="2.33198456090719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D85-4428-A69A-CB5BC466DECE}"/>
                </c:ext>
              </c:extLst>
            </c:dLbl>
            <c:dLbl>
              <c:idx val="9"/>
              <c:delete val="1"/>
              <c:extLst>
                <c:ext xmlns:c15="http://schemas.microsoft.com/office/drawing/2012/chart" uri="{CE6537A1-D6FC-4f65-9D91-7224C49458BB}"/>
                <c:ext xmlns:c16="http://schemas.microsoft.com/office/drawing/2014/chart" uri="{C3380CC4-5D6E-409C-BE32-E72D297353CC}">
                  <c16:uniqueId val="{00000002-6452-4FAD-B032-9C2CF992F200}"/>
                </c:ext>
              </c:extLst>
            </c:dLbl>
            <c:numFmt formatCode="#,##0_);[White]General" sourceLinked="0"/>
            <c:spPr>
              <a:noFill/>
              <a:ln>
                <a:noFill/>
              </a:ln>
              <a:effectLst/>
            </c:spPr>
            <c:txPr>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Sheet2!$A$2:$A$11</c:f>
              <c:strCache>
                <c:ptCount val="10"/>
                <c:pt idx="0">
                  <c:v>Total</c:v>
                </c:pt>
                <c:pt idx="2">
                  <c:v>Chinese</c:v>
                </c:pt>
                <c:pt idx="3">
                  <c:v>Indian</c:v>
                </c:pt>
                <c:pt idx="4">
                  <c:v>Filipino</c:v>
                </c:pt>
                <c:pt idx="5">
                  <c:v>Korean</c:v>
                </c:pt>
                <c:pt idx="6">
                  <c:v>Vietnamese</c:v>
                </c:pt>
                <c:pt idx="7">
                  <c:v>Japanese</c:v>
                </c:pt>
                <c:pt idx="8">
                  <c:v>Native Hawaiian &amp; Pacific Islander</c:v>
                </c:pt>
                <c:pt idx="9">
                  <c:v>Other</c:v>
                </c:pt>
              </c:strCache>
            </c:strRef>
          </c:cat>
          <c:val>
            <c:numRef>
              <c:f>Sheet2!$D$2:$D$11</c:f>
              <c:numCache>
                <c:formatCode>General</c:formatCode>
                <c:ptCount val="10"/>
                <c:pt idx="0">
                  <c:v>-2</c:v>
                </c:pt>
                <c:pt idx="2">
                  <c:v>-3</c:v>
                </c:pt>
                <c:pt idx="3">
                  <c:v>-1</c:v>
                </c:pt>
                <c:pt idx="4">
                  <c:v>0</c:v>
                </c:pt>
                <c:pt idx="5">
                  <c:v>-1</c:v>
                </c:pt>
                <c:pt idx="6">
                  <c:v>-3</c:v>
                </c:pt>
                <c:pt idx="7">
                  <c:v>-1</c:v>
                </c:pt>
                <c:pt idx="8">
                  <c:v>-8</c:v>
                </c:pt>
                <c:pt idx="9">
                  <c:v>-4</c:v>
                </c:pt>
              </c:numCache>
            </c:numRef>
          </c:val>
          <c:extLst>
            <c:ext xmlns:c16="http://schemas.microsoft.com/office/drawing/2014/chart" uri="{C3380CC4-5D6E-409C-BE32-E72D297353CC}">
              <c16:uniqueId val="{00000008-CD85-4428-A69A-CB5BC466DECE}"/>
            </c:ext>
          </c:extLst>
        </c:ser>
        <c:dLbls>
          <c:showLegendKey val="0"/>
          <c:showVal val="1"/>
          <c:showCatName val="0"/>
          <c:showSerName val="0"/>
          <c:showPercent val="0"/>
          <c:showBubbleSize val="0"/>
        </c:dLbls>
        <c:gapWidth val="40"/>
        <c:overlap val="100"/>
        <c:axId val="329321816"/>
        <c:axId val="329322208"/>
      </c:barChart>
      <c:catAx>
        <c:axId val="329321032"/>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100" baseline="0"/>
            </a:pPr>
            <a:endParaRPr lang="en-US"/>
          </a:p>
        </c:txPr>
        <c:crossAx val="329321424"/>
        <c:crosses val="autoZero"/>
        <c:auto val="1"/>
        <c:lblAlgn val="ctr"/>
        <c:lblOffset val="100"/>
        <c:tickMarkSkip val="1"/>
        <c:noMultiLvlLbl val="0"/>
      </c:catAx>
      <c:valAx>
        <c:axId val="329321424"/>
        <c:scaling>
          <c:orientation val="minMax"/>
          <c:max val="100"/>
          <c:min val="-50"/>
        </c:scaling>
        <c:delete val="1"/>
        <c:axPos val="t"/>
        <c:numFmt formatCode="General" sourceLinked="1"/>
        <c:majorTickMark val="out"/>
        <c:minorTickMark val="none"/>
        <c:tickLblPos val="nextTo"/>
        <c:crossAx val="329321032"/>
        <c:crosses val="autoZero"/>
        <c:crossBetween val="between"/>
      </c:valAx>
      <c:catAx>
        <c:axId val="329321816"/>
        <c:scaling>
          <c:orientation val="maxMin"/>
        </c:scaling>
        <c:delete val="1"/>
        <c:axPos val="l"/>
        <c:numFmt formatCode="General" sourceLinked="1"/>
        <c:majorTickMark val="out"/>
        <c:minorTickMark val="none"/>
        <c:tickLblPos val="nextTo"/>
        <c:crossAx val="329322208"/>
        <c:crosses val="autoZero"/>
        <c:auto val="1"/>
        <c:lblAlgn val="ctr"/>
        <c:lblOffset val="100"/>
        <c:noMultiLvlLbl val="0"/>
      </c:catAx>
      <c:valAx>
        <c:axId val="329322208"/>
        <c:scaling>
          <c:orientation val="minMax"/>
        </c:scaling>
        <c:delete val="1"/>
        <c:axPos val="b"/>
        <c:numFmt formatCode="General" sourceLinked="1"/>
        <c:majorTickMark val="out"/>
        <c:minorTickMark val="none"/>
        <c:tickLblPos val="nextTo"/>
        <c:crossAx val="329321816"/>
        <c:crosses val="max"/>
        <c:crossBetween val="between"/>
      </c:valAx>
      <c:spPr>
        <a:noFill/>
        <a:ln w="26555">
          <a:noFill/>
        </a:ln>
      </c:spPr>
    </c:plotArea>
    <c:plotVisOnly val="1"/>
    <c:dispBlanksAs val="gap"/>
    <c:showDLblsOverMax val="0"/>
  </c:chart>
  <c:spPr>
    <a:solidFill>
      <a:srgbClr val="FFFFFF"/>
    </a:solidFill>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4783262612608"/>
          <c:y val="0.12471664937515919"/>
          <c:w val="0.77481481481481496"/>
          <c:h val="0.85714285714285698"/>
        </c:manualLayout>
      </c:layout>
      <c:barChart>
        <c:barDir val="bar"/>
        <c:grouping val="clustered"/>
        <c:varyColors val="0"/>
        <c:ser>
          <c:idx val="1"/>
          <c:order val="1"/>
          <c:tx>
            <c:strRef>
              <c:f>Sheet2!$C$1</c:f>
              <c:strCache>
                <c:ptCount val="1"/>
                <c:pt idx="0">
                  <c:v>Total Favorable</c:v>
                </c:pt>
              </c:strCache>
            </c:strRef>
          </c:tx>
          <c:spPr>
            <a:solidFill>
              <a:srgbClr val="AFDFFF"/>
            </a:solidFill>
            <a:ln w="3319">
              <a:solidFill>
                <a:srgbClr val="FFFFFF"/>
              </a:solidFill>
              <a:prstDash val="solid"/>
            </a:ln>
          </c:spPr>
          <c:invertIfNegative val="0"/>
          <c:dLbls>
            <c:dLbl>
              <c:idx val="6"/>
              <c:layout>
                <c:manualLayout>
                  <c:x val="-5.8015875336217982E-3"/>
                  <c:y val="2.89353671244473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52-4FAD-B032-9C2CF992F200}"/>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Sheet2!$A$2:$A$11</c:f>
              <c:strCache>
                <c:ptCount val="10"/>
                <c:pt idx="0">
                  <c:v>Total</c:v>
                </c:pt>
                <c:pt idx="2">
                  <c:v>Under 45</c:v>
                </c:pt>
                <c:pt idx="3">
                  <c:v>45+</c:v>
                </c:pt>
                <c:pt idx="4">
                  <c:v>First Generation</c:v>
                </c:pt>
                <c:pt idx="5">
                  <c:v>Second generation</c:v>
                </c:pt>
                <c:pt idx="6">
                  <c:v>Third Generation</c:v>
                </c:pt>
                <c:pt idx="7">
                  <c:v>Concerned about Citizenship Q</c:v>
                </c:pt>
                <c:pt idx="8">
                  <c:v>Not Concerned about Citizenship Q</c:v>
                </c:pt>
                <c:pt idx="9">
                  <c:v>Shift towards Likely to complete Census</c:v>
                </c:pt>
              </c:strCache>
            </c:strRef>
          </c:cat>
          <c:val>
            <c:numRef>
              <c:f>Sheet2!$C$2:$C$11</c:f>
              <c:numCache>
                <c:formatCode>General</c:formatCode>
                <c:ptCount val="10"/>
                <c:pt idx="0">
                  <c:v>79</c:v>
                </c:pt>
                <c:pt idx="2">
                  <c:v>76</c:v>
                </c:pt>
                <c:pt idx="3">
                  <c:v>82</c:v>
                </c:pt>
                <c:pt idx="4">
                  <c:v>83</c:v>
                </c:pt>
                <c:pt idx="5">
                  <c:v>72</c:v>
                </c:pt>
                <c:pt idx="6">
                  <c:v>73</c:v>
                </c:pt>
                <c:pt idx="7">
                  <c:v>81</c:v>
                </c:pt>
                <c:pt idx="8">
                  <c:v>79</c:v>
                </c:pt>
                <c:pt idx="9">
                  <c:v>84</c:v>
                </c:pt>
              </c:numCache>
            </c:numRef>
          </c:val>
          <c:extLst>
            <c:ext xmlns:c16="http://schemas.microsoft.com/office/drawing/2014/chart" uri="{C3380CC4-5D6E-409C-BE32-E72D297353CC}">
              <c16:uniqueId val="{00000001-CD85-4428-A69A-CB5BC466DECE}"/>
            </c:ext>
          </c:extLst>
        </c:ser>
        <c:ser>
          <c:idx val="3"/>
          <c:order val="3"/>
          <c:tx>
            <c:strRef>
              <c:f>Sheet2!$E$1</c:f>
              <c:strCache>
                <c:ptCount val="1"/>
                <c:pt idx="0">
                  <c:v>Total Unfavorable</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Sheet2!$A$2:$A$11</c:f>
              <c:strCache>
                <c:ptCount val="10"/>
                <c:pt idx="0">
                  <c:v>Total</c:v>
                </c:pt>
                <c:pt idx="2">
                  <c:v>Under 45</c:v>
                </c:pt>
                <c:pt idx="3">
                  <c:v>45+</c:v>
                </c:pt>
                <c:pt idx="4">
                  <c:v>First Generation</c:v>
                </c:pt>
                <c:pt idx="5">
                  <c:v>Second generation</c:v>
                </c:pt>
                <c:pt idx="6">
                  <c:v>Third Generation</c:v>
                </c:pt>
                <c:pt idx="7">
                  <c:v>Concerned about Citizenship Q</c:v>
                </c:pt>
                <c:pt idx="8">
                  <c:v>Not Concerned about Citizenship Q</c:v>
                </c:pt>
                <c:pt idx="9">
                  <c:v>Shift towards Likely to complete Census</c:v>
                </c:pt>
              </c:strCache>
            </c:strRef>
          </c:cat>
          <c:val>
            <c:numRef>
              <c:f>Sheet2!$E$2:$E$11</c:f>
              <c:numCache>
                <c:formatCode>General</c:formatCode>
                <c:ptCount val="10"/>
                <c:pt idx="0">
                  <c:v>-10</c:v>
                </c:pt>
                <c:pt idx="2">
                  <c:v>-13</c:v>
                </c:pt>
                <c:pt idx="3">
                  <c:v>-7</c:v>
                </c:pt>
                <c:pt idx="4">
                  <c:v>-7</c:v>
                </c:pt>
                <c:pt idx="5">
                  <c:v>-12</c:v>
                </c:pt>
                <c:pt idx="6">
                  <c:v>-16</c:v>
                </c:pt>
                <c:pt idx="7">
                  <c:v>-9</c:v>
                </c:pt>
                <c:pt idx="8">
                  <c:v>-10</c:v>
                </c:pt>
                <c:pt idx="9">
                  <c:v>-8</c:v>
                </c:pt>
              </c:numCache>
            </c:numRef>
          </c:val>
          <c:extLst>
            <c:ext xmlns:c16="http://schemas.microsoft.com/office/drawing/2014/chart" uri="{C3380CC4-5D6E-409C-BE32-E72D297353CC}">
              <c16:uniqueId val="{00000002-CD85-4428-A69A-CB5BC466DECE}"/>
            </c:ext>
          </c:extLst>
        </c:ser>
        <c:dLbls>
          <c:showLegendKey val="0"/>
          <c:showVal val="1"/>
          <c:showCatName val="0"/>
          <c:showSerName val="0"/>
          <c:showPercent val="0"/>
          <c:showBubbleSize val="0"/>
        </c:dLbls>
        <c:gapWidth val="40"/>
        <c:overlap val="100"/>
        <c:axId val="329321032"/>
        <c:axId val="329321424"/>
      </c:barChart>
      <c:barChart>
        <c:barDir val="bar"/>
        <c:grouping val="clustered"/>
        <c:varyColors val="0"/>
        <c:ser>
          <c:idx val="0"/>
          <c:order val="0"/>
          <c:tx>
            <c:strRef>
              <c:f>Sheet2!$B$1</c:f>
              <c:strCache>
                <c:ptCount val="1"/>
                <c:pt idx="0">
                  <c:v>Very Favorable</c:v>
                </c:pt>
              </c:strCache>
            </c:strRef>
          </c:tx>
          <c:spPr>
            <a:solidFill>
              <a:srgbClr val="0085B4"/>
            </a:solidFill>
            <a:ln w="13277">
              <a:solidFill>
                <a:srgbClr val="FFFFFF"/>
              </a:solidFill>
              <a:prstDash val="solid"/>
            </a:ln>
          </c:spPr>
          <c:invertIfNegative val="0"/>
          <c:dLbls>
            <c:spPr>
              <a:noFill/>
              <a:ln w="26555">
                <a:noFill/>
              </a:ln>
            </c:spPr>
            <c:txPr>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Sheet2!$A$2:$A$11</c:f>
              <c:strCache>
                <c:ptCount val="10"/>
                <c:pt idx="0">
                  <c:v>Total</c:v>
                </c:pt>
                <c:pt idx="2">
                  <c:v>Under 45</c:v>
                </c:pt>
                <c:pt idx="3">
                  <c:v>45+</c:v>
                </c:pt>
                <c:pt idx="4">
                  <c:v>First Generation</c:v>
                </c:pt>
                <c:pt idx="5">
                  <c:v>Second generation</c:v>
                </c:pt>
                <c:pt idx="6">
                  <c:v>Third Generation</c:v>
                </c:pt>
                <c:pt idx="7">
                  <c:v>Concerned about Citizenship Q</c:v>
                </c:pt>
                <c:pt idx="8">
                  <c:v>Not Concerned about Citizenship Q</c:v>
                </c:pt>
                <c:pt idx="9">
                  <c:v>Shift towards Likely to complete Census</c:v>
                </c:pt>
              </c:strCache>
            </c:strRef>
          </c:cat>
          <c:val>
            <c:numRef>
              <c:f>Sheet2!$B$2:$B$11</c:f>
              <c:numCache>
                <c:formatCode>General</c:formatCode>
                <c:ptCount val="10"/>
                <c:pt idx="0">
                  <c:v>21</c:v>
                </c:pt>
                <c:pt idx="2">
                  <c:v>20</c:v>
                </c:pt>
                <c:pt idx="3">
                  <c:v>21</c:v>
                </c:pt>
                <c:pt idx="4">
                  <c:v>21</c:v>
                </c:pt>
                <c:pt idx="5">
                  <c:v>20</c:v>
                </c:pt>
                <c:pt idx="6">
                  <c:v>22</c:v>
                </c:pt>
                <c:pt idx="7">
                  <c:v>24</c:v>
                </c:pt>
                <c:pt idx="8">
                  <c:v>19</c:v>
                </c:pt>
                <c:pt idx="9">
                  <c:v>16</c:v>
                </c:pt>
              </c:numCache>
            </c:numRef>
          </c:val>
          <c:extLst>
            <c:ext xmlns:c16="http://schemas.microsoft.com/office/drawing/2014/chart" uri="{C3380CC4-5D6E-409C-BE32-E72D297353CC}">
              <c16:uniqueId val="{00000005-CD85-4428-A69A-CB5BC466DECE}"/>
            </c:ext>
          </c:extLst>
        </c:ser>
        <c:ser>
          <c:idx val="2"/>
          <c:order val="2"/>
          <c:tx>
            <c:strRef>
              <c:f>Sheet2!$D$1</c:f>
              <c:strCache>
                <c:ptCount val="1"/>
                <c:pt idx="0">
                  <c:v>Very Unfavorable</c:v>
                </c:pt>
              </c:strCache>
            </c:strRef>
          </c:tx>
          <c:spPr>
            <a:solidFill>
              <a:srgbClr val="DE8400"/>
            </a:solidFill>
            <a:ln w="13277">
              <a:solidFill>
                <a:srgbClr val="FFFFFF"/>
              </a:solidFill>
              <a:prstDash val="solid"/>
            </a:ln>
          </c:spPr>
          <c:invertIfNegative val="0"/>
          <c:dLbls>
            <c:delete val="1"/>
          </c:dLbls>
          <c:cat>
            <c:strRef>
              <c:f>Sheet2!$A$2:$A$11</c:f>
              <c:strCache>
                <c:ptCount val="10"/>
                <c:pt idx="0">
                  <c:v>Total</c:v>
                </c:pt>
                <c:pt idx="2">
                  <c:v>Under 45</c:v>
                </c:pt>
                <c:pt idx="3">
                  <c:v>45+</c:v>
                </c:pt>
                <c:pt idx="4">
                  <c:v>First Generation</c:v>
                </c:pt>
                <c:pt idx="5">
                  <c:v>Second generation</c:v>
                </c:pt>
                <c:pt idx="6">
                  <c:v>Third Generation</c:v>
                </c:pt>
                <c:pt idx="7">
                  <c:v>Concerned about Citizenship Q</c:v>
                </c:pt>
                <c:pt idx="8">
                  <c:v>Not Concerned about Citizenship Q</c:v>
                </c:pt>
                <c:pt idx="9">
                  <c:v>Shift towards Likely to complete Census</c:v>
                </c:pt>
              </c:strCache>
            </c:strRef>
          </c:cat>
          <c:val>
            <c:numRef>
              <c:f>Sheet2!$D$2:$D$11</c:f>
              <c:numCache>
                <c:formatCode>General</c:formatCode>
                <c:ptCount val="10"/>
                <c:pt idx="0">
                  <c:v>-2</c:v>
                </c:pt>
                <c:pt idx="2">
                  <c:v>-3</c:v>
                </c:pt>
                <c:pt idx="3">
                  <c:v>-1</c:v>
                </c:pt>
                <c:pt idx="4">
                  <c:v>-1</c:v>
                </c:pt>
                <c:pt idx="5">
                  <c:v>-3</c:v>
                </c:pt>
                <c:pt idx="6">
                  <c:v>-5</c:v>
                </c:pt>
                <c:pt idx="7">
                  <c:v>-1</c:v>
                </c:pt>
                <c:pt idx="8">
                  <c:v>-3</c:v>
                </c:pt>
                <c:pt idx="9">
                  <c:v>-3</c:v>
                </c:pt>
              </c:numCache>
            </c:numRef>
          </c:val>
          <c:extLst>
            <c:ext xmlns:c16="http://schemas.microsoft.com/office/drawing/2014/chart" uri="{C3380CC4-5D6E-409C-BE32-E72D297353CC}">
              <c16:uniqueId val="{00000008-CD85-4428-A69A-CB5BC466DECE}"/>
            </c:ext>
          </c:extLst>
        </c:ser>
        <c:dLbls>
          <c:showLegendKey val="0"/>
          <c:showVal val="1"/>
          <c:showCatName val="0"/>
          <c:showSerName val="0"/>
          <c:showPercent val="0"/>
          <c:showBubbleSize val="0"/>
        </c:dLbls>
        <c:gapWidth val="40"/>
        <c:overlap val="100"/>
        <c:axId val="329321816"/>
        <c:axId val="329322208"/>
      </c:barChart>
      <c:catAx>
        <c:axId val="329321032"/>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100" baseline="0"/>
            </a:pPr>
            <a:endParaRPr lang="en-US"/>
          </a:p>
        </c:txPr>
        <c:crossAx val="329321424"/>
        <c:crosses val="autoZero"/>
        <c:auto val="1"/>
        <c:lblAlgn val="ctr"/>
        <c:lblOffset val="100"/>
        <c:tickMarkSkip val="1"/>
        <c:noMultiLvlLbl val="0"/>
      </c:catAx>
      <c:valAx>
        <c:axId val="329321424"/>
        <c:scaling>
          <c:orientation val="minMax"/>
          <c:max val="100"/>
          <c:min val="-50"/>
        </c:scaling>
        <c:delete val="1"/>
        <c:axPos val="t"/>
        <c:numFmt formatCode="General" sourceLinked="1"/>
        <c:majorTickMark val="out"/>
        <c:minorTickMark val="none"/>
        <c:tickLblPos val="nextTo"/>
        <c:crossAx val="329321032"/>
        <c:crosses val="autoZero"/>
        <c:crossBetween val="between"/>
      </c:valAx>
      <c:catAx>
        <c:axId val="329321816"/>
        <c:scaling>
          <c:orientation val="maxMin"/>
        </c:scaling>
        <c:delete val="1"/>
        <c:axPos val="l"/>
        <c:numFmt formatCode="General" sourceLinked="1"/>
        <c:majorTickMark val="out"/>
        <c:minorTickMark val="none"/>
        <c:tickLblPos val="nextTo"/>
        <c:crossAx val="329322208"/>
        <c:crosses val="autoZero"/>
        <c:auto val="1"/>
        <c:lblAlgn val="ctr"/>
        <c:lblOffset val="100"/>
        <c:noMultiLvlLbl val="0"/>
      </c:catAx>
      <c:valAx>
        <c:axId val="329322208"/>
        <c:scaling>
          <c:orientation val="minMax"/>
        </c:scaling>
        <c:delete val="1"/>
        <c:axPos val="b"/>
        <c:numFmt formatCode="General" sourceLinked="1"/>
        <c:majorTickMark val="out"/>
        <c:minorTickMark val="none"/>
        <c:tickLblPos val="nextTo"/>
        <c:crossAx val="329321816"/>
        <c:crosses val="max"/>
        <c:crossBetween val="between"/>
      </c:valAx>
      <c:spPr>
        <a:noFill/>
        <a:ln w="26555">
          <a:noFill/>
        </a:ln>
      </c:spPr>
    </c:plotArea>
    <c:plotVisOnly val="1"/>
    <c:dispBlanksAs val="gap"/>
    <c:showDLblsOverMax val="0"/>
  </c:chart>
  <c:spPr>
    <a:solidFill>
      <a:srgbClr val="FFFFFF"/>
    </a:solidFill>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0.58263</cdr:x>
      <cdr:y>0.05191</cdr:y>
    </cdr:from>
    <cdr:to>
      <cdr:x>0.70042</cdr:x>
      <cdr:y>0.1267</cdr:y>
    </cdr:to>
    <cdr:sp macro="" textlink="">
      <cdr:nvSpPr>
        <cdr:cNvPr id="2" name="Text Box 15"/>
        <cdr:cNvSpPr txBox="1">
          <a:spLocks xmlns:a="http://schemas.openxmlformats.org/drawingml/2006/main" noChangeArrowheads="1"/>
        </cdr:cNvSpPr>
      </cdr:nvSpPr>
      <cdr:spPr bwMode="auto">
        <a:xfrm xmlns:a="http://schemas.openxmlformats.org/drawingml/2006/main">
          <a:off x="3585600" y="170881"/>
          <a:ext cx="724877" cy="2462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nchor="ctr">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000" dirty="0"/>
            <a:t>Not Heard</a:t>
          </a:r>
        </a:p>
      </cdr:txBody>
    </cdr:sp>
  </cdr:relSizeAnchor>
  <cdr:relSizeAnchor xmlns:cdr="http://schemas.openxmlformats.org/drawingml/2006/chartDrawing">
    <cdr:from>
      <cdr:x>0.8004</cdr:x>
      <cdr:y>0.06008</cdr:y>
    </cdr:from>
    <cdr:to>
      <cdr:x>0.88198</cdr:x>
      <cdr:y>0.13487</cdr:y>
    </cdr:to>
    <cdr:sp macro="" textlink="">
      <cdr:nvSpPr>
        <cdr:cNvPr id="3" name="Text Box 16"/>
        <cdr:cNvSpPr txBox="1">
          <a:spLocks xmlns:a="http://schemas.openxmlformats.org/drawingml/2006/main" noChangeArrowheads="1"/>
        </cdr:cNvSpPr>
      </cdr:nvSpPr>
      <cdr:spPr bwMode="auto">
        <a:xfrm xmlns:a="http://schemas.openxmlformats.org/drawingml/2006/main">
          <a:off x="4925782" y="197775"/>
          <a:ext cx="502061" cy="2462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000" dirty="0"/>
            <a:t>Heard</a:t>
          </a:r>
        </a:p>
      </cdr:txBody>
    </cdr:sp>
  </cdr:relSizeAnchor>
</c:userShapes>
</file>

<file path=ppt/drawings/drawing2.xml><?xml version="1.0" encoding="utf-8"?>
<c:userShapes xmlns:c="http://schemas.openxmlformats.org/drawingml/2006/chart">
  <cdr:relSizeAnchor xmlns:cdr="http://schemas.openxmlformats.org/drawingml/2006/chartDrawing">
    <cdr:from>
      <cdr:x>0.6439</cdr:x>
      <cdr:y>0.06008</cdr:y>
    </cdr:from>
    <cdr:to>
      <cdr:x>0.76644</cdr:x>
      <cdr:y>0.13487</cdr:y>
    </cdr:to>
    <cdr:sp macro="" textlink="">
      <cdr:nvSpPr>
        <cdr:cNvPr id="2" name="Text Box 15"/>
        <cdr:cNvSpPr txBox="1">
          <a:spLocks xmlns:a="http://schemas.openxmlformats.org/drawingml/2006/main" noChangeArrowheads="1"/>
        </cdr:cNvSpPr>
      </cdr:nvSpPr>
      <cdr:spPr bwMode="auto">
        <a:xfrm xmlns:a="http://schemas.openxmlformats.org/drawingml/2006/main">
          <a:off x="3808835" y="197775"/>
          <a:ext cx="724877" cy="2462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nchor="ctr">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000" dirty="0"/>
            <a:t>Not Heard</a:t>
          </a:r>
        </a:p>
      </cdr:txBody>
    </cdr:sp>
  </cdr:relSizeAnchor>
  <cdr:relSizeAnchor xmlns:cdr="http://schemas.openxmlformats.org/drawingml/2006/chartDrawing">
    <cdr:from>
      <cdr:x>0.83605</cdr:x>
      <cdr:y>0.0706</cdr:y>
    </cdr:from>
    <cdr:to>
      <cdr:x>0.92092</cdr:x>
      <cdr:y>0.14539</cdr:y>
    </cdr:to>
    <cdr:sp macro="" textlink="">
      <cdr:nvSpPr>
        <cdr:cNvPr id="3" name="Text Box 16"/>
        <cdr:cNvSpPr txBox="1">
          <a:spLocks xmlns:a="http://schemas.openxmlformats.org/drawingml/2006/main" noChangeArrowheads="1"/>
        </cdr:cNvSpPr>
      </cdr:nvSpPr>
      <cdr:spPr bwMode="auto">
        <a:xfrm xmlns:a="http://schemas.openxmlformats.org/drawingml/2006/main">
          <a:off x="4945460" y="232409"/>
          <a:ext cx="502061" cy="2462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000" dirty="0"/>
            <a:t>Heard</a:t>
          </a:r>
        </a:p>
      </cdr:txBody>
    </cdr:sp>
  </cdr:relSizeAnchor>
</c:userShapes>
</file>

<file path=ppt/drawings/drawing3.xml><?xml version="1.0" encoding="utf-8"?>
<c:userShapes xmlns:c="http://schemas.openxmlformats.org/drawingml/2006/chart">
  <cdr:relSizeAnchor xmlns:cdr="http://schemas.openxmlformats.org/drawingml/2006/chartDrawing">
    <cdr:from>
      <cdr:x>0.52585</cdr:x>
      <cdr:y>0.00063</cdr:y>
    </cdr:from>
    <cdr:to>
      <cdr:x>0.73896</cdr:x>
      <cdr:y>0.09412</cdr:y>
    </cdr:to>
    <cdr:sp macro="" textlink="">
      <cdr:nvSpPr>
        <cdr:cNvPr id="3" name="Text Box 16"/>
        <cdr:cNvSpPr txBox="1">
          <a:spLocks xmlns:a="http://schemas.openxmlformats.org/drawingml/2006/main" noChangeArrowheads="1"/>
        </cdr:cNvSpPr>
      </cdr:nvSpPr>
      <cdr:spPr bwMode="auto">
        <a:xfrm xmlns:a="http://schemas.openxmlformats.org/drawingml/2006/main">
          <a:off x="3187367" y="2074"/>
          <a:ext cx="1291700"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400" dirty="0"/>
            <a:t>Very Important</a:t>
          </a:r>
        </a:p>
      </cdr:txBody>
    </cdr:sp>
  </cdr:relSizeAnchor>
  <cdr:relSizeAnchor xmlns:cdr="http://schemas.openxmlformats.org/drawingml/2006/chartDrawing">
    <cdr:from>
      <cdr:x>0.73195</cdr:x>
      <cdr:y>0.00063</cdr:y>
    </cdr:from>
    <cdr:to>
      <cdr:x>0.88486</cdr:x>
      <cdr:y>0.09412</cdr:y>
    </cdr:to>
    <cdr:sp macro="" textlink="">
      <cdr:nvSpPr>
        <cdr:cNvPr id="4" name="Text Box 16">
          <a:extLst xmlns:a="http://schemas.openxmlformats.org/drawingml/2006/main">
            <a:ext uri="{FF2B5EF4-FFF2-40B4-BE49-F238E27FC236}">
              <a16:creationId xmlns:a16="http://schemas.microsoft.com/office/drawing/2014/main" id="{AF3923BD-1573-488D-9D8B-76998216B9A9}"/>
            </a:ext>
          </a:extLst>
        </cdr:cNvPr>
        <cdr:cNvSpPr txBox="1">
          <a:spLocks xmlns:a="http://schemas.openxmlformats.org/drawingml/2006/main" noChangeArrowheads="1"/>
        </cdr:cNvSpPr>
      </cdr:nvSpPr>
      <cdr:spPr bwMode="auto">
        <a:xfrm xmlns:a="http://schemas.openxmlformats.org/drawingml/2006/main">
          <a:off x="4436582" y="2074"/>
          <a:ext cx="926856"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38100">
              <a:solidFill>
                <a:schemeClr val="accent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sz="1400" dirty="0"/>
            <a:t>Important</a:t>
          </a:r>
        </a:p>
      </cdr:txBody>
    </cdr:sp>
  </cdr:relSizeAnchor>
</c:userShapes>
</file>

<file path=ppt/drawings/drawing4.xml><?xml version="1.0" encoding="utf-8"?>
<c:userShapes xmlns:c="http://schemas.openxmlformats.org/drawingml/2006/chart">
  <cdr:relSizeAnchor xmlns:cdr="http://schemas.openxmlformats.org/drawingml/2006/chartDrawing">
    <cdr:from>
      <cdr:x>0.36275</cdr:x>
      <cdr:y>0.06216</cdr:y>
    </cdr:from>
    <cdr:to>
      <cdr:x>0.56</cdr:x>
      <cdr:y>0.11867</cdr:y>
    </cdr:to>
    <cdr:sp macro="" textlink="">
      <cdr:nvSpPr>
        <cdr:cNvPr id="2" name="Text Box 15"/>
        <cdr:cNvSpPr txBox="1">
          <a:spLocks xmlns:a="http://schemas.openxmlformats.org/drawingml/2006/main" noChangeArrowheads="1"/>
        </cdr:cNvSpPr>
      </cdr:nvSpPr>
      <cdr:spPr bwMode="auto">
        <a:xfrm xmlns:a="http://schemas.openxmlformats.org/drawingml/2006/main">
          <a:off x="1782881" y="253916"/>
          <a:ext cx="969464" cy="23083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nchor="ctr">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400" dirty="0"/>
            <a:t>Not Convincing</a:t>
          </a:r>
        </a:p>
      </cdr:txBody>
    </cdr:sp>
  </cdr:relSizeAnchor>
  <cdr:relSizeAnchor xmlns:cdr="http://schemas.openxmlformats.org/drawingml/2006/chartDrawing">
    <cdr:from>
      <cdr:x>0.64081</cdr:x>
      <cdr:y>0.05654</cdr:y>
    </cdr:from>
    <cdr:to>
      <cdr:x>0.7906</cdr:x>
      <cdr:y>0.11305</cdr:y>
    </cdr:to>
    <cdr:sp macro="" textlink="">
      <cdr:nvSpPr>
        <cdr:cNvPr id="3" name="Text Box 16"/>
        <cdr:cNvSpPr txBox="1">
          <a:spLocks xmlns:a="http://schemas.openxmlformats.org/drawingml/2006/main" noChangeArrowheads="1"/>
        </cdr:cNvSpPr>
      </cdr:nvSpPr>
      <cdr:spPr bwMode="auto">
        <a:xfrm xmlns:a="http://schemas.openxmlformats.org/drawingml/2006/main">
          <a:off x="3149508" y="230945"/>
          <a:ext cx="736203" cy="23083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400" dirty="0"/>
            <a:t>Convincing</a:t>
          </a:r>
        </a:p>
      </cdr:txBody>
    </cdr:sp>
  </cdr:relSizeAnchor>
</c:userShapes>
</file>

<file path=ppt/drawings/drawing5.xml><?xml version="1.0" encoding="utf-8"?>
<c:userShapes xmlns:c="http://schemas.openxmlformats.org/drawingml/2006/chart">
  <cdr:relSizeAnchor xmlns:cdr="http://schemas.openxmlformats.org/drawingml/2006/chartDrawing">
    <cdr:from>
      <cdr:x>0.36275</cdr:x>
      <cdr:y>0.06216</cdr:y>
    </cdr:from>
    <cdr:to>
      <cdr:x>0.56</cdr:x>
      <cdr:y>0.11867</cdr:y>
    </cdr:to>
    <cdr:sp macro="" textlink="">
      <cdr:nvSpPr>
        <cdr:cNvPr id="2" name="Text Box 15"/>
        <cdr:cNvSpPr txBox="1">
          <a:spLocks xmlns:a="http://schemas.openxmlformats.org/drawingml/2006/main" noChangeArrowheads="1"/>
        </cdr:cNvSpPr>
      </cdr:nvSpPr>
      <cdr:spPr bwMode="auto">
        <a:xfrm xmlns:a="http://schemas.openxmlformats.org/drawingml/2006/main">
          <a:off x="1782881" y="253916"/>
          <a:ext cx="969464" cy="23083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nchor="ctr">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400" dirty="0"/>
            <a:t>Not Convincing</a:t>
          </a:r>
        </a:p>
      </cdr:txBody>
    </cdr:sp>
  </cdr:relSizeAnchor>
  <cdr:relSizeAnchor xmlns:cdr="http://schemas.openxmlformats.org/drawingml/2006/chartDrawing">
    <cdr:from>
      <cdr:x>0.64081</cdr:x>
      <cdr:y>0.05654</cdr:y>
    </cdr:from>
    <cdr:to>
      <cdr:x>0.7906</cdr:x>
      <cdr:y>0.11305</cdr:y>
    </cdr:to>
    <cdr:sp macro="" textlink="">
      <cdr:nvSpPr>
        <cdr:cNvPr id="3" name="Text Box 16"/>
        <cdr:cNvSpPr txBox="1">
          <a:spLocks xmlns:a="http://schemas.openxmlformats.org/drawingml/2006/main" noChangeArrowheads="1"/>
        </cdr:cNvSpPr>
      </cdr:nvSpPr>
      <cdr:spPr bwMode="auto">
        <a:xfrm xmlns:a="http://schemas.openxmlformats.org/drawingml/2006/main">
          <a:off x="3149508" y="230945"/>
          <a:ext cx="736203" cy="23083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400" dirty="0"/>
            <a:t>Convincing</a:t>
          </a:r>
        </a:p>
      </cdr:txBody>
    </cdr:sp>
  </cdr:relSizeAnchor>
</c:userShapes>
</file>

<file path=ppt/drawings/drawing6.xml><?xml version="1.0" encoding="utf-8"?>
<c:userShapes xmlns:c="http://schemas.openxmlformats.org/drawingml/2006/chart">
  <cdr:relSizeAnchor xmlns:cdr="http://schemas.openxmlformats.org/drawingml/2006/chartDrawing">
    <cdr:from>
      <cdr:x>0.46869</cdr:x>
      <cdr:y>0.06408</cdr:y>
    </cdr:from>
    <cdr:to>
      <cdr:x>0.67079</cdr:x>
      <cdr:y>0.12059</cdr:y>
    </cdr:to>
    <cdr:sp macro="" textlink="">
      <cdr:nvSpPr>
        <cdr:cNvPr id="2" name="Text Box 15"/>
        <cdr:cNvSpPr txBox="1">
          <a:spLocks xmlns:a="http://schemas.openxmlformats.org/drawingml/2006/main" noChangeArrowheads="1"/>
        </cdr:cNvSpPr>
      </cdr:nvSpPr>
      <cdr:spPr bwMode="auto">
        <a:xfrm xmlns:a="http://schemas.openxmlformats.org/drawingml/2006/main">
          <a:off x="3071400" y="349029"/>
          <a:ext cx="1324402" cy="3077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cdr:spPr>
      <cdr:txBody>
        <a:bodyPr xmlns:a="http://schemas.openxmlformats.org/drawingml/2006/main" wrap="none" anchor="ctr">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400" dirty="0"/>
            <a:t>Not Concerning</a:t>
          </a:r>
        </a:p>
      </cdr:txBody>
    </cdr:sp>
  </cdr:relSizeAnchor>
  <cdr:relSizeAnchor xmlns:cdr="http://schemas.openxmlformats.org/drawingml/2006/chartDrawing">
    <cdr:from>
      <cdr:x>0.75128</cdr:x>
      <cdr:y>0.05502</cdr:y>
    </cdr:from>
    <cdr:to>
      <cdr:x>0.90592</cdr:x>
      <cdr:y>0.11153</cdr:y>
    </cdr:to>
    <cdr:sp macro="" textlink="">
      <cdr:nvSpPr>
        <cdr:cNvPr id="3" name="Text Box 16"/>
        <cdr:cNvSpPr txBox="1">
          <a:spLocks xmlns:a="http://schemas.openxmlformats.org/drawingml/2006/main" noChangeArrowheads="1"/>
        </cdr:cNvSpPr>
      </cdr:nvSpPr>
      <cdr:spPr bwMode="auto">
        <a:xfrm xmlns:a="http://schemas.openxmlformats.org/drawingml/2006/main">
          <a:off x="3692472" y="224760"/>
          <a:ext cx="760040" cy="23083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cdr:spPr>
      <cdr:txBody>
        <a:bodyPr xmlns:a="http://schemas.openxmlformats.org/drawingml/2006/main" wrap="none">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400" dirty="0"/>
            <a:t>Concerning</a:t>
          </a:r>
        </a:p>
      </cdr:txBody>
    </cdr:sp>
  </cdr:relSizeAnchor>
</c:userShapes>
</file>

<file path=ppt/drawings/drawing7.xml><?xml version="1.0" encoding="utf-8"?>
<c:userShapes xmlns:c="http://schemas.openxmlformats.org/drawingml/2006/chart">
  <cdr:relSizeAnchor xmlns:cdr="http://schemas.openxmlformats.org/drawingml/2006/chartDrawing">
    <cdr:from>
      <cdr:x>0.5</cdr:x>
      <cdr:y>0.03965</cdr:y>
    </cdr:from>
    <cdr:to>
      <cdr:x>0.76947</cdr:x>
      <cdr:y>0.115</cdr:y>
    </cdr:to>
    <cdr:sp macro="" textlink="">
      <cdr:nvSpPr>
        <cdr:cNvPr id="2" name="Text Box 15"/>
        <cdr:cNvSpPr txBox="1">
          <a:spLocks xmlns:a="http://schemas.openxmlformats.org/drawingml/2006/main" noChangeArrowheads="1"/>
        </cdr:cNvSpPr>
      </cdr:nvSpPr>
      <cdr:spPr bwMode="auto">
        <a:xfrm xmlns:a="http://schemas.openxmlformats.org/drawingml/2006/main">
          <a:off x="3073693" y="161970"/>
          <a:ext cx="1656536" cy="30779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nchor="ctr">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400" dirty="0"/>
            <a:t>Not Concerning</a:t>
          </a:r>
        </a:p>
      </cdr:txBody>
    </cdr:sp>
  </cdr:relSizeAnchor>
  <cdr:relSizeAnchor xmlns:cdr="http://schemas.openxmlformats.org/drawingml/2006/chartDrawing">
    <cdr:from>
      <cdr:x>0.72544</cdr:x>
      <cdr:y>0.03965</cdr:y>
    </cdr:from>
    <cdr:to>
      <cdr:x>0.93163</cdr:x>
      <cdr:y>0.115</cdr:y>
    </cdr:to>
    <cdr:sp macro="" textlink="">
      <cdr:nvSpPr>
        <cdr:cNvPr id="3" name="Text Box 16"/>
        <cdr:cNvSpPr txBox="1">
          <a:spLocks xmlns:a="http://schemas.openxmlformats.org/drawingml/2006/main" noChangeArrowheads="1"/>
        </cdr:cNvSpPr>
      </cdr:nvSpPr>
      <cdr:spPr bwMode="auto">
        <a:xfrm xmlns:a="http://schemas.openxmlformats.org/drawingml/2006/main">
          <a:off x="4459582" y="161970"/>
          <a:ext cx="1267530" cy="30779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400" dirty="0"/>
            <a:t>Concerning</a:t>
          </a:r>
        </a:p>
      </cdr:txBody>
    </cdr:sp>
  </cdr:relSizeAnchor>
  <cdr:relSizeAnchor xmlns:cdr="http://schemas.openxmlformats.org/drawingml/2006/chartDrawing">
    <cdr:from>
      <cdr:x>0.57879</cdr:x>
      <cdr:y>0.42411</cdr:y>
    </cdr:from>
    <cdr:to>
      <cdr:x>0.62648</cdr:x>
      <cdr:y>0.49662</cdr:y>
    </cdr:to>
    <cdr:sp macro="" textlink="">
      <cdr:nvSpPr>
        <cdr:cNvPr id="4" name="TextBox 3">
          <a:extLst xmlns:a="http://schemas.openxmlformats.org/drawingml/2006/main">
            <a:ext uri="{FF2B5EF4-FFF2-40B4-BE49-F238E27FC236}">
              <a16:creationId xmlns:a16="http://schemas.microsoft.com/office/drawing/2014/main" id="{BB2D797F-7A83-47D0-98A1-5EA89417D9B0}"/>
            </a:ext>
          </a:extLst>
        </cdr:cNvPr>
        <cdr:cNvSpPr txBox="1"/>
      </cdr:nvSpPr>
      <cdr:spPr>
        <a:xfrm xmlns:a="http://schemas.openxmlformats.org/drawingml/2006/main">
          <a:off x="3558066" y="1732396"/>
          <a:ext cx="293166" cy="2962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0.55885</cdr:x>
      <cdr:y>0.50576</cdr:y>
    </cdr:from>
    <cdr:to>
      <cdr:x>0.63947</cdr:x>
      <cdr:y>0.58682</cdr:y>
    </cdr:to>
    <cdr:sp macro="" textlink="">
      <cdr:nvSpPr>
        <cdr:cNvPr id="5" name="TextBox 4">
          <a:extLst xmlns:a="http://schemas.openxmlformats.org/drawingml/2006/main">
            <a:ext uri="{FF2B5EF4-FFF2-40B4-BE49-F238E27FC236}">
              <a16:creationId xmlns:a16="http://schemas.microsoft.com/office/drawing/2014/main" id="{A5C5182C-E42F-463D-965A-4B181CECD84F}"/>
            </a:ext>
          </a:extLst>
        </cdr:cNvPr>
        <cdr:cNvSpPr txBox="1"/>
      </cdr:nvSpPr>
      <cdr:spPr>
        <a:xfrm xmlns:a="http://schemas.openxmlformats.org/drawingml/2006/main">
          <a:off x="3435444" y="2065960"/>
          <a:ext cx="495602" cy="3311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Arial" panose="020B0604020202020204" pitchFamily="34" charset="0"/>
              <a:cs typeface="Arial" panose="020B0604020202020204" pitchFamily="34" charset="0"/>
            </a:rPr>
            <a:t>51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99C06C8-41D1-AC48-869E-964BA5307BAC}" type="datetimeFigureOut">
              <a:rPr lang="en-US" smtClean="0"/>
              <a:t>10/18/2018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A647EA7-BA3C-B147-81AB-5AE489195F62}" type="slidenum">
              <a:rPr lang="en-US" smtClean="0"/>
              <a:t>‹#›</a:t>
            </a:fld>
            <a:endParaRPr lang="en-US" dirty="0"/>
          </a:p>
        </p:txBody>
      </p:sp>
    </p:spTree>
    <p:extLst>
      <p:ext uri="{BB962C8B-B14F-4D97-AF65-F5344CB8AC3E}">
        <p14:creationId xmlns:p14="http://schemas.microsoft.com/office/powerpoint/2010/main" val="282891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9D78E97-3F38-6846-AB1E-49DA1EC825AB}" type="datetimeFigureOut">
              <a:rPr lang="en-US" smtClean="0"/>
              <a:t>10/18/2018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08E072-6AE9-9A49-979A-DA6FF7CB4602}" type="slidenum">
              <a:rPr lang="en-US" smtClean="0"/>
              <a:t>‹#›</a:t>
            </a:fld>
            <a:endParaRPr lang="en-US" dirty="0"/>
          </a:p>
        </p:txBody>
      </p:sp>
    </p:spTree>
    <p:extLst>
      <p:ext uri="{BB962C8B-B14F-4D97-AF65-F5344CB8AC3E}">
        <p14:creationId xmlns:p14="http://schemas.microsoft.com/office/powerpoint/2010/main" val="8838881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408E072-6AE9-9A49-979A-DA6FF7CB4602}" type="slidenum">
              <a:rPr lang="en-US" smtClean="0"/>
              <a:t>1</a:t>
            </a:fld>
            <a:endParaRPr lang="en-US" dirty="0"/>
          </a:p>
        </p:txBody>
      </p:sp>
    </p:spTree>
    <p:extLst>
      <p:ext uri="{BB962C8B-B14F-4D97-AF65-F5344CB8AC3E}">
        <p14:creationId xmlns:p14="http://schemas.microsoft.com/office/powerpoint/2010/main" val="57719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6996" eaLnBrk="0" hangingPunct="0">
              <a:defRPr sz="1200">
                <a:solidFill>
                  <a:schemeClr val="tx1"/>
                </a:solidFill>
                <a:latin typeface="Calibri" pitchFamily="34" charset="0"/>
                <a:cs typeface="Times New Roman" pitchFamily="18" charset="0"/>
              </a:defRPr>
            </a:lvl1pPr>
            <a:lvl2pPr marL="768100" indent="-295423" defTabSz="946996" eaLnBrk="0" hangingPunct="0">
              <a:defRPr sz="1200">
                <a:solidFill>
                  <a:schemeClr val="tx1"/>
                </a:solidFill>
                <a:latin typeface="Calibri" pitchFamily="34" charset="0"/>
                <a:cs typeface="Times New Roman" pitchFamily="18" charset="0"/>
              </a:defRPr>
            </a:lvl2pPr>
            <a:lvl3pPr marL="1181691" indent="-236339" defTabSz="946996" eaLnBrk="0" hangingPunct="0">
              <a:defRPr sz="1200">
                <a:solidFill>
                  <a:schemeClr val="tx1"/>
                </a:solidFill>
                <a:latin typeface="Calibri" pitchFamily="34" charset="0"/>
                <a:cs typeface="Times New Roman" pitchFamily="18" charset="0"/>
              </a:defRPr>
            </a:lvl3pPr>
            <a:lvl4pPr marL="1654368" indent="-236339" defTabSz="946996" eaLnBrk="0" hangingPunct="0">
              <a:defRPr sz="1200">
                <a:solidFill>
                  <a:schemeClr val="tx1"/>
                </a:solidFill>
                <a:latin typeface="Calibri" pitchFamily="34" charset="0"/>
                <a:cs typeface="Times New Roman" pitchFamily="18" charset="0"/>
              </a:defRPr>
            </a:lvl4pPr>
            <a:lvl5pPr marL="2127046" indent="-236339" defTabSz="946996" eaLnBrk="0" hangingPunct="0">
              <a:defRPr sz="1200">
                <a:solidFill>
                  <a:schemeClr val="tx1"/>
                </a:solidFill>
                <a:latin typeface="Calibri" pitchFamily="34" charset="0"/>
                <a:cs typeface="Times New Roman" pitchFamily="18" charset="0"/>
              </a:defRPr>
            </a:lvl5pPr>
            <a:lvl6pPr marL="259972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6pPr>
            <a:lvl7pPr marL="3072400"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7pPr>
            <a:lvl8pPr marL="3545075"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8pPr>
            <a:lvl9pPr marL="401775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46996" rtl="0" eaLnBrk="1" fontAlgn="base" latinLnBrk="0" hangingPunct="1">
              <a:lnSpc>
                <a:spcPct val="100000"/>
              </a:lnSpc>
              <a:spcBef>
                <a:spcPct val="0"/>
              </a:spcBef>
              <a:spcAft>
                <a:spcPct val="0"/>
              </a:spcAft>
              <a:buClrTx/>
              <a:buSzTx/>
              <a:buFontTx/>
              <a:buNone/>
              <a:tabLst/>
              <a:defRPr/>
            </a:pPr>
            <a:fld id="{9DC5A04B-D57C-4E7E-A87C-B4BAF7DE1F07}"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46996"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070609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6996" eaLnBrk="0" hangingPunct="0">
              <a:defRPr sz="1200">
                <a:solidFill>
                  <a:schemeClr val="tx1"/>
                </a:solidFill>
                <a:latin typeface="Calibri" pitchFamily="34" charset="0"/>
                <a:cs typeface="Times New Roman" pitchFamily="18" charset="0"/>
              </a:defRPr>
            </a:lvl1pPr>
            <a:lvl2pPr marL="768100" indent="-295423" defTabSz="946996" eaLnBrk="0" hangingPunct="0">
              <a:defRPr sz="1200">
                <a:solidFill>
                  <a:schemeClr val="tx1"/>
                </a:solidFill>
                <a:latin typeface="Calibri" pitchFamily="34" charset="0"/>
                <a:cs typeface="Times New Roman" pitchFamily="18" charset="0"/>
              </a:defRPr>
            </a:lvl2pPr>
            <a:lvl3pPr marL="1181691" indent="-236339" defTabSz="946996" eaLnBrk="0" hangingPunct="0">
              <a:defRPr sz="1200">
                <a:solidFill>
                  <a:schemeClr val="tx1"/>
                </a:solidFill>
                <a:latin typeface="Calibri" pitchFamily="34" charset="0"/>
                <a:cs typeface="Times New Roman" pitchFamily="18" charset="0"/>
              </a:defRPr>
            </a:lvl3pPr>
            <a:lvl4pPr marL="1654368" indent="-236339" defTabSz="946996" eaLnBrk="0" hangingPunct="0">
              <a:defRPr sz="1200">
                <a:solidFill>
                  <a:schemeClr val="tx1"/>
                </a:solidFill>
                <a:latin typeface="Calibri" pitchFamily="34" charset="0"/>
                <a:cs typeface="Times New Roman" pitchFamily="18" charset="0"/>
              </a:defRPr>
            </a:lvl4pPr>
            <a:lvl5pPr marL="2127046" indent="-236339" defTabSz="946996" eaLnBrk="0" hangingPunct="0">
              <a:defRPr sz="1200">
                <a:solidFill>
                  <a:schemeClr val="tx1"/>
                </a:solidFill>
                <a:latin typeface="Calibri" pitchFamily="34" charset="0"/>
                <a:cs typeface="Times New Roman" pitchFamily="18" charset="0"/>
              </a:defRPr>
            </a:lvl5pPr>
            <a:lvl6pPr marL="259972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6pPr>
            <a:lvl7pPr marL="3072400"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7pPr>
            <a:lvl8pPr marL="3545075"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8pPr>
            <a:lvl9pPr marL="401775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46996" rtl="0" eaLnBrk="1" fontAlgn="base" latinLnBrk="0" hangingPunct="1">
              <a:lnSpc>
                <a:spcPct val="100000"/>
              </a:lnSpc>
              <a:spcBef>
                <a:spcPct val="0"/>
              </a:spcBef>
              <a:spcAft>
                <a:spcPct val="0"/>
              </a:spcAft>
              <a:buClrTx/>
              <a:buSzTx/>
              <a:buFontTx/>
              <a:buNone/>
              <a:tabLst/>
              <a:defRPr/>
            </a:pPr>
            <a:fld id="{9DC5A04B-D57C-4E7E-A87C-B4BAF7DE1F07}"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46996"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10106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6996" eaLnBrk="0" hangingPunct="0">
              <a:defRPr sz="1200">
                <a:solidFill>
                  <a:schemeClr val="tx1"/>
                </a:solidFill>
                <a:latin typeface="Calibri" pitchFamily="34" charset="0"/>
                <a:cs typeface="Times New Roman" pitchFamily="18" charset="0"/>
              </a:defRPr>
            </a:lvl1pPr>
            <a:lvl2pPr marL="768100" indent="-295423" defTabSz="946996" eaLnBrk="0" hangingPunct="0">
              <a:defRPr sz="1200">
                <a:solidFill>
                  <a:schemeClr val="tx1"/>
                </a:solidFill>
                <a:latin typeface="Calibri" pitchFamily="34" charset="0"/>
                <a:cs typeface="Times New Roman" pitchFamily="18" charset="0"/>
              </a:defRPr>
            </a:lvl2pPr>
            <a:lvl3pPr marL="1181691" indent="-236339" defTabSz="946996" eaLnBrk="0" hangingPunct="0">
              <a:defRPr sz="1200">
                <a:solidFill>
                  <a:schemeClr val="tx1"/>
                </a:solidFill>
                <a:latin typeface="Calibri" pitchFamily="34" charset="0"/>
                <a:cs typeface="Times New Roman" pitchFamily="18" charset="0"/>
              </a:defRPr>
            </a:lvl3pPr>
            <a:lvl4pPr marL="1654368" indent="-236339" defTabSz="946996" eaLnBrk="0" hangingPunct="0">
              <a:defRPr sz="1200">
                <a:solidFill>
                  <a:schemeClr val="tx1"/>
                </a:solidFill>
                <a:latin typeface="Calibri" pitchFamily="34" charset="0"/>
                <a:cs typeface="Times New Roman" pitchFamily="18" charset="0"/>
              </a:defRPr>
            </a:lvl4pPr>
            <a:lvl5pPr marL="2127046" indent="-236339" defTabSz="946996" eaLnBrk="0" hangingPunct="0">
              <a:defRPr sz="1200">
                <a:solidFill>
                  <a:schemeClr val="tx1"/>
                </a:solidFill>
                <a:latin typeface="Calibri" pitchFamily="34" charset="0"/>
                <a:cs typeface="Times New Roman" pitchFamily="18" charset="0"/>
              </a:defRPr>
            </a:lvl5pPr>
            <a:lvl6pPr marL="259972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6pPr>
            <a:lvl7pPr marL="3072400"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7pPr>
            <a:lvl8pPr marL="3545075"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8pPr>
            <a:lvl9pPr marL="401775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46996" rtl="0" eaLnBrk="1" fontAlgn="base" latinLnBrk="0" hangingPunct="1">
              <a:lnSpc>
                <a:spcPct val="100000"/>
              </a:lnSpc>
              <a:spcBef>
                <a:spcPct val="0"/>
              </a:spcBef>
              <a:spcAft>
                <a:spcPct val="0"/>
              </a:spcAft>
              <a:buClrTx/>
              <a:buSzTx/>
              <a:buFontTx/>
              <a:buNone/>
              <a:tabLst/>
              <a:defRPr/>
            </a:pPr>
            <a:fld id="{9DC5A04B-D57C-4E7E-A87C-B4BAF7DE1F07}"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46996"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0375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6996" eaLnBrk="0" hangingPunct="0">
              <a:defRPr sz="1200">
                <a:solidFill>
                  <a:schemeClr val="tx1"/>
                </a:solidFill>
                <a:latin typeface="Calibri" pitchFamily="34" charset="0"/>
                <a:cs typeface="Times New Roman" pitchFamily="18" charset="0"/>
              </a:defRPr>
            </a:lvl1pPr>
            <a:lvl2pPr marL="768100" indent="-295423" defTabSz="946996" eaLnBrk="0" hangingPunct="0">
              <a:defRPr sz="1200">
                <a:solidFill>
                  <a:schemeClr val="tx1"/>
                </a:solidFill>
                <a:latin typeface="Calibri" pitchFamily="34" charset="0"/>
                <a:cs typeface="Times New Roman" pitchFamily="18" charset="0"/>
              </a:defRPr>
            </a:lvl2pPr>
            <a:lvl3pPr marL="1181691" indent="-236339" defTabSz="946996" eaLnBrk="0" hangingPunct="0">
              <a:defRPr sz="1200">
                <a:solidFill>
                  <a:schemeClr val="tx1"/>
                </a:solidFill>
                <a:latin typeface="Calibri" pitchFamily="34" charset="0"/>
                <a:cs typeface="Times New Roman" pitchFamily="18" charset="0"/>
              </a:defRPr>
            </a:lvl3pPr>
            <a:lvl4pPr marL="1654368" indent="-236339" defTabSz="946996" eaLnBrk="0" hangingPunct="0">
              <a:defRPr sz="1200">
                <a:solidFill>
                  <a:schemeClr val="tx1"/>
                </a:solidFill>
                <a:latin typeface="Calibri" pitchFamily="34" charset="0"/>
                <a:cs typeface="Times New Roman" pitchFamily="18" charset="0"/>
              </a:defRPr>
            </a:lvl4pPr>
            <a:lvl5pPr marL="2127046" indent="-236339" defTabSz="946996" eaLnBrk="0" hangingPunct="0">
              <a:defRPr sz="1200">
                <a:solidFill>
                  <a:schemeClr val="tx1"/>
                </a:solidFill>
                <a:latin typeface="Calibri" pitchFamily="34" charset="0"/>
                <a:cs typeface="Times New Roman" pitchFamily="18" charset="0"/>
              </a:defRPr>
            </a:lvl5pPr>
            <a:lvl6pPr marL="259972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6pPr>
            <a:lvl7pPr marL="3072400"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7pPr>
            <a:lvl8pPr marL="3545075"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8pPr>
            <a:lvl9pPr marL="401775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46996" rtl="0" eaLnBrk="1" fontAlgn="base" latinLnBrk="0" hangingPunct="1">
              <a:lnSpc>
                <a:spcPct val="100000"/>
              </a:lnSpc>
              <a:spcBef>
                <a:spcPct val="0"/>
              </a:spcBef>
              <a:spcAft>
                <a:spcPct val="0"/>
              </a:spcAft>
              <a:buClrTx/>
              <a:buSzTx/>
              <a:buFontTx/>
              <a:buNone/>
              <a:tabLst/>
              <a:defRPr/>
            </a:pPr>
            <a:fld id="{9DC5A04B-D57C-4E7E-A87C-B4BAF7DE1F07}"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46996"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dirty="0"/>
              <a:t>The top three on this slide represent where 27% rated very favorable</a:t>
            </a:r>
          </a:p>
          <a:p>
            <a:pPr eaLnBrk="1" hangingPunct="1"/>
            <a:r>
              <a:rPr lang="en-US" dirty="0"/>
              <a:t>Note: anyone rating a six on the scale was placed in very favorable</a:t>
            </a:r>
          </a:p>
        </p:txBody>
      </p:sp>
    </p:spTree>
    <p:extLst>
      <p:ext uri="{BB962C8B-B14F-4D97-AF65-F5344CB8AC3E}">
        <p14:creationId xmlns:p14="http://schemas.microsoft.com/office/powerpoint/2010/main" val="742440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8E072-6AE9-9A49-979A-DA6FF7CB4602}" type="slidenum">
              <a:rPr lang="en-US" smtClean="0"/>
              <a:t>16</a:t>
            </a:fld>
            <a:endParaRPr lang="en-US" dirty="0"/>
          </a:p>
        </p:txBody>
      </p:sp>
    </p:spTree>
    <p:extLst>
      <p:ext uri="{BB962C8B-B14F-4D97-AF65-F5344CB8AC3E}">
        <p14:creationId xmlns:p14="http://schemas.microsoft.com/office/powerpoint/2010/main" val="348254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6996" eaLnBrk="0" hangingPunct="0">
              <a:defRPr sz="1200">
                <a:solidFill>
                  <a:schemeClr val="tx1"/>
                </a:solidFill>
                <a:latin typeface="Calibri" pitchFamily="34" charset="0"/>
                <a:cs typeface="Times New Roman" pitchFamily="18" charset="0"/>
              </a:defRPr>
            </a:lvl1pPr>
            <a:lvl2pPr marL="768100" indent="-295423" defTabSz="946996" eaLnBrk="0" hangingPunct="0">
              <a:defRPr sz="1200">
                <a:solidFill>
                  <a:schemeClr val="tx1"/>
                </a:solidFill>
                <a:latin typeface="Calibri" pitchFamily="34" charset="0"/>
                <a:cs typeface="Times New Roman" pitchFamily="18" charset="0"/>
              </a:defRPr>
            </a:lvl2pPr>
            <a:lvl3pPr marL="1181691" indent="-236339" defTabSz="946996" eaLnBrk="0" hangingPunct="0">
              <a:defRPr sz="1200">
                <a:solidFill>
                  <a:schemeClr val="tx1"/>
                </a:solidFill>
                <a:latin typeface="Calibri" pitchFamily="34" charset="0"/>
                <a:cs typeface="Times New Roman" pitchFamily="18" charset="0"/>
              </a:defRPr>
            </a:lvl3pPr>
            <a:lvl4pPr marL="1654368" indent="-236339" defTabSz="946996" eaLnBrk="0" hangingPunct="0">
              <a:defRPr sz="1200">
                <a:solidFill>
                  <a:schemeClr val="tx1"/>
                </a:solidFill>
                <a:latin typeface="Calibri" pitchFamily="34" charset="0"/>
                <a:cs typeface="Times New Roman" pitchFamily="18" charset="0"/>
              </a:defRPr>
            </a:lvl4pPr>
            <a:lvl5pPr marL="2127046" indent="-236339" defTabSz="946996" eaLnBrk="0" hangingPunct="0">
              <a:defRPr sz="1200">
                <a:solidFill>
                  <a:schemeClr val="tx1"/>
                </a:solidFill>
                <a:latin typeface="Calibri" pitchFamily="34" charset="0"/>
                <a:cs typeface="Times New Roman" pitchFamily="18" charset="0"/>
              </a:defRPr>
            </a:lvl5pPr>
            <a:lvl6pPr marL="259972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6pPr>
            <a:lvl7pPr marL="3072400"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7pPr>
            <a:lvl8pPr marL="3545075"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8pPr>
            <a:lvl9pPr marL="401775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46996" rtl="0" eaLnBrk="1" fontAlgn="base" latinLnBrk="0" hangingPunct="1">
              <a:lnSpc>
                <a:spcPct val="100000"/>
              </a:lnSpc>
              <a:spcBef>
                <a:spcPct val="0"/>
              </a:spcBef>
              <a:spcAft>
                <a:spcPct val="0"/>
              </a:spcAft>
              <a:buClrTx/>
              <a:buSzTx/>
              <a:buFontTx/>
              <a:buNone/>
              <a:tabLst/>
              <a:defRPr/>
            </a:pPr>
            <a:fld id="{9DC5A04B-D57C-4E7E-A87C-B4BAF7DE1F07}"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46996" rtl="0" eaLnBrk="1" fontAlgn="base" latinLnBrk="0" hangingPunct="1">
                <a:lnSpc>
                  <a:spcPct val="100000"/>
                </a:lnSpc>
                <a:spcBef>
                  <a:spcPct val="0"/>
                </a:spcBef>
                <a:spcAft>
                  <a:spcPct val="0"/>
                </a:spcAft>
                <a:buClrTx/>
                <a:buSzTx/>
                <a:buFontTx/>
                <a:buNone/>
                <a:tabLst/>
                <a:defRPr/>
              </a:pPr>
              <a:t>17</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434411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6996" eaLnBrk="0" hangingPunct="0">
              <a:defRPr sz="1200">
                <a:solidFill>
                  <a:schemeClr val="tx1"/>
                </a:solidFill>
                <a:latin typeface="Calibri" pitchFamily="34" charset="0"/>
                <a:cs typeface="Times New Roman" pitchFamily="18" charset="0"/>
              </a:defRPr>
            </a:lvl1pPr>
            <a:lvl2pPr marL="768100" indent="-295423" defTabSz="946996" eaLnBrk="0" hangingPunct="0">
              <a:defRPr sz="1200">
                <a:solidFill>
                  <a:schemeClr val="tx1"/>
                </a:solidFill>
                <a:latin typeface="Calibri" pitchFamily="34" charset="0"/>
                <a:cs typeface="Times New Roman" pitchFamily="18" charset="0"/>
              </a:defRPr>
            </a:lvl2pPr>
            <a:lvl3pPr marL="1181691" indent="-236339" defTabSz="946996" eaLnBrk="0" hangingPunct="0">
              <a:defRPr sz="1200">
                <a:solidFill>
                  <a:schemeClr val="tx1"/>
                </a:solidFill>
                <a:latin typeface="Calibri" pitchFamily="34" charset="0"/>
                <a:cs typeface="Times New Roman" pitchFamily="18" charset="0"/>
              </a:defRPr>
            </a:lvl3pPr>
            <a:lvl4pPr marL="1654368" indent="-236339" defTabSz="946996" eaLnBrk="0" hangingPunct="0">
              <a:defRPr sz="1200">
                <a:solidFill>
                  <a:schemeClr val="tx1"/>
                </a:solidFill>
                <a:latin typeface="Calibri" pitchFamily="34" charset="0"/>
                <a:cs typeface="Times New Roman" pitchFamily="18" charset="0"/>
              </a:defRPr>
            </a:lvl4pPr>
            <a:lvl5pPr marL="2127046" indent="-236339" defTabSz="946996" eaLnBrk="0" hangingPunct="0">
              <a:defRPr sz="1200">
                <a:solidFill>
                  <a:schemeClr val="tx1"/>
                </a:solidFill>
                <a:latin typeface="Calibri" pitchFamily="34" charset="0"/>
                <a:cs typeface="Times New Roman" pitchFamily="18" charset="0"/>
              </a:defRPr>
            </a:lvl5pPr>
            <a:lvl6pPr marL="259972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6pPr>
            <a:lvl7pPr marL="3072400"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7pPr>
            <a:lvl8pPr marL="3545075"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8pPr>
            <a:lvl9pPr marL="401775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46996" rtl="0" eaLnBrk="1" fontAlgn="base" latinLnBrk="0" hangingPunct="1">
              <a:lnSpc>
                <a:spcPct val="100000"/>
              </a:lnSpc>
              <a:spcBef>
                <a:spcPct val="0"/>
              </a:spcBef>
              <a:spcAft>
                <a:spcPct val="0"/>
              </a:spcAft>
              <a:buClrTx/>
              <a:buSzTx/>
              <a:buFontTx/>
              <a:buNone/>
              <a:tabLst/>
              <a:defRPr/>
            </a:pPr>
            <a:fld id="{9DC5A04B-D57C-4E7E-A87C-B4BAF7DE1F07}"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46996" rtl="0" eaLnBrk="1" fontAlgn="base" latinLnBrk="0" hangingPunct="1">
                <a:lnSpc>
                  <a:spcPct val="100000"/>
                </a:lnSpc>
                <a:spcBef>
                  <a:spcPct val="0"/>
                </a:spcBef>
                <a:spcAft>
                  <a:spcPct val="0"/>
                </a:spcAft>
                <a:buClrTx/>
                <a:buSzTx/>
                <a:buFontTx/>
                <a:buNone/>
                <a:tabLst/>
                <a:defRPr/>
              </a:pPr>
              <a:t>18</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287080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6996" eaLnBrk="0" hangingPunct="0">
              <a:defRPr sz="1200">
                <a:solidFill>
                  <a:schemeClr val="tx1"/>
                </a:solidFill>
                <a:latin typeface="Calibri" pitchFamily="34" charset="0"/>
                <a:cs typeface="Times New Roman" pitchFamily="18" charset="0"/>
              </a:defRPr>
            </a:lvl1pPr>
            <a:lvl2pPr marL="768100" indent="-295423" defTabSz="946996" eaLnBrk="0" hangingPunct="0">
              <a:defRPr sz="1200">
                <a:solidFill>
                  <a:schemeClr val="tx1"/>
                </a:solidFill>
                <a:latin typeface="Calibri" pitchFamily="34" charset="0"/>
                <a:cs typeface="Times New Roman" pitchFamily="18" charset="0"/>
              </a:defRPr>
            </a:lvl2pPr>
            <a:lvl3pPr marL="1181691" indent="-236339" defTabSz="946996" eaLnBrk="0" hangingPunct="0">
              <a:defRPr sz="1200">
                <a:solidFill>
                  <a:schemeClr val="tx1"/>
                </a:solidFill>
                <a:latin typeface="Calibri" pitchFamily="34" charset="0"/>
                <a:cs typeface="Times New Roman" pitchFamily="18" charset="0"/>
              </a:defRPr>
            </a:lvl3pPr>
            <a:lvl4pPr marL="1654368" indent="-236339" defTabSz="946996" eaLnBrk="0" hangingPunct="0">
              <a:defRPr sz="1200">
                <a:solidFill>
                  <a:schemeClr val="tx1"/>
                </a:solidFill>
                <a:latin typeface="Calibri" pitchFamily="34" charset="0"/>
                <a:cs typeface="Times New Roman" pitchFamily="18" charset="0"/>
              </a:defRPr>
            </a:lvl4pPr>
            <a:lvl5pPr marL="2127046" indent="-236339" defTabSz="946996" eaLnBrk="0" hangingPunct="0">
              <a:defRPr sz="1200">
                <a:solidFill>
                  <a:schemeClr val="tx1"/>
                </a:solidFill>
                <a:latin typeface="Calibri" pitchFamily="34" charset="0"/>
                <a:cs typeface="Times New Roman" pitchFamily="18" charset="0"/>
              </a:defRPr>
            </a:lvl5pPr>
            <a:lvl6pPr marL="259972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6pPr>
            <a:lvl7pPr marL="3072400"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7pPr>
            <a:lvl8pPr marL="3545075"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8pPr>
            <a:lvl9pPr marL="401775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46996" rtl="0" eaLnBrk="1" fontAlgn="base" latinLnBrk="0" hangingPunct="1">
              <a:lnSpc>
                <a:spcPct val="100000"/>
              </a:lnSpc>
              <a:spcBef>
                <a:spcPct val="0"/>
              </a:spcBef>
              <a:spcAft>
                <a:spcPct val="0"/>
              </a:spcAft>
              <a:buClrTx/>
              <a:buSzTx/>
              <a:buFontTx/>
              <a:buNone/>
              <a:tabLst/>
              <a:defRPr/>
            </a:pPr>
            <a:fld id="{9DC5A04B-D57C-4E7E-A87C-B4BAF7DE1F07}"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46996" rtl="0" eaLnBrk="1" fontAlgn="base" latinLnBrk="0" hangingPunct="1">
                <a:lnSpc>
                  <a:spcPct val="100000"/>
                </a:lnSpc>
                <a:spcBef>
                  <a:spcPct val="0"/>
                </a:spcBef>
                <a:spcAft>
                  <a:spcPct val="0"/>
                </a:spcAft>
                <a:buClrTx/>
                <a:buSzTx/>
                <a:buFontTx/>
                <a:buNone/>
                <a:tabLst/>
                <a:defRPr/>
              </a:pPr>
              <a:t>19</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614497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6996" eaLnBrk="0" hangingPunct="0">
              <a:defRPr sz="1200">
                <a:solidFill>
                  <a:schemeClr val="tx1"/>
                </a:solidFill>
                <a:latin typeface="Calibri" pitchFamily="34" charset="0"/>
                <a:cs typeface="Times New Roman" pitchFamily="18" charset="0"/>
              </a:defRPr>
            </a:lvl1pPr>
            <a:lvl2pPr marL="768100" indent="-295423" defTabSz="946996" eaLnBrk="0" hangingPunct="0">
              <a:defRPr sz="1200">
                <a:solidFill>
                  <a:schemeClr val="tx1"/>
                </a:solidFill>
                <a:latin typeface="Calibri" pitchFamily="34" charset="0"/>
                <a:cs typeface="Times New Roman" pitchFamily="18" charset="0"/>
              </a:defRPr>
            </a:lvl2pPr>
            <a:lvl3pPr marL="1181691" indent="-236339" defTabSz="946996" eaLnBrk="0" hangingPunct="0">
              <a:defRPr sz="1200">
                <a:solidFill>
                  <a:schemeClr val="tx1"/>
                </a:solidFill>
                <a:latin typeface="Calibri" pitchFamily="34" charset="0"/>
                <a:cs typeface="Times New Roman" pitchFamily="18" charset="0"/>
              </a:defRPr>
            </a:lvl3pPr>
            <a:lvl4pPr marL="1654368" indent="-236339" defTabSz="946996" eaLnBrk="0" hangingPunct="0">
              <a:defRPr sz="1200">
                <a:solidFill>
                  <a:schemeClr val="tx1"/>
                </a:solidFill>
                <a:latin typeface="Calibri" pitchFamily="34" charset="0"/>
                <a:cs typeface="Times New Roman" pitchFamily="18" charset="0"/>
              </a:defRPr>
            </a:lvl4pPr>
            <a:lvl5pPr marL="2127046" indent="-236339" defTabSz="946996" eaLnBrk="0" hangingPunct="0">
              <a:defRPr sz="1200">
                <a:solidFill>
                  <a:schemeClr val="tx1"/>
                </a:solidFill>
                <a:latin typeface="Calibri" pitchFamily="34" charset="0"/>
                <a:cs typeface="Times New Roman" pitchFamily="18" charset="0"/>
              </a:defRPr>
            </a:lvl5pPr>
            <a:lvl6pPr marL="259972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6pPr>
            <a:lvl7pPr marL="3072400"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7pPr>
            <a:lvl8pPr marL="3545075"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8pPr>
            <a:lvl9pPr marL="401775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46996" rtl="0" eaLnBrk="1" fontAlgn="base" latinLnBrk="0" hangingPunct="1">
              <a:lnSpc>
                <a:spcPct val="100000"/>
              </a:lnSpc>
              <a:spcBef>
                <a:spcPct val="0"/>
              </a:spcBef>
              <a:spcAft>
                <a:spcPct val="0"/>
              </a:spcAft>
              <a:buClrTx/>
              <a:buSzTx/>
              <a:buFontTx/>
              <a:buNone/>
              <a:tabLst/>
              <a:defRPr/>
            </a:pPr>
            <a:fld id="{9DC5A04B-D57C-4E7E-A87C-B4BAF7DE1F07}"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46996"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3578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6996" eaLnBrk="0" hangingPunct="0">
              <a:defRPr sz="1200">
                <a:solidFill>
                  <a:schemeClr val="tx1"/>
                </a:solidFill>
                <a:latin typeface="Calibri" pitchFamily="34" charset="0"/>
                <a:cs typeface="Times New Roman" pitchFamily="18" charset="0"/>
              </a:defRPr>
            </a:lvl1pPr>
            <a:lvl2pPr marL="768100" indent="-295423" defTabSz="946996" eaLnBrk="0" hangingPunct="0">
              <a:defRPr sz="1200">
                <a:solidFill>
                  <a:schemeClr val="tx1"/>
                </a:solidFill>
                <a:latin typeface="Calibri" pitchFamily="34" charset="0"/>
                <a:cs typeface="Times New Roman" pitchFamily="18" charset="0"/>
              </a:defRPr>
            </a:lvl2pPr>
            <a:lvl3pPr marL="1181691" indent="-236339" defTabSz="946996" eaLnBrk="0" hangingPunct="0">
              <a:defRPr sz="1200">
                <a:solidFill>
                  <a:schemeClr val="tx1"/>
                </a:solidFill>
                <a:latin typeface="Calibri" pitchFamily="34" charset="0"/>
                <a:cs typeface="Times New Roman" pitchFamily="18" charset="0"/>
              </a:defRPr>
            </a:lvl3pPr>
            <a:lvl4pPr marL="1654368" indent="-236339" defTabSz="946996" eaLnBrk="0" hangingPunct="0">
              <a:defRPr sz="1200">
                <a:solidFill>
                  <a:schemeClr val="tx1"/>
                </a:solidFill>
                <a:latin typeface="Calibri" pitchFamily="34" charset="0"/>
                <a:cs typeface="Times New Roman" pitchFamily="18" charset="0"/>
              </a:defRPr>
            </a:lvl4pPr>
            <a:lvl5pPr marL="2127046" indent="-236339" defTabSz="946996" eaLnBrk="0" hangingPunct="0">
              <a:defRPr sz="1200">
                <a:solidFill>
                  <a:schemeClr val="tx1"/>
                </a:solidFill>
                <a:latin typeface="Calibri" pitchFamily="34" charset="0"/>
                <a:cs typeface="Times New Roman" pitchFamily="18" charset="0"/>
              </a:defRPr>
            </a:lvl5pPr>
            <a:lvl6pPr marL="259972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6pPr>
            <a:lvl7pPr marL="3072400"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7pPr>
            <a:lvl8pPr marL="3545075"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8pPr>
            <a:lvl9pPr marL="401775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46996" rtl="0" eaLnBrk="1" fontAlgn="base" latinLnBrk="0" hangingPunct="1">
              <a:lnSpc>
                <a:spcPct val="100000"/>
              </a:lnSpc>
              <a:spcBef>
                <a:spcPct val="0"/>
              </a:spcBef>
              <a:spcAft>
                <a:spcPct val="0"/>
              </a:spcAft>
              <a:buClrTx/>
              <a:buSzTx/>
              <a:buFontTx/>
              <a:buNone/>
              <a:tabLst/>
              <a:defRPr/>
            </a:pPr>
            <a:fld id="{9DC5A04B-D57C-4E7E-A87C-B4BAF7DE1F07}"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46996"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87028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370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6996" eaLnBrk="0" hangingPunct="0">
              <a:defRPr sz="1200">
                <a:solidFill>
                  <a:schemeClr val="tx1"/>
                </a:solidFill>
                <a:latin typeface="Calibri" pitchFamily="34" charset="0"/>
                <a:cs typeface="Times New Roman" pitchFamily="18" charset="0"/>
              </a:defRPr>
            </a:lvl1pPr>
            <a:lvl2pPr marL="768100" indent="-295423" defTabSz="946996" eaLnBrk="0" hangingPunct="0">
              <a:defRPr sz="1200">
                <a:solidFill>
                  <a:schemeClr val="tx1"/>
                </a:solidFill>
                <a:latin typeface="Calibri" pitchFamily="34" charset="0"/>
                <a:cs typeface="Times New Roman" pitchFamily="18" charset="0"/>
              </a:defRPr>
            </a:lvl2pPr>
            <a:lvl3pPr marL="1181691" indent="-236339" defTabSz="946996" eaLnBrk="0" hangingPunct="0">
              <a:defRPr sz="1200">
                <a:solidFill>
                  <a:schemeClr val="tx1"/>
                </a:solidFill>
                <a:latin typeface="Calibri" pitchFamily="34" charset="0"/>
                <a:cs typeface="Times New Roman" pitchFamily="18" charset="0"/>
              </a:defRPr>
            </a:lvl3pPr>
            <a:lvl4pPr marL="1654368" indent="-236339" defTabSz="946996" eaLnBrk="0" hangingPunct="0">
              <a:defRPr sz="1200">
                <a:solidFill>
                  <a:schemeClr val="tx1"/>
                </a:solidFill>
                <a:latin typeface="Calibri" pitchFamily="34" charset="0"/>
                <a:cs typeface="Times New Roman" pitchFamily="18" charset="0"/>
              </a:defRPr>
            </a:lvl4pPr>
            <a:lvl5pPr marL="2127046" indent="-236339" defTabSz="946996" eaLnBrk="0" hangingPunct="0">
              <a:defRPr sz="1200">
                <a:solidFill>
                  <a:schemeClr val="tx1"/>
                </a:solidFill>
                <a:latin typeface="Calibri" pitchFamily="34" charset="0"/>
                <a:cs typeface="Times New Roman" pitchFamily="18" charset="0"/>
              </a:defRPr>
            </a:lvl5pPr>
            <a:lvl6pPr marL="259972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6pPr>
            <a:lvl7pPr marL="3072400"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7pPr>
            <a:lvl8pPr marL="3545075"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8pPr>
            <a:lvl9pPr marL="401775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46996" rtl="0" eaLnBrk="1" fontAlgn="base" latinLnBrk="0" hangingPunct="1">
              <a:lnSpc>
                <a:spcPct val="100000"/>
              </a:lnSpc>
              <a:spcBef>
                <a:spcPct val="0"/>
              </a:spcBef>
              <a:spcAft>
                <a:spcPct val="0"/>
              </a:spcAft>
              <a:buClrTx/>
              <a:buSzTx/>
              <a:buFontTx/>
              <a:buNone/>
              <a:tabLst/>
              <a:defRPr/>
            </a:pPr>
            <a:fld id="{9DC5A04B-D57C-4E7E-A87C-B4BAF7DE1F07}"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46996"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11411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6996" eaLnBrk="0" hangingPunct="0">
              <a:defRPr sz="1200">
                <a:solidFill>
                  <a:schemeClr val="tx1"/>
                </a:solidFill>
                <a:latin typeface="Calibri" pitchFamily="34" charset="0"/>
                <a:cs typeface="Times New Roman" pitchFamily="18" charset="0"/>
              </a:defRPr>
            </a:lvl1pPr>
            <a:lvl2pPr marL="768100" indent="-295423" defTabSz="946996" eaLnBrk="0" hangingPunct="0">
              <a:defRPr sz="1200">
                <a:solidFill>
                  <a:schemeClr val="tx1"/>
                </a:solidFill>
                <a:latin typeface="Calibri" pitchFamily="34" charset="0"/>
                <a:cs typeface="Times New Roman" pitchFamily="18" charset="0"/>
              </a:defRPr>
            </a:lvl2pPr>
            <a:lvl3pPr marL="1181691" indent="-236339" defTabSz="946996" eaLnBrk="0" hangingPunct="0">
              <a:defRPr sz="1200">
                <a:solidFill>
                  <a:schemeClr val="tx1"/>
                </a:solidFill>
                <a:latin typeface="Calibri" pitchFamily="34" charset="0"/>
                <a:cs typeface="Times New Roman" pitchFamily="18" charset="0"/>
              </a:defRPr>
            </a:lvl3pPr>
            <a:lvl4pPr marL="1654368" indent="-236339" defTabSz="946996" eaLnBrk="0" hangingPunct="0">
              <a:defRPr sz="1200">
                <a:solidFill>
                  <a:schemeClr val="tx1"/>
                </a:solidFill>
                <a:latin typeface="Calibri" pitchFamily="34" charset="0"/>
                <a:cs typeface="Times New Roman" pitchFamily="18" charset="0"/>
              </a:defRPr>
            </a:lvl4pPr>
            <a:lvl5pPr marL="2127046" indent="-236339" defTabSz="946996" eaLnBrk="0" hangingPunct="0">
              <a:defRPr sz="1200">
                <a:solidFill>
                  <a:schemeClr val="tx1"/>
                </a:solidFill>
                <a:latin typeface="Calibri" pitchFamily="34" charset="0"/>
                <a:cs typeface="Times New Roman" pitchFamily="18" charset="0"/>
              </a:defRPr>
            </a:lvl5pPr>
            <a:lvl6pPr marL="259972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6pPr>
            <a:lvl7pPr marL="3072400"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7pPr>
            <a:lvl8pPr marL="3545075"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8pPr>
            <a:lvl9pPr marL="401775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46996" rtl="0" eaLnBrk="1" fontAlgn="base" latinLnBrk="0" hangingPunct="1">
              <a:lnSpc>
                <a:spcPct val="100000"/>
              </a:lnSpc>
              <a:spcBef>
                <a:spcPct val="0"/>
              </a:spcBef>
              <a:spcAft>
                <a:spcPct val="0"/>
              </a:spcAft>
              <a:buClrTx/>
              <a:buSzTx/>
              <a:buFontTx/>
              <a:buNone/>
              <a:tabLst/>
              <a:defRPr/>
            </a:pPr>
            <a:fld id="{9DC5A04B-D57C-4E7E-A87C-B4BAF7DE1F07}"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46996"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545609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6996" eaLnBrk="0" hangingPunct="0">
              <a:defRPr sz="1200">
                <a:solidFill>
                  <a:schemeClr val="tx1"/>
                </a:solidFill>
                <a:latin typeface="Calibri" pitchFamily="34" charset="0"/>
                <a:cs typeface="Times New Roman" pitchFamily="18" charset="0"/>
              </a:defRPr>
            </a:lvl1pPr>
            <a:lvl2pPr marL="768100" indent="-295423" defTabSz="946996" eaLnBrk="0" hangingPunct="0">
              <a:defRPr sz="1200">
                <a:solidFill>
                  <a:schemeClr val="tx1"/>
                </a:solidFill>
                <a:latin typeface="Calibri" pitchFamily="34" charset="0"/>
                <a:cs typeface="Times New Roman" pitchFamily="18" charset="0"/>
              </a:defRPr>
            </a:lvl2pPr>
            <a:lvl3pPr marL="1181691" indent="-236339" defTabSz="946996" eaLnBrk="0" hangingPunct="0">
              <a:defRPr sz="1200">
                <a:solidFill>
                  <a:schemeClr val="tx1"/>
                </a:solidFill>
                <a:latin typeface="Calibri" pitchFamily="34" charset="0"/>
                <a:cs typeface="Times New Roman" pitchFamily="18" charset="0"/>
              </a:defRPr>
            </a:lvl3pPr>
            <a:lvl4pPr marL="1654368" indent="-236339" defTabSz="946996" eaLnBrk="0" hangingPunct="0">
              <a:defRPr sz="1200">
                <a:solidFill>
                  <a:schemeClr val="tx1"/>
                </a:solidFill>
                <a:latin typeface="Calibri" pitchFamily="34" charset="0"/>
                <a:cs typeface="Times New Roman" pitchFamily="18" charset="0"/>
              </a:defRPr>
            </a:lvl4pPr>
            <a:lvl5pPr marL="2127046" indent="-236339" defTabSz="946996" eaLnBrk="0" hangingPunct="0">
              <a:defRPr sz="1200">
                <a:solidFill>
                  <a:schemeClr val="tx1"/>
                </a:solidFill>
                <a:latin typeface="Calibri" pitchFamily="34" charset="0"/>
                <a:cs typeface="Times New Roman" pitchFamily="18" charset="0"/>
              </a:defRPr>
            </a:lvl5pPr>
            <a:lvl6pPr marL="259972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6pPr>
            <a:lvl7pPr marL="3072400"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7pPr>
            <a:lvl8pPr marL="3545075"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8pPr>
            <a:lvl9pPr marL="401775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46996" rtl="0" eaLnBrk="1" fontAlgn="base" latinLnBrk="0" hangingPunct="1">
              <a:lnSpc>
                <a:spcPct val="100000"/>
              </a:lnSpc>
              <a:spcBef>
                <a:spcPct val="0"/>
              </a:spcBef>
              <a:spcAft>
                <a:spcPct val="0"/>
              </a:spcAft>
              <a:buClrTx/>
              <a:buSzTx/>
              <a:buFontTx/>
              <a:buNone/>
              <a:tabLst/>
              <a:defRPr/>
            </a:pPr>
            <a:fld id="{9DC5A04B-D57C-4E7E-A87C-B4BAF7DE1F07}"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46996"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145459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64989" eaLnBrk="0" hangingPunct="0">
              <a:defRPr sz="1200">
                <a:solidFill>
                  <a:schemeClr val="tx1"/>
                </a:solidFill>
                <a:latin typeface="Calibri" pitchFamily="34" charset="0"/>
                <a:cs typeface="Times New Roman" pitchFamily="18" charset="0"/>
              </a:defRPr>
            </a:lvl1pPr>
            <a:lvl2pPr marL="782694" indent="-301036" defTabSz="964989" eaLnBrk="0" hangingPunct="0">
              <a:defRPr sz="1200">
                <a:solidFill>
                  <a:schemeClr val="tx1"/>
                </a:solidFill>
                <a:latin typeface="Calibri" pitchFamily="34" charset="0"/>
                <a:cs typeface="Times New Roman" pitchFamily="18" charset="0"/>
              </a:defRPr>
            </a:lvl2pPr>
            <a:lvl3pPr marL="1204143" indent="-240829" defTabSz="964989" eaLnBrk="0" hangingPunct="0">
              <a:defRPr sz="1200">
                <a:solidFill>
                  <a:schemeClr val="tx1"/>
                </a:solidFill>
                <a:latin typeface="Calibri" pitchFamily="34" charset="0"/>
                <a:cs typeface="Times New Roman" pitchFamily="18" charset="0"/>
              </a:defRPr>
            </a:lvl3pPr>
            <a:lvl4pPr marL="1685801" indent="-240829" defTabSz="964989" eaLnBrk="0" hangingPunct="0">
              <a:defRPr sz="1200">
                <a:solidFill>
                  <a:schemeClr val="tx1"/>
                </a:solidFill>
                <a:latin typeface="Calibri" pitchFamily="34" charset="0"/>
                <a:cs typeface="Times New Roman" pitchFamily="18" charset="0"/>
              </a:defRPr>
            </a:lvl4pPr>
            <a:lvl5pPr marL="2167460" indent="-240829" defTabSz="964989" eaLnBrk="0" hangingPunct="0">
              <a:defRPr sz="1200">
                <a:solidFill>
                  <a:schemeClr val="tx1"/>
                </a:solidFill>
                <a:latin typeface="Calibri" pitchFamily="34" charset="0"/>
                <a:cs typeface="Times New Roman" pitchFamily="18" charset="0"/>
              </a:defRPr>
            </a:lvl5pPr>
            <a:lvl6pPr marL="2649118" indent="-240829" algn="r" defTabSz="964989" eaLnBrk="0" fontAlgn="base" hangingPunct="0">
              <a:spcBef>
                <a:spcPct val="0"/>
              </a:spcBef>
              <a:spcAft>
                <a:spcPct val="0"/>
              </a:spcAft>
              <a:defRPr sz="1200">
                <a:solidFill>
                  <a:schemeClr val="tx1"/>
                </a:solidFill>
                <a:latin typeface="Calibri" pitchFamily="34" charset="0"/>
                <a:cs typeface="Times New Roman" pitchFamily="18" charset="0"/>
              </a:defRPr>
            </a:lvl6pPr>
            <a:lvl7pPr marL="3130776" indent="-240829" algn="r" defTabSz="964989" eaLnBrk="0" fontAlgn="base" hangingPunct="0">
              <a:spcBef>
                <a:spcPct val="0"/>
              </a:spcBef>
              <a:spcAft>
                <a:spcPct val="0"/>
              </a:spcAft>
              <a:defRPr sz="1200">
                <a:solidFill>
                  <a:schemeClr val="tx1"/>
                </a:solidFill>
                <a:latin typeface="Calibri" pitchFamily="34" charset="0"/>
                <a:cs typeface="Times New Roman" pitchFamily="18" charset="0"/>
              </a:defRPr>
            </a:lvl7pPr>
            <a:lvl8pPr marL="3612431" indent="-240829" algn="r" defTabSz="964989" eaLnBrk="0" fontAlgn="base" hangingPunct="0">
              <a:spcBef>
                <a:spcPct val="0"/>
              </a:spcBef>
              <a:spcAft>
                <a:spcPct val="0"/>
              </a:spcAft>
              <a:defRPr sz="1200">
                <a:solidFill>
                  <a:schemeClr val="tx1"/>
                </a:solidFill>
                <a:latin typeface="Calibri" pitchFamily="34" charset="0"/>
                <a:cs typeface="Times New Roman" pitchFamily="18" charset="0"/>
              </a:defRPr>
            </a:lvl8pPr>
            <a:lvl9pPr marL="4094090" indent="-240829" algn="r" defTabSz="964989"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fontAlgn="base" hangingPunct="1">
              <a:spcBef>
                <a:spcPct val="0"/>
              </a:spcBef>
              <a:spcAft>
                <a:spcPct val="0"/>
              </a:spcAft>
              <a:defRPr/>
            </a:pPr>
            <a:fld id="{9DC5A04B-D57C-4E7E-A87C-B4BAF7DE1F07}" type="slidenum">
              <a:rPr lang="en-US" sz="1300">
                <a:solidFill>
                  <a:srgbClr val="000000"/>
                </a:solidFill>
                <a:latin typeface="Times New Roman" pitchFamily="18" charset="0"/>
              </a:rPr>
              <a:pPr eaLnBrk="1" fontAlgn="base" hangingPunct="1">
                <a:spcBef>
                  <a:spcPct val="0"/>
                </a:spcBef>
                <a:spcAft>
                  <a:spcPct val="0"/>
                </a:spcAft>
                <a:defRPr/>
              </a:pPr>
              <a:t>31</a:t>
            </a:fld>
            <a:endParaRPr lang="en-US" sz="1300" dirty="0">
              <a:solidFill>
                <a:srgbClr val="000000"/>
              </a:solidFill>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904647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8E072-6AE9-9A49-979A-DA6FF7CB4602}" type="slidenum">
              <a:rPr lang="en-US" smtClean="0"/>
              <a:t>32</a:t>
            </a:fld>
            <a:endParaRPr lang="en-US" dirty="0"/>
          </a:p>
        </p:txBody>
      </p:sp>
    </p:spTree>
    <p:extLst>
      <p:ext uri="{BB962C8B-B14F-4D97-AF65-F5344CB8AC3E}">
        <p14:creationId xmlns:p14="http://schemas.microsoft.com/office/powerpoint/2010/main" val="4287160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8E072-6AE9-9A49-979A-DA6FF7CB4602}" type="slidenum">
              <a:rPr lang="en-US" smtClean="0"/>
              <a:t>34</a:t>
            </a:fld>
            <a:endParaRPr lang="en-US" dirty="0"/>
          </a:p>
        </p:txBody>
      </p:sp>
    </p:spTree>
    <p:extLst>
      <p:ext uri="{BB962C8B-B14F-4D97-AF65-F5344CB8AC3E}">
        <p14:creationId xmlns:p14="http://schemas.microsoft.com/office/powerpoint/2010/main" val="539587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8E072-6AE9-9A49-979A-DA6FF7CB4602}" type="slidenum">
              <a:rPr lang="en-US" smtClean="0"/>
              <a:t>35</a:t>
            </a:fld>
            <a:endParaRPr lang="en-US" dirty="0"/>
          </a:p>
        </p:txBody>
      </p:sp>
    </p:spTree>
    <p:extLst>
      <p:ext uri="{BB962C8B-B14F-4D97-AF65-F5344CB8AC3E}">
        <p14:creationId xmlns:p14="http://schemas.microsoft.com/office/powerpoint/2010/main" val="539492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408E072-6AE9-9A49-979A-DA6FF7CB4602}" type="slidenum">
              <a:rPr lang="en-US" smtClean="0"/>
              <a:t>36</a:t>
            </a:fld>
            <a:endParaRPr lang="en-US" dirty="0"/>
          </a:p>
        </p:txBody>
      </p:sp>
    </p:spTree>
    <p:extLst>
      <p:ext uri="{BB962C8B-B14F-4D97-AF65-F5344CB8AC3E}">
        <p14:creationId xmlns:p14="http://schemas.microsoft.com/office/powerpoint/2010/main" val="379219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32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8E072-6AE9-9A49-979A-DA6FF7CB4602}" type="slidenum">
              <a:rPr lang="en-US" smtClean="0"/>
              <a:t>4</a:t>
            </a:fld>
            <a:endParaRPr lang="en-US" dirty="0"/>
          </a:p>
        </p:txBody>
      </p:sp>
    </p:spTree>
    <p:extLst>
      <p:ext uri="{BB962C8B-B14F-4D97-AF65-F5344CB8AC3E}">
        <p14:creationId xmlns:p14="http://schemas.microsoft.com/office/powerpoint/2010/main" val="361537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8E072-6AE9-9A49-979A-DA6FF7CB4602}" type="slidenum">
              <a:rPr lang="en-US" smtClean="0"/>
              <a:t>5</a:t>
            </a:fld>
            <a:endParaRPr lang="en-US" dirty="0"/>
          </a:p>
        </p:txBody>
      </p:sp>
    </p:spTree>
    <p:extLst>
      <p:ext uri="{BB962C8B-B14F-4D97-AF65-F5344CB8AC3E}">
        <p14:creationId xmlns:p14="http://schemas.microsoft.com/office/powerpoint/2010/main" val="13639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a:solidFill>
            <a:srgbClr val="FFFFFF"/>
          </a:solidFill>
          <a:ln/>
        </p:spPr>
      </p:sp>
      <p:sp>
        <p:nvSpPr>
          <p:cNvPr id="39938" name="Rectangle 2"/>
          <p:cNvSpPr>
            <a:spLocks noGrp="1" noChangeArrowheads="1"/>
          </p:cNvSpPr>
          <p:nvPr>
            <p:ph type="body" idx="1"/>
          </p:nvPr>
        </p:nvSpPr>
        <p:spPr>
          <a:ln/>
        </p:spPr>
        <p:txBody>
          <a:bodyPr/>
          <a:lstStyle/>
          <a:p>
            <a:pPr eaLnBrk="1" hangingPunct="1">
              <a:defRPr/>
            </a:pPr>
            <a:endParaRPr lang="en-US" dirty="0">
              <a:latin typeface="Helvetica" charset="0"/>
              <a:cs typeface="Helvetica" charset="0"/>
              <a:sym typeface="Helvetica" charset="0"/>
            </a:endParaRPr>
          </a:p>
        </p:txBody>
      </p:sp>
    </p:spTree>
    <p:extLst>
      <p:ext uri="{BB962C8B-B14F-4D97-AF65-F5344CB8AC3E}">
        <p14:creationId xmlns:p14="http://schemas.microsoft.com/office/powerpoint/2010/main" val="13402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6996" eaLnBrk="0" hangingPunct="0">
              <a:defRPr sz="1200">
                <a:solidFill>
                  <a:schemeClr val="tx1"/>
                </a:solidFill>
                <a:latin typeface="Calibri" pitchFamily="34" charset="0"/>
                <a:cs typeface="Times New Roman" pitchFamily="18" charset="0"/>
              </a:defRPr>
            </a:lvl1pPr>
            <a:lvl2pPr marL="768100" indent="-295423" defTabSz="946996" eaLnBrk="0" hangingPunct="0">
              <a:defRPr sz="1200">
                <a:solidFill>
                  <a:schemeClr val="tx1"/>
                </a:solidFill>
                <a:latin typeface="Calibri" pitchFamily="34" charset="0"/>
                <a:cs typeface="Times New Roman" pitchFamily="18" charset="0"/>
              </a:defRPr>
            </a:lvl2pPr>
            <a:lvl3pPr marL="1181691" indent="-236339" defTabSz="946996" eaLnBrk="0" hangingPunct="0">
              <a:defRPr sz="1200">
                <a:solidFill>
                  <a:schemeClr val="tx1"/>
                </a:solidFill>
                <a:latin typeface="Calibri" pitchFamily="34" charset="0"/>
                <a:cs typeface="Times New Roman" pitchFamily="18" charset="0"/>
              </a:defRPr>
            </a:lvl3pPr>
            <a:lvl4pPr marL="1654368" indent="-236339" defTabSz="946996" eaLnBrk="0" hangingPunct="0">
              <a:defRPr sz="1200">
                <a:solidFill>
                  <a:schemeClr val="tx1"/>
                </a:solidFill>
                <a:latin typeface="Calibri" pitchFamily="34" charset="0"/>
                <a:cs typeface="Times New Roman" pitchFamily="18" charset="0"/>
              </a:defRPr>
            </a:lvl4pPr>
            <a:lvl5pPr marL="2127046" indent="-236339" defTabSz="946996" eaLnBrk="0" hangingPunct="0">
              <a:defRPr sz="1200">
                <a:solidFill>
                  <a:schemeClr val="tx1"/>
                </a:solidFill>
                <a:latin typeface="Calibri" pitchFamily="34" charset="0"/>
                <a:cs typeface="Times New Roman" pitchFamily="18" charset="0"/>
              </a:defRPr>
            </a:lvl5pPr>
            <a:lvl6pPr marL="259972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6pPr>
            <a:lvl7pPr marL="3072400"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7pPr>
            <a:lvl8pPr marL="3545075"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8pPr>
            <a:lvl9pPr marL="4017753" indent="-236339" algn="r" defTabSz="946996"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46996" rtl="0" eaLnBrk="1" fontAlgn="base" latinLnBrk="0" hangingPunct="1">
              <a:lnSpc>
                <a:spcPct val="100000"/>
              </a:lnSpc>
              <a:spcBef>
                <a:spcPct val="0"/>
              </a:spcBef>
              <a:spcAft>
                <a:spcPct val="0"/>
              </a:spcAft>
              <a:buClrTx/>
              <a:buSzTx/>
              <a:buFontTx/>
              <a:buNone/>
              <a:tabLst/>
              <a:defRPr/>
            </a:pPr>
            <a:fld id="{9DC5A04B-D57C-4E7E-A87C-B4BAF7DE1F07}"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46996"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42057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72955" eaLnBrk="0" hangingPunct="0">
              <a:defRPr sz="1200">
                <a:solidFill>
                  <a:schemeClr val="tx1"/>
                </a:solidFill>
                <a:latin typeface="Calibri" pitchFamily="34" charset="0"/>
                <a:cs typeface="Times New Roman" pitchFamily="18" charset="0"/>
              </a:defRPr>
            </a:lvl1pPr>
            <a:lvl2pPr marL="789155" indent="-303522" defTabSz="972955" eaLnBrk="0" hangingPunct="0">
              <a:defRPr sz="1200">
                <a:solidFill>
                  <a:schemeClr val="tx1"/>
                </a:solidFill>
                <a:latin typeface="Calibri" pitchFamily="34" charset="0"/>
                <a:cs typeface="Times New Roman" pitchFamily="18" charset="0"/>
              </a:defRPr>
            </a:lvl2pPr>
            <a:lvl3pPr marL="1214085" indent="-242818" defTabSz="972955" eaLnBrk="0" hangingPunct="0">
              <a:defRPr sz="1200">
                <a:solidFill>
                  <a:schemeClr val="tx1"/>
                </a:solidFill>
                <a:latin typeface="Calibri" pitchFamily="34" charset="0"/>
                <a:cs typeface="Times New Roman" pitchFamily="18" charset="0"/>
              </a:defRPr>
            </a:lvl3pPr>
            <a:lvl4pPr marL="1699720" indent="-242818" defTabSz="972955" eaLnBrk="0" hangingPunct="0">
              <a:defRPr sz="1200">
                <a:solidFill>
                  <a:schemeClr val="tx1"/>
                </a:solidFill>
                <a:latin typeface="Calibri" pitchFamily="34" charset="0"/>
                <a:cs typeface="Times New Roman" pitchFamily="18" charset="0"/>
              </a:defRPr>
            </a:lvl4pPr>
            <a:lvl5pPr marL="2185354" indent="-242818" defTabSz="972955" eaLnBrk="0" hangingPunct="0">
              <a:defRPr sz="1200">
                <a:solidFill>
                  <a:schemeClr val="tx1"/>
                </a:solidFill>
                <a:latin typeface="Calibri" pitchFamily="34" charset="0"/>
                <a:cs typeface="Times New Roman" pitchFamily="18" charset="0"/>
              </a:defRPr>
            </a:lvl5pPr>
            <a:lvl6pPr marL="2670988" indent="-242818" algn="r" defTabSz="972955" eaLnBrk="0" fontAlgn="base" hangingPunct="0">
              <a:spcBef>
                <a:spcPct val="0"/>
              </a:spcBef>
              <a:spcAft>
                <a:spcPct val="0"/>
              </a:spcAft>
              <a:defRPr sz="1200">
                <a:solidFill>
                  <a:schemeClr val="tx1"/>
                </a:solidFill>
                <a:latin typeface="Calibri" pitchFamily="34" charset="0"/>
                <a:cs typeface="Times New Roman" pitchFamily="18" charset="0"/>
              </a:defRPr>
            </a:lvl6pPr>
            <a:lvl7pPr marL="3156623" indent="-242818" algn="r" defTabSz="972955" eaLnBrk="0" fontAlgn="base" hangingPunct="0">
              <a:spcBef>
                <a:spcPct val="0"/>
              </a:spcBef>
              <a:spcAft>
                <a:spcPct val="0"/>
              </a:spcAft>
              <a:defRPr sz="1200">
                <a:solidFill>
                  <a:schemeClr val="tx1"/>
                </a:solidFill>
                <a:latin typeface="Calibri" pitchFamily="34" charset="0"/>
                <a:cs typeface="Times New Roman" pitchFamily="18" charset="0"/>
              </a:defRPr>
            </a:lvl7pPr>
            <a:lvl8pPr marL="3642256" indent="-242818" algn="r" defTabSz="972955" eaLnBrk="0" fontAlgn="base" hangingPunct="0">
              <a:spcBef>
                <a:spcPct val="0"/>
              </a:spcBef>
              <a:spcAft>
                <a:spcPct val="0"/>
              </a:spcAft>
              <a:defRPr sz="1200">
                <a:solidFill>
                  <a:schemeClr val="tx1"/>
                </a:solidFill>
                <a:latin typeface="Calibri" pitchFamily="34" charset="0"/>
                <a:cs typeface="Times New Roman" pitchFamily="18" charset="0"/>
              </a:defRPr>
            </a:lvl8pPr>
            <a:lvl9pPr marL="4127891" indent="-242818" algn="r" defTabSz="972955"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72955" rtl="0" eaLnBrk="1" fontAlgn="auto" latinLnBrk="0" hangingPunct="1">
              <a:lnSpc>
                <a:spcPct val="100000"/>
              </a:lnSpc>
              <a:spcBef>
                <a:spcPts val="0"/>
              </a:spcBef>
              <a:spcAft>
                <a:spcPts val="0"/>
              </a:spcAft>
              <a:buClrTx/>
              <a:buSzTx/>
              <a:buFontTx/>
              <a:buNone/>
              <a:tabLst/>
              <a:defRPr/>
            </a:pPr>
            <a:fld id="{181BC8D9-1B27-4DFB-B077-1077F5DB0F81}" type="slidenum">
              <a:rPr kumimoji="0" lang="en-US" sz="1300" b="0"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pPr marL="0" marR="0" lvl="0" indent="0" algn="r" defTabSz="972955"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523248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72955" eaLnBrk="0" hangingPunct="0">
              <a:defRPr sz="1200">
                <a:solidFill>
                  <a:schemeClr val="tx1"/>
                </a:solidFill>
                <a:latin typeface="Calibri" pitchFamily="34" charset="0"/>
                <a:cs typeface="Times New Roman" pitchFamily="18" charset="0"/>
              </a:defRPr>
            </a:lvl1pPr>
            <a:lvl2pPr marL="789155" indent="-303522" defTabSz="972955" eaLnBrk="0" hangingPunct="0">
              <a:defRPr sz="1200">
                <a:solidFill>
                  <a:schemeClr val="tx1"/>
                </a:solidFill>
                <a:latin typeface="Calibri" pitchFamily="34" charset="0"/>
                <a:cs typeface="Times New Roman" pitchFamily="18" charset="0"/>
              </a:defRPr>
            </a:lvl2pPr>
            <a:lvl3pPr marL="1214085" indent="-242818" defTabSz="972955" eaLnBrk="0" hangingPunct="0">
              <a:defRPr sz="1200">
                <a:solidFill>
                  <a:schemeClr val="tx1"/>
                </a:solidFill>
                <a:latin typeface="Calibri" pitchFamily="34" charset="0"/>
                <a:cs typeface="Times New Roman" pitchFamily="18" charset="0"/>
              </a:defRPr>
            </a:lvl3pPr>
            <a:lvl4pPr marL="1699720" indent="-242818" defTabSz="972955" eaLnBrk="0" hangingPunct="0">
              <a:defRPr sz="1200">
                <a:solidFill>
                  <a:schemeClr val="tx1"/>
                </a:solidFill>
                <a:latin typeface="Calibri" pitchFamily="34" charset="0"/>
                <a:cs typeface="Times New Roman" pitchFamily="18" charset="0"/>
              </a:defRPr>
            </a:lvl4pPr>
            <a:lvl5pPr marL="2185354" indent="-242818" defTabSz="972955" eaLnBrk="0" hangingPunct="0">
              <a:defRPr sz="1200">
                <a:solidFill>
                  <a:schemeClr val="tx1"/>
                </a:solidFill>
                <a:latin typeface="Calibri" pitchFamily="34" charset="0"/>
                <a:cs typeface="Times New Roman" pitchFamily="18" charset="0"/>
              </a:defRPr>
            </a:lvl5pPr>
            <a:lvl6pPr marL="2670988" indent="-242818" algn="r" defTabSz="972955" eaLnBrk="0" fontAlgn="base" hangingPunct="0">
              <a:spcBef>
                <a:spcPct val="0"/>
              </a:spcBef>
              <a:spcAft>
                <a:spcPct val="0"/>
              </a:spcAft>
              <a:defRPr sz="1200">
                <a:solidFill>
                  <a:schemeClr val="tx1"/>
                </a:solidFill>
                <a:latin typeface="Calibri" pitchFamily="34" charset="0"/>
                <a:cs typeface="Times New Roman" pitchFamily="18" charset="0"/>
              </a:defRPr>
            </a:lvl6pPr>
            <a:lvl7pPr marL="3156623" indent="-242818" algn="r" defTabSz="972955" eaLnBrk="0" fontAlgn="base" hangingPunct="0">
              <a:spcBef>
                <a:spcPct val="0"/>
              </a:spcBef>
              <a:spcAft>
                <a:spcPct val="0"/>
              </a:spcAft>
              <a:defRPr sz="1200">
                <a:solidFill>
                  <a:schemeClr val="tx1"/>
                </a:solidFill>
                <a:latin typeface="Calibri" pitchFamily="34" charset="0"/>
                <a:cs typeface="Times New Roman" pitchFamily="18" charset="0"/>
              </a:defRPr>
            </a:lvl7pPr>
            <a:lvl8pPr marL="3642256" indent="-242818" algn="r" defTabSz="972955" eaLnBrk="0" fontAlgn="base" hangingPunct="0">
              <a:spcBef>
                <a:spcPct val="0"/>
              </a:spcBef>
              <a:spcAft>
                <a:spcPct val="0"/>
              </a:spcAft>
              <a:defRPr sz="1200">
                <a:solidFill>
                  <a:schemeClr val="tx1"/>
                </a:solidFill>
                <a:latin typeface="Calibri" pitchFamily="34" charset="0"/>
                <a:cs typeface="Times New Roman" pitchFamily="18" charset="0"/>
              </a:defRPr>
            </a:lvl8pPr>
            <a:lvl9pPr marL="4127891" indent="-242818" algn="r" defTabSz="972955"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r" defTabSz="972955" rtl="0" eaLnBrk="1" fontAlgn="auto" latinLnBrk="0" hangingPunct="1">
              <a:lnSpc>
                <a:spcPct val="100000"/>
              </a:lnSpc>
              <a:spcBef>
                <a:spcPts val="0"/>
              </a:spcBef>
              <a:spcAft>
                <a:spcPts val="0"/>
              </a:spcAft>
              <a:buClrTx/>
              <a:buSzTx/>
              <a:buFontTx/>
              <a:buNone/>
              <a:tabLst/>
              <a:defRPr/>
            </a:pPr>
            <a:fld id="{181BC8D9-1B27-4DFB-B077-1077F5DB0F81}" type="slidenum">
              <a:rPr kumimoji="0" lang="en-US" sz="1300" b="0"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pPr marL="0" marR="0" lvl="0" indent="0" algn="r" defTabSz="972955"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343257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371475" y="476251"/>
            <a:ext cx="1743075" cy="657225"/>
          </a:xfrm>
          <a:prstGeom prst="rect">
            <a:avLst/>
          </a:prstGeom>
        </p:spPr>
      </p:pic>
      <p:sp>
        <p:nvSpPr>
          <p:cNvPr id="7" name="Rectangle 6"/>
          <p:cNvSpPr/>
          <p:nvPr userDrawn="1"/>
        </p:nvSpPr>
        <p:spPr>
          <a:xfrm>
            <a:off x="0" y="1545711"/>
            <a:ext cx="6858000" cy="3600450"/>
          </a:xfrm>
          <a:prstGeom prst="rect">
            <a:avLst/>
          </a:prstGeom>
          <a:solidFill>
            <a:srgbClr val="EE6A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2510F"/>
              </a:solidFill>
            </a:endParaRPr>
          </a:p>
        </p:txBody>
      </p:sp>
      <p:pic>
        <p:nvPicPr>
          <p:cNvPr id="8" name="Picture 7" descr="AAAJ-Flame.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1" y="1538859"/>
            <a:ext cx="3963183" cy="3614166"/>
          </a:xfrm>
          <a:prstGeom prst="rect">
            <a:avLst/>
          </a:prstGeom>
        </p:spPr>
      </p:pic>
      <p:sp>
        <p:nvSpPr>
          <p:cNvPr id="2" name="Title 1"/>
          <p:cNvSpPr>
            <a:spLocks noGrp="1"/>
          </p:cNvSpPr>
          <p:nvPr userDrawn="1">
            <p:ph type="ctrTitle"/>
          </p:nvPr>
        </p:nvSpPr>
        <p:spPr>
          <a:xfrm>
            <a:off x="857252" y="2302671"/>
            <a:ext cx="5683250" cy="545306"/>
          </a:xfrm>
        </p:spPr>
        <p:txBody>
          <a:bodyPr anchor="t">
            <a:normAutofit/>
          </a:bodyPr>
          <a:lstStyle>
            <a:lvl1pPr algn="l">
              <a:defRPr sz="2250">
                <a:solidFill>
                  <a:schemeClr val="bg1"/>
                </a:solidFill>
              </a:defRPr>
            </a:lvl1pPr>
          </a:lstStyle>
          <a:p>
            <a:r>
              <a:rPr lang="en-US"/>
              <a:t>Click to edit Master title style</a:t>
            </a:r>
            <a:endParaRPr lang="en-US" dirty="0"/>
          </a:p>
        </p:txBody>
      </p:sp>
      <p:sp>
        <p:nvSpPr>
          <p:cNvPr id="3" name="Subtitle 2"/>
          <p:cNvSpPr>
            <a:spLocks noGrp="1"/>
          </p:cNvSpPr>
          <p:nvPr userDrawn="1">
            <p:ph type="subTitle" idx="1"/>
          </p:nvPr>
        </p:nvSpPr>
        <p:spPr>
          <a:xfrm>
            <a:off x="866775" y="2676526"/>
            <a:ext cx="4800600" cy="428625"/>
          </a:xfrm>
        </p:spPr>
        <p:txBody>
          <a:bodyPr anchor="t">
            <a:normAutofit/>
          </a:bodyPr>
          <a:lstStyle>
            <a:lvl1pPr marL="0" indent="0" algn="l">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10" name="Subtitle 2"/>
          <p:cNvSpPr txBox="1">
            <a:spLocks/>
          </p:cNvSpPr>
          <p:nvPr userDrawn="1"/>
        </p:nvSpPr>
        <p:spPr>
          <a:xfrm>
            <a:off x="866775" y="2183887"/>
            <a:ext cx="4800600" cy="206889"/>
          </a:xfrm>
          <a:prstGeom prst="rect">
            <a:avLst/>
          </a:prstGeom>
        </p:spPr>
        <p:txBody>
          <a:bodyPr vert="horz" lIns="68580" tIns="34290" rIns="68580" bIns="34290" rtlCol="0" anchor="t">
            <a:normAutofit/>
          </a:bodyPr>
          <a:lstStyle>
            <a:lvl1pPr marL="0" indent="0" algn="l" defTabSz="457200" rtl="0" eaLnBrk="1" latinLnBrk="0" hangingPunct="1">
              <a:spcBef>
                <a:spcPct val="20000"/>
              </a:spcBef>
              <a:buFont typeface="Arial"/>
              <a:buNone/>
              <a:defRPr sz="18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750" b="1" dirty="0"/>
              <a:t>PREPARED FOR:</a:t>
            </a:r>
          </a:p>
        </p:txBody>
      </p:sp>
      <p:sp>
        <p:nvSpPr>
          <p:cNvPr id="11" name="Date Placeholder 10"/>
          <p:cNvSpPr>
            <a:spLocks noGrp="1"/>
          </p:cNvSpPr>
          <p:nvPr userDrawn="1">
            <p:ph type="dt" sz="half" idx="13"/>
          </p:nvPr>
        </p:nvSpPr>
        <p:spPr>
          <a:xfrm>
            <a:off x="873917" y="2935682"/>
            <a:ext cx="1600200" cy="273844"/>
          </a:xfrm>
          <a:prstGeom prst="rect">
            <a:avLst/>
          </a:prstGeom>
        </p:spPr>
        <p:txBody>
          <a:bodyPr/>
          <a:lstStyle>
            <a:lvl1pPr>
              <a:defRPr sz="1050">
                <a:solidFill>
                  <a:srgbClr val="FFFFFF"/>
                </a:solidFill>
              </a:defRPr>
            </a:lvl1pPr>
          </a:lstStyle>
          <a:p>
            <a:endParaRPr lang="en-US" dirty="0"/>
          </a:p>
        </p:txBody>
      </p:sp>
    </p:spTree>
    <p:extLst>
      <p:ext uri="{BB962C8B-B14F-4D97-AF65-F5344CB8AC3E}">
        <p14:creationId xmlns:p14="http://schemas.microsoft.com/office/powerpoint/2010/main" val="73799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181100"/>
            <a:ext cx="2857500" cy="35504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181100"/>
            <a:ext cx="2857500" cy="35504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8F66FCEA-3449-445A-B62A-8876DCB1CC1E}" type="slidenum">
              <a:rPr lang="en-US"/>
              <a:pPr>
                <a:defRPr/>
              </a:pPr>
              <a:t>‹#›</a:t>
            </a:fld>
            <a:endParaRPr lang="en-US" dirty="0"/>
          </a:p>
        </p:txBody>
      </p:sp>
    </p:spTree>
    <p:extLst>
      <p:ext uri="{BB962C8B-B14F-4D97-AF65-F5344CB8AC3E}">
        <p14:creationId xmlns:p14="http://schemas.microsoft.com/office/powerpoint/2010/main" val="426106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843E1CB0-84BB-4F5D-A465-65BE43B118E4}" type="slidenum">
              <a:rPr lang="en-US"/>
              <a:pPr>
                <a:defRPr/>
              </a:pPr>
              <a:t>‹#›</a:t>
            </a:fld>
            <a:endParaRPr lang="en-US" dirty="0"/>
          </a:p>
        </p:txBody>
      </p:sp>
    </p:spTree>
    <p:extLst>
      <p:ext uri="{BB962C8B-B14F-4D97-AF65-F5344CB8AC3E}">
        <p14:creationId xmlns:p14="http://schemas.microsoft.com/office/powerpoint/2010/main" val="251865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DC31C339-F273-44E7-82A0-57D3FAE4DD16}" type="slidenum">
              <a:rPr lang="en-US"/>
              <a:pPr>
                <a:defRPr/>
              </a:pPr>
              <a:t>‹#›</a:t>
            </a:fld>
            <a:endParaRPr lang="en-US" dirty="0"/>
          </a:p>
        </p:txBody>
      </p:sp>
    </p:spTree>
    <p:extLst>
      <p:ext uri="{BB962C8B-B14F-4D97-AF65-F5344CB8AC3E}">
        <p14:creationId xmlns:p14="http://schemas.microsoft.com/office/powerpoint/2010/main" val="653987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06A21377-D5E6-4D7E-8FBC-F1A3FBF01DB5}" type="slidenum">
              <a:rPr lang="en-US"/>
              <a:pPr>
                <a:defRPr/>
              </a:pPr>
              <a:t>‹#›</a:t>
            </a:fld>
            <a:endParaRPr lang="en-US" dirty="0"/>
          </a:p>
        </p:txBody>
      </p:sp>
    </p:spTree>
    <p:extLst>
      <p:ext uri="{BB962C8B-B14F-4D97-AF65-F5344CB8AC3E}">
        <p14:creationId xmlns:p14="http://schemas.microsoft.com/office/powerpoint/2010/main" val="656787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076326"/>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62029589-67AB-4BD1-B33B-B1F312C3927B}" type="slidenum">
              <a:rPr lang="en-US"/>
              <a:pPr>
                <a:defRPr/>
              </a:pPr>
              <a:t>‹#›</a:t>
            </a:fld>
            <a:endParaRPr lang="en-US" dirty="0"/>
          </a:p>
        </p:txBody>
      </p:sp>
    </p:spTree>
    <p:extLst>
      <p:ext uri="{BB962C8B-B14F-4D97-AF65-F5344CB8AC3E}">
        <p14:creationId xmlns:p14="http://schemas.microsoft.com/office/powerpoint/2010/main" val="2002813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344216" y="4025503"/>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D5BB5833-F61C-42FF-8A53-A9311E38BBE9}" type="slidenum">
              <a:rPr lang="en-US"/>
              <a:pPr>
                <a:defRPr/>
              </a:pPr>
              <a:t>‹#›</a:t>
            </a:fld>
            <a:endParaRPr lang="en-US" dirty="0"/>
          </a:p>
        </p:txBody>
      </p:sp>
    </p:spTree>
    <p:extLst>
      <p:ext uri="{BB962C8B-B14F-4D97-AF65-F5344CB8AC3E}">
        <p14:creationId xmlns:p14="http://schemas.microsoft.com/office/powerpoint/2010/main" val="2317530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28191C55-F360-40D2-8760-7F1181BA4AAE}" type="slidenum">
              <a:rPr lang="en-US"/>
              <a:pPr>
                <a:defRPr/>
              </a:pPr>
              <a:t>‹#›</a:t>
            </a:fld>
            <a:endParaRPr lang="en-US" dirty="0"/>
          </a:p>
        </p:txBody>
      </p:sp>
    </p:spTree>
    <p:extLst>
      <p:ext uri="{BB962C8B-B14F-4D97-AF65-F5344CB8AC3E}">
        <p14:creationId xmlns:p14="http://schemas.microsoft.com/office/powerpoint/2010/main" val="186685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9898" y="171450"/>
            <a:ext cx="1459706" cy="45600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397" y="171450"/>
            <a:ext cx="4267200" cy="45600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D49AC5DC-3271-45BB-B7E7-A0B8691B3B90}" type="slidenum">
              <a:rPr lang="en-US"/>
              <a:pPr>
                <a:defRPr/>
              </a:pPr>
              <a:t>‹#›</a:t>
            </a:fld>
            <a:endParaRPr lang="en-US" dirty="0"/>
          </a:p>
        </p:txBody>
      </p:sp>
    </p:spTree>
    <p:extLst>
      <p:ext uri="{BB962C8B-B14F-4D97-AF65-F5344CB8AC3E}">
        <p14:creationId xmlns:p14="http://schemas.microsoft.com/office/powerpoint/2010/main" val="4234363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8398" y="171451"/>
            <a:ext cx="5841206" cy="794147"/>
          </a:xfrm>
        </p:spPr>
        <p:txBody>
          <a:bodyPr/>
          <a:lstStyle/>
          <a:p>
            <a:r>
              <a:rPr lang="en-US"/>
              <a:t>Click to edit Master title style</a:t>
            </a:r>
          </a:p>
        </p:txBody>
      </p:sp>
      <p:sp>
        <p:nvSpPr>
          <p:cNvPr id="3" name="ClipArt Placeholder 2"/>
          <p:cNvSpPr>
            <a:spLocks noGrp="1"/>
          </p:cNvSpPr>
          <p:nvPr>
            <p:ph type="clipArt" sz="half" idx="1"/>
          </p:nvPr>
        </p:nvSpPr>
        <p:spPr>
          <a:xfrm>
            <a:off x="514350" y="1181100"/>
            <a:ext cx="2857500" cy="3550444"/>
          </a:xfrm>
        </p:spPr>
        <p:txBody>
          <a:bodyPr/>
          <a:lstStyle/>
          <a:p>
            <a:pPr lvl="0"/>
            <a:endParaRPr lang="en-US" noProof="0" dirty="0"/>
          </a:p>
        </p:txBody>
      </p:sp>
      <p:sp>
        <p:nvSpPr>
          <p:cNvPr id="4" name="Text Placeholder 3"/>
          <p:cNvSpPr>
            <a:spLocks noGrp="1"/>
          </p:cNvSpPr>
          <p:nvPr>
            <p:ph type="body" sz="half" idx="2"/>
          </p:nvPr>
        </p:nvSpPr>
        <p:spPr>
          <a:xfrm>
            <a:off x="3486150" y="1181100"/>
            <a:ext cx="2857500" cy="35504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CB85CFBE-B954-49FA-AFA8-08B9B1AFB622}" type="slidenum">
              <a:rPr lang="en-US"/>
              <a:pPr>
                <a:defRPr/>
              </a:pPr>
              <a:t>‹#›</a:t>
            </a:fld>
            <a:endParaRPr lang="en-US" dirty="0"/>
          </a:p>
        </p:txBody>
      </p:sp>
    </p:spTree>
    <p:extLst>
      <p:ext uri="{BB962C8B-B14F-4D97-AF65-F5344CB8AC3E}">
        <p14:creationId xmlns:p14="http://schemas.microsoft.com/office/powerpoint/2010/main" val="242267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08398" y="171451"/>
            <a:ext cx="5841206" cy="794147"/>
          </a:xfrm>
        </p:spPr>
        <p:txBody>
          <a:bodyPr/>
          <a:lstStyle/>
          <a:p>
            <a:r>
              <a:rPr lang="en-US"/>
              <a:t>Click to edit Master title style</a:t>
            </a:r>
          </a:p>
        </p:txBody>
      </p:sp>
      <p:sp>
        <p:nvSpPr>
          <p:cNvPr id="3" name="Content Placeholder 2"/>
          <p:cNvSpPr>
            <a:spLocks noGrp="1"/>
          </p:cNvSpPr>
          <p:nvPr>
            <p:ph sz="quarter" idx="1"/>
          </p:nvPr>
        </p:nvSpPr>
        <p:spPr>
          <a:xfrm>
            <a:off x="514350" y="1181101"/>
            <a:ext cx="2857500" cy="1718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486150" y="1181101"/>
            <a:ext cx="2857500" cy="1718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013472"/>
            <a:ext cx="2857500" cy="1718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3486150" y="3013472"/>
            <a:ext cx="2857500" cy="1718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E1E0A794-15CF-4B8B-89D1-5ECEE4FD9981}" type="slidenum">
              <a:rPr lang="en-US"/>
              <a:pPr>
                <a:defRPr/>
              </a:pPr>
              <a:t>‹#›</a:t>
            </a:fld>
            <a:endParaRPr lang="en-US" dirty="0"/>
          </a:p>
        </p:txBody>
      </p:sp>
    </p:spTree>
    <p:extLst>
      <p:ext uri="{BB962C8B-B14F-4D97-AF65-F5344CB8AC3E}">
        <p14:creationId xmlns:p14="http://schemas.microsoft.com/office/powerpoint/2010/main" val="232115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6858000" cy="10287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61217" y="184150"/>
            <a:ext cx="5653884" cy="723896"/>
          </a:xfrm>
        </p:spPr>
        <p:txBody>
          <a:bodyPr anchor="b"/>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61217" y="1314457"/>
            <a:ext cx="5653884"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997453" y="4754564"/>
            <a:ext cx="1600200" cy="273844"/>
          </a:xfrm>
          <a:prstGeom prst="rect">
            <a:avLst/>
          </a:prstGeom>
        </p:spPr>
        <p:txBody>
          <a:bodyPr/>
          <a:lstStyle>
            <a:lvl1pPr algn="r">
              <a:defRPr sz="788">
                <a:solidFill>
                  <a:schemeClr val="accent1"/>
                </a:solidFill>
              </a:defRPr>
            </a:lvl1pPr>
          </a:lstStyle>
          <a:p>
            <a:fld id="{38D3D2C8-8851-1345-9366-880E6B12E69A}" type="slidenum">
              <a:rPr lang="en-US" smtClean="0"/>
              <a:pPr/>
              <a:t>‹#›</a:t>
            </a:fld>
            <a:endParaRPr lang="en-US" dirty="0"/>
          </a:p>
        </p:txBody>
      </p:sp>
      <p:pic>
        <p:nvPicPr>
          <p:cNvPr id="13" name="Picture 12" descr="AAAJ-Flame.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4909669" y="-116295"/>
            <a:ext cx="1262533" cy="1151348"/>
          </a:xfrm>
          <a:prstGeom prst="rect">
            <a:avLst/>
          </a:prstGeom>
        </p:spPr>
      </p:pic>
      <p:pic>
        <p:nvPicPr>
          <p:cNvPr id="10" name="Picture 9" descr="AAJC.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005" y="4693428"/>
            <a:ext cx="3593592" cy="361188"/>
          </a:xfrm>
          <a:prstGeom prst="rect">
            <a:avLst/>
          </a:prstGeom>
        </p:spPr>
      </p:pic>
    </p:spTree>
    <p:extLst>
      <p:ext uri="{BB962C8B-B14F-4D97-AF65-F5344CB8AC3E}">
        <p14:creationId xmlns:p14="http://schemas.microsoft.com/office/powerpoint/2010/main" val="60472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502"/>
            <a:ext cx="6858000" cy="3600450"/>
          </a:xfrm>
          <a:prstGeom prst="rect">
            <a:avLst/>
          </a:prstGeom>
          <a:solidFill>
            <a:srgbClr val="EE6A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2510F"/>
              </a:solidFill>
            </a:endParaRPr>
          </a:p>
        </p:txBody>
      </p:sp>
      <p:pic>
        <p:nvPicPr>
          <p:cNvPr id="12" name="Picture 11" descr="AAAJ-Flame.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1" y="-6350"/>
            <a:ext cx="3963183" cy="3614166"/>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4997453" y="4754564"/>
            <a:ext cx="1600200" cy="273844"/>
          </a:xfrm>
          <a:prstGeom prst="rect">
            <a:avLst/>
          </a:prstGeom>
        </p:spPr>
        <p:txBody>
          <a:bodyPr/>
          <a:lstStyle>
            <a:lvl1pPr algn="r">
              <a:defRPr sz="788">
                <a:solidFill>
                  <a:schemeClr val="accent1"/>
                </a:solidFill>
              </a:defRPr>
            </a:lvl1pPr>
          </a:lstStyle>
          <a:p>
            <a:fld id="{38D3D2C8-8851-1345-9366-880E6B12E69A}" type="slidenum">
              <a:rPr lang="en-US" smtClean="0"/>
              <a:pPr/>
              <a:t>‹#›</a:t>
            </a:fld>
            <a:endParaRPr lang="en-US" dirty="0"/>
          </a:p>
        </p:txBody>
      </p:sp>
      <p:sp>
        <p:nvSpPr>
          <p:cNvPr id="13" name="Title 1"/>
          <p:cNvSpPr>
            <a:spLocks noGrp="1"/>
          </p:cNvSpPr>
          <p:nvPr>
            <p:ph type="ctrTitle"/>
          </p:nvPr>
        </p:nvSpPr>
        <p:spPr>
          <a:xfrm>
            <a:off x="857252" y="3845725"/>
            <a:ext cx="5683250" cy="545306"/>
          </a:xfrm>
          <a:prstGeom prst="rect">
            <a:avLst/>
          </a:prstGeom>
        </p:spPr>
        <p:txBody>
          <a:bodyPr anchor="t">
            <a:normAutofit/>
          </a:bodyPr>
          <a:lstStyle>
            <a:lvl1pPr algn="l">
              <a:defRPr sz="2100">
                <a:solidFill>
                  <a:schemeClr val="tx1"/>
                </a:solidFill>
              </a:defRPr>
            </a:lvl1pPr>
          </a:lstStyle>
          <a:p>
            <a:r>
              <a:rPr lang="en-US"/>
              <a:t>Click to edit Master title style</a:t>
            </a:r>
            <a:endParaRPr lang="en-US" dirty="0"/>
          </a:p>
        </p:txBody>
      </p:sp>
      <p:pic>
        <p:nvPicPr>
          <p:cNvPr id="8" name="Picture 7" descr="AAJC.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005" y="4693428"/>
            <a:ext cx="3593592" cy="361188"/>
          </a:xfrm>
          <a:prstGeom prst="rect">
            <a:avLst/>
          </a:prstGeom>
        </p:spPr>
      </p:pic>
    </p:spTree>
    <p:extLst>
      <p:ext uri="{BB962C8B-B14F-4D97-AF65-F5344CB8AC3E}">
        <p14:creationId xmlns:p14="http://schemas.microsoft.com/office/powerpoint/2010/main" val="152019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1217" y="1520836"/>
            <a:ext cx="2739234" cy="3025766"/>
          </a:xfrm>
        </p:spPr>
        <p:txBody>
          <a:bodyPr>
            <a:normAutofit/>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4997453" y="4754564"/>
            <a:ext cx="1600200" cy="273844"/>
          </a:xfrm>
          <a:prstGeom prst="rect">
            <a:avLst/>
          </a:prstGeom>
        </p:spPr>
        <p:txBody>
          <a:bodyPr/>
          <a:lstStyle>
            <a:lvl1pPr algn="r">
              <a:defRPr sz="788">
                <a:solidFill>
                  <a:schemeClr val="accent1"/>
                </a:solidFill>
              </a:defRPr>
            </a:lvl1pPr>
          </a:lstStyle>
          <a:p>
            <a:fld id="{38D3D2C8-8851-1345-9366-880E6B12E69A}" type="slidenum">
              <a:rPr lang="en-US" smtClean="0"/>
              <a:pPr/>
              <a:t>‹#›</a:t>
            </a:fld>
            <a:endParaRPr lang="en-US" dirty="0"/>
          </a:p>
        </p:txBody>
      </p:sp>
      <p:sp>
        <p:nvSpPr>
          <p:cNvPr id="9" name="Rectangle 8"/>
          <p:cNvSpPr/>
          <p:nvPr userDrawn="1"/>
        </p:nvSpPr>
        <p:spPr>
          <a:xfrm>
            <a:off x="0" y="0"/>
            <a:ext cx="6858000" cy="10287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title"/>
          </p:nvPr>
        </p:nvSpPr>
        <p:spPr>
          <a:xfrm>
            <a:off x="861217" y="184150"/>
            <a:ext cx="5653884" cy="723896"/>
          </a:xfrm>
          <a:prstGeom prst="rect">
            <a:avLst/>
          </a:prstGeom>
        </p:spPr>
        <p:txBody>
          <a:bodyPr anchor="b"/>
          <a:lstStyle>
            <a:lvl1pPr>
              <a:defRPr>
                <a:solidFill>
                  <a:schemeClr val="bg1"/>
                </a:solidFill>
              </a:defRPr>
            </a:lvl1pPr>
          </a:lstStyle>
          <a:p>
            <a:r>
              <a:rPr lang="en-US"/>
              <a:t>Click to edit Master title style</a:t>
            </a:r>
            <a:endParaRPr lang="en-US" dirty="0"/>
          </a:p>
        </p:txBody>
      </p:sp>
      <p:pic>
        <p:nvPicPr>
          <p:cNvPr id="11" name="Picture 10" descr="AAAJ-Flame.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4909669" y="-116295"/>
            <a:ext cx="1262533" cy="1151348"/>
          </a:xfrm>
          <a:prstGeom prst="rect">
            <a:avLst/>
          </a:prstGeom>
        </p:spPr>
      </p:pic>
      <p:sp>
        <p:nvSpPr>
          <p:cNvPr id="14" name="Content Placeholder 2"/>
          <p:cNvSpPr>
            <a:spLocks noGrp="1"/>
          </p:cNvSpPr>
          <p:nvPr>
            <p:ph sz="half" idx="13"/>
          </p:nvPr>
        </p:nvSpPr>
        <p:spPr>
          <a:xfrm>
            <a:off x="3765550" y="1520836"/>
            <a:ext cx="2743200" cy="3025766"/>
          </a:xfrm>
        </p:spPr>
        <p:txBody>
          <a:bodyPr>
            <a:normAutofit/>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4"/>
          </p:nvPr>
        </p:nvSpPr>
        <p:spPr>
          <a:xfrm>
            <a:off x="861217" y="1270607"/>
            <a:ext cx="2739234" cy="271844"/>
          </a:xfrm>
        </p:spPr>
        <p:txBody>
          <a:bodyPr anchor="b">
            <a:normAutofit/>
          </a:bodyPr>
          <a:lstStyle>
            <a:lvl1pPr marL="0" indent="0">
              <a:buNone/>
              <a:defRPr sz="1200" b="1"/>
            </a:lvl1pPr>
          </a:lstStyle>
          <a:p>
            <a:pPr lvl="0"/>
            <a:r>
              <a:rPr lang="en-US"/>
              <a:t>Edit Master text styles</a:t>
            </a:r>
          </a:p>
        </p:txBody>
      </p:sp>
      <p:sp>
        <p:nvSpPr>
          <p:cNvPr id="17" name="Text Placeholder 15"/>
          <p:cNvSpPr>
            <a:spLocks noGrp="1"/>
          </p:cNvSpPr>
          <p:nvPr>
            <p:ph type="body" sz="quarter" idx="15"/>
          </p:nvPr>
        </p:nvSpPr>
        <p:spPr>
          <a:xfrm>
            <a:off x="3765550" y="1270607"/>
            <a:ext cx="2743200" cy="271844"/>
          </a:xfrm>
        </p:spPr>
        <p:txBody>
          <a:bodyPr anchor="b">
            <a:normAutofit/>
          </a:bodyPr>
          <a:lstStyle>
            <a:lvl1pPr marL="0" indent="0">
              <a:buNone/>
              <a:defRPr sz="1200" b="1"/>
            </a:lvl1pPr>
          </a:lstStyle>
          <a:p>
            <a:pPr lvl="0"/>
            <a:r>
              <a:rPr lang="en-US"/>
              <a:t>Edit Master text styles</a:t>
            </a:r>
          </a:p>
        </p:txBody>
      </p:sp>
      <p:pic>
        <p:nvPicPr>
          <p:cNvPr id="12" name="Picture 11" descr="AAJC.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005" y="4693428"/>
            <a:ext cx="3593592" cy="361188"/>
          </a:xfrm>
          <a:prstGeom prst="rect">
            <a:avLst/>
          </a:prstGeom>
        </p:spPr>
      </p:pic>
    </p:spTree>
    <p:extLst>
      <p:ext uri="{BB962C8B-B14F-4D97-AF65-F5344CB8AC3E}">
        <p14:creationId xmlns:p14="http://schemas.microsoft.com/office/powerpoint/2010/main" val="28074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1217" y="1311277"/>
            <a:ext cx="2739234" cy="3025766"/>
          </a:xfrm>
        </p:spPr>
        <p:txBody>
          <a:bodyPr>
            <a:normAutofit/>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4997453" y="4754564"/>
            <a:ext cx="1600200" cy="273844"/>
          </a:xfrm>
          <a:prstGeom prst="rect">
            <a:avLst/>
          </a:prstGeom>
        </p:spPr>
        <p:txBody>
          <a:bodyPr/>
          <a:lstStyle>
            <a:lvl1pPr algn="r">
              <a:defRPr sz="788">
                <a:solidFill>
                  <a:schemeClr val="accent1"/>
                </a:solidFill>
              </a:defRPr>
            </a:lvl1pPr>
          </a:lstStyle>
          <a:p>
            <a:fld id="{38D3D2C8-8851-1345-9366-880E6B12E69A}" type="slidenum">
              <a:rPr lang="en-US" smtClean="0"/>
              <a:pPr/>
              <a:t>‹#›</a:t>
            </a:fld>
            <a:endParaRPr lang="en-US" dirty="0"/>
          </a:p>
        </p:txBody>
      </p:sp>
      <p:sp>
        <p:nvSpPr>
          <p:cNvPr id="9" name="Rectangle 8"/>
          <p:cNvSpPr/>
          <p:nvPr userDrawn="1"/>
        </p:nvSpPr>
        <p:spPr>
          <a:xfrm>
            <a:off x="0" y="0"/>
            <a:ext cx="6858000" cy="10287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title"/>
          </p:nvPr>
        </p:nvSpPr>
        <p:spPr>
          <a:xfrm>
            <a:off x="861217" y="184150"/>
            <a:ext cx="5653884" cy="723896"/>
          </a:xfrm>
          <a:prstGeom prst="rect">
            <a:avLst/>
          </a:prstGeom>
        </p:spPr>
        <p:txBody>
          <a:bodyPr anchor="b"/>
          <a:lstStyle>
            <a:lvl1pPr>
              <a:defRPr>
                <a:solidFill>
                  <a:schemeClr val="bg1"/>
                </a:solidFill>
              </a:defRPr>
            </a:lvl1pPr>
          </a:lstStyle>
          <a:p>
            <a:r>
              <a:rPr lang="en-US"/>
              <a:t>Click to edit Master title style</a:t>
            </a:r>
            <a:endParaRPr lang="en-US" dirty="0"/>
          </a:p>
        </p:txBody>
      </p:sp>
      <p:pic>
        <p:nvPicPr>
          <p:cNvPr id="11" name="Picture 10" descr="AAAJ-Flame.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4909669" y="-116295"/>
            <a:ext cx="1262533" cy="1151348"/>
          </a:xfrm>
          <a:prstGeom prst="rect">
            <a:avLst/>
          </a:prstGeom>
        </p:spPr>
      </p:pic>
      <p:sp>
        <p:nvSpPr>
          <p:cNvPr id="14" name="Content Placeholder 2"/>
          <p:cNvSpPr>
            <a:spLocks noGrp="1"/>
          </p:cNvSpPr>
          <p:nvPr>
            <p:ph sz="half" idx="13"/>
          </p:nvPr>
        </p:nvSpPr>
        <p:spPr>
          <a:xfrm>
            <a:off x="3765550" y="1311277"/>
            <a:ext cx="2743200" cy="3025766"/>
          </a:xfrm>
        </p:spPr>
        <p:txBody>
          <a:bodyPr>
            <a:normAutofit/>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AJC.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005" y="4693428"/>
            <a:ext cx="3593592" cy="361188"/>
          </a:xfrm>
          <a:prstGeom prst="rect">
            <a:avLst/>
          </a:prstGeom>
        </p:spPr>
      </p:pic>
    </p:spTree>
    <p:extLst>
      <p:ext uri="{BB962C8B-B14F-4D97-AF65-F5344CB8AC3E}">
        <p14:creationId xmlns:p14="http://schemas.microsoft.com/office/powerpoint/2010/main" val="110814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Slide Number Placeholder 5"/>
          <p:cNvSpPr>
            <a:spLocks noGrp="1"/>
          </p:cNvSpPr>
          <p:nvPr>
            <p:ph type="sldNum" sz="quarter" idx="12"/>
          </p:nvPr>
        </p:nvSpPr>
        <p:spPr>
          <a:xfrm>
            <a:off x="4997453" y="4754564"/>
            <a:ext cx="1600200" cy="273844"/>
          </a:xfrm>
          <a:prstGeom prst="rect">
            <a:avLst/>
          </a:prstGeom>
        </p:spPr>
        <p:txBody>
          <a:bodyPr/>
          <a:lstStyle>
            <a:lvl1pPr algn="r">
              <a:defRPr sz="788">
                <a:solidFill>
                  <a:schemeClr val="accent1"/>
                </a:solidFill>
              </a:defRPr>
            </a:lvl1pPr>
          </a:lstStyle>
          <a:p>
            <a:fld id="{38D3D2C8-8851-1345-9366-880E6B12E69A}" type="slidenum">
              <a:rPr lang="en-US" smtClean="0"/>
              <a:pPr/>
              <a:t>‹#›</a:t>
            </a:fld>
            <a:endParaRPr lang="en-US" dirty="0"/>
          </a:p>
        </p:txBody>
      </p:sp>
      <p:pic>
        <p:nvPicPr>
          <p:cNvPr id="4" name="Picture 3" descr="AAJ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005" y="4693428"/>
            <a:ext cx="3593592" cy="361188"/>
          </a:xfrm>
          <a:prstGeom prst="rect">
            <a:avLst/>
          </a:prstGeom>
        </p:spPr>
      </p:pic>
    </p:spTree>
    <p:extLst>
      <p:ext uri="{BB962C8B-B14F-4D97-AF65-F5344CB8AC3E}">
        <p14:creationId xmlns:p14="http://schemas.microsoft.com/office/powerpoint/2010/main" val="314105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a:extLst>
              <a:ext uri="{28A0092B-C50C-407E-A947-70E740481C1C}">
                <a14:useLocalDpi xmlns:a14="http://schemas.microsoft.com/office/drawing/2010/main" val="0"/>
              </a:ext>
            </a:extLst>
          </a:blip>
          <a:srcRect r="1144"/>
          <a:stretch>
            <a:fillRect/>
          </a:stretch>
        </p:blipFill>
        <p:spPr bwMode="auto">
          <a:xfrm>
            <a:off x="10717" y="-7144"/>
            <a:ext cx="6868715" cy="5150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8152" name="Rectangle 8"/>
          <p:cNvSpPr>
            <a:spLocks noGrp="1" noChangeArrowheads="1"/>
          </p:cNvSpPr>
          <p:nvPr>
            <p:ph type="ctrTitle" sz="quarter"/>
          </p:nvPr>
        </p:nvSpPr>
        <p:spPr>
          <a:xfrm>
            <a:off x="514350" y="1597819"/>
            <a:ext cx="5829300" cy="550069"/>
          </a:xfrm>
        </p:spPr>
        <p:txBody>
          <a:bodyPr/>
          <a:lstStyle>
            <a:lvl1pPr>
              <a:defRPr sz="27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028700" y="2724150"/>
            <a:ext cx="4800600" cy="571500"/>
          </a:xfrm>
        </p:spPr>
        <p:txBody>
          <a:bodyPr/>
          <a:lstStyle>
            <a:lvl1pPr marL="0" indent="0">
              <a:buFontTx/>
              <a:buNone/>
              <a:defRPr/>
            </a:lvl1pPr>
          </a:lstStyle>
          <a:p>
            <a:pPr lvl="0"/>
            <a:r>
              <a:rPr lang="en-US" noProof="0"/>
              <a:t>October 25-31, 2007</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9014" y="4402866"/>
            <a:ext cx="1321793" cy="563264"/>
          </a:xfrm>
          <a:prstGeom prst="rect">
            <a:avLst/>
          </a:prstGeom>
        </p:spPr>
      </p:pic>
    </p:spTree>
    <p:extLst>
      <p:ext uri="{BB962C8B-B14F-4D97-AF65-F5344CB8AC3E}">
        <p14:creationId xmlns:p14="http://schemas.microsoft.com/office/powerpoint/2010/main" val="371131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81F5782D-E5B6-4F9B-9D28-F2338F6E83F6}" type="slidenum">
              <a:rPr lang="en-US"/>
              <a:pPr>
                <a:defRPr/>
              </a:pPr>
              <a:t>‹#›</a:t>
            </a:fld>
            <a:endParaRPr lang="en-US" dirty="0"/>
          </a:p>
        </p:txBody>
      </p:sp>
    </p:spTree>
    <p:extLst>
      <p:ext uri="{BB962C8B-B14F-4D97-AF65-F5344CB8AC3E}">
        <p14:creationId xmlns:p14="http://schemas.microsoft.com/office/powerpoint/2010/main" val="265700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C4FC11C1-208A-402E-9546-A8D78E1A96FE}" type="slidenum">
              <a:rPr lang="en-US"/>
              <a:pPr>
                <a:defRPr/>
              </a:pPr>
              <a:t>‹#›</a:t>
            </a:fld>
            <a:endParaRPr lang="en-US" dirty="0"/>
          </a:p>
        </p:txBody>
      </p:sp>
    </p:spTree>
    <p:extLst>
      <p:ext uri="{BB962C8B-B14F-4D97-AF65-F5344CB8AC3E}">
        <p14:creationId xmlns:p14="http://schemas.microsoft.com/office/powerpoint/2010/main" val="3612379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4.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216" y="269481"/>
            <a:ext cx="6172200" cy="8572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61217" y="1200152"/>
            <a:ext cx="5653884"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28835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p:txStyles>
    <p:titleStyle>
      <a:lvl1pPr algn="l" defTabSz="342900" rtl="0" eaLnBrk="1" latinLnBrk="0" hangingPunct="1">
        <a:spcBef>
          <a:spcPct val="0"/>
        </a:spcBef>
        <a:buNone/>
        <a:defRPr sz="2100" kern="1200">
          <a:solidFill>
            <a:schemeClr val="tx1"/>
          </a:solidFill>
          <a:latin typeface="+mj-lt"/>
          <a:ea typeface="+mj-ea"/>
          <a:cs typeface="+mj-cs"/>
        </a:defRPr>
      </a:lvl1pPr>
    </p:titleStyle>
    <p:bodyStyle>
      <a:lvl1pPr marL="89297" indent="-89297" algn="l" defTabSz="342900" rtl="0" eaLnBrk="1" latinLnBrk="0" hangingPunct="1">
        <a:spcBef>
          <a:spcPct val="20000"/>
        </a:spcBef>
        <a:buClr>
          <a:schemeClr val="accent1"/>
        </a:buClr>
        <a:buFont typeface="Arial"/>
        <a:buChar char="•"/>
        <a:defRPr sz="1050" kern="1200">
          <a:solidFill>
            <a:schemeClr val="tx1"/>
          </a:solidFill>
          <a:latin typeface="+mn-lt"/>
          <a:ea typeface="+mn-ea"/>
          <a:cs typeface="+mn-cs"/>
        </a:defRPr>
      </a:lvl1pPr>
      <a:lvl2pPr marL="470297" indent="-127397" algn="l" defTabSz="342900" rtl="0" eaLnBrk="1" latinLnBrk="0" hangingPunct="1">
        <a:spcBef>
          <a:spcPct val="20000"/>
        </a:spcBef>
        <a:buClr>
          <a:schemeClr val="accent1"/>
        </a:buClr>
        <a:buFont typeface="Arial"/>
        <a:buChar char="–"/>
        <a:defRPr sz="1050" kern="1200">
          <a:solidFill>
            <a:schemeClr val="tx1"/>
          </a:solidFill>
          <a:latin typeface="+mn-lt"/>
          <a:ea typeface="+mn-ea"/>
          <a:cs typeface="+mn-cs"/>
        </a:defRPr>
      </a:lvl2pPr>
      <a:lvl3pPr marL="775097" indent="-89297" algn="l" defTabSz="342900" rtl="0" eaLnBrk="1" latinLnBrk="0" hangingPunct="1">
        <a:spcBef>
          <a:spcPct val="20000"/>
        </a:spcBef>
        <a:buClr>
          <a:schemeClr val="accent1"/>
        </a:buClr>
        <a:buFont typeface="Arial"/>
        <a:buChar char="•"/>
        <a:defRPr sz="1050" kern="1200">
          <a:solidFill>
            <a:schemeClr val="tx1"/>
          </a:solidFill>
          <a:latin typeface="+mn-lt"/>
          <a:ea typeface="+mn-ea"/>
          <a:cs typeface="+mn-cs"/>
        </a:defRPr>
      </a:lvl3pPr>
      <a:lvl4pPr marL="1156097" indent="-127397" algn="l" defTabSz="342900" rtl="0" eaLnBrk="1" latinLnBrk="0" hangingPunct="1">
        <a:spcBef>
          <a:spcPct val="20000"/>
        </a:spcBef>
        <a:buClr>
          <a:schemeClr val="accent1"/>
        </a:buClr>
        <a:buFont typeface="Arial"/>
        <a:buChar char="–"/>
        <a:defRPr sz="1050" kern="1200">
          <a:solidFill>
            <a:schemeClr val="tx1"/>
          </a:solidFill>
          <a:latin typeface="+mn-lt"/>
          <a:ea typeface="+mn-ea"/>
          <a:cs typeface="+mn-cs"/>
        </a:defRPr>
      </a:lvl4pPr>
      <a:lvl5pPr marL="1498997" indent="-89297" algn="l" defTabSz="342900" rtl="0" eaLnBrk="1" latinLnBrk="0" hangingPunct="1">
        <a:spcBef>
          <a:spcPct val="20000"/>
        </a:spcBef>
        <a:buClr>
          <a:schemeClr val="accent1"/>
        </a:buClr>
        <a:buFont typeface="Arial"/>
        <a:buChar char="•"/>
        <a:defRPr sz="10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398" y="171451"/>
            <a:ext cx="5841206" cy="794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514350" y="1181100"/>
            <a:ext cx="5829300" cy="3550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6343650" y="4627960"/>
            <a:ext cx="51435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675" smtClean="0"/>
            </a:lvl1pPr>
          </a:lstStyle>
          <a:p>
            <a:pPr>
              <a:defRPr/>
            </a:pPr>
            <a:fld id="{B08C649A-09F8-4F2C-80BF-3FD3835EF9BB}" type="slidenum">
              <a:rPr lang="en-US"/>
              <a:pPr>
                <a:defRPr/>
              </a:pPr>
              <a:t>‹#›</a:t>
            </a:fld>
            <a:endParaRPr lang="en-US" dirty="0"/>
          </a:p>
        </p:txBody>
      </p:sp>
      <p:pic>
        <p:nvPicPr>
          <p:cNvPr id="6" name="Picture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816739" y="4765419"/>
            <a:ext cx="857266" cy="365312"/>
          </a:xfrm>
          <a:prstGeom prst="rect">
            <a:avLst/>
          </a:prstGeom>
        </p:spPr>
      </p:pic>
    </p:spTree>
    <p:extLst>
      <p:ext uri="{BB962C8B-B14F-4D97-AF65-F5344CB8AC3E}">
        <p14:creationId xmlns:p14="http://schemas.microsoft.com/office/powerpoint/2010/main" val="101701093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hf sldNum="0" hdr="0" dt="0"/>
  <p:txStyles>
    <p:titleStyle>
      <a:lvl1pPr algn="l" rtl="0" eaLnBrk="0" fontAlgn="base" hangingPunct="0">
        <a:spcBef>
          <a:spcPct val="0"/>
        </a:spcBef>
        <a:spcAft>
          <a:spcPct val="0"/>
        </a:spcAft>
        <a:defRPr sz="2100">
          <a:solidFill>
            <a:srgbClr val="0085B4"/>
          </a:solidFill>
          <a:latin typeface="+mj-lt"/>
          <a:ea typeface="+mj-ea"/>
          <a:cs typeface="+mj-cs"/>
        </a:defRPr>
      </a:lvl1pPr>
      <a:lvl2pPr algn="l" rtl="0" eaLnBrk="0" fontAlgn="base" hangingPunct="0">
        <a:spcBef>
          <a:spcPct val="0"/>
        </a:spcBef>
        <a:spcAft>
          <a:spcPct val="0"/>
        </a:spcAft>
        <a:defRPr sz="2100">
          <a:solidFill>
            <a:srgbClr val="0085B4"/>
          </a:solidFill>
          <a:latin typeface="Calibri" pitchFamily="34" charset="0"/>
        </a:defRPr>
      </a:lvl2pPr>
      <a:lvl3pPr algn="l" rtl="0" eaLnBrk="0" fontAlgn="base" hangingPunct="0">
        <a:spcBef>
          <a:spcPct val="0"/>
        </a:spcBef>
        <a:spcAft>
          <a:spcPct val="0"/>
        </a:spcAft>
        <a:defRPr sz="2100">
          <a:solidFill>
            <a:srgbClr val="0085B4"/>
          </a:solidFill>
          <a:latin typeface="Calibri" pitchFamily="34" charset="0"/>
        </a:defRPr>
      </a:lvl3pPr>
      <a:lvl4pPr algn="l" rtl="0" eaLnBrk="0" fontAlgn="base" hangingPunct="0">
        <a:spcBef>
          <a:spcPct val="0"/>
        </a:spcBef>
        <a:spcAft>
          <a:spcPct val="0"/>
        </a:spcAft>
        <a:defRPr sz="2100">
          <a:solidFill>
            <a:srgbClr val="0085B4"/>
          </a:solidFill>
          <a:latin typeface="Calibri" pitchFamily="34" charset="0"/>
        </a:defRPr>
      </a:lvl4pPr>
      <a:lvl5pPr algn="l" rtl="0" eaLnBrk="0" fontAlgn="base" hangingPunct="0">
        <a:spcBef>
          <a:spcPct val="0"/>
        </a:spcBef>
        <a:spcAft>
          <a:spcPct val="0"/>
        </a:spcAft>
        <a:defRPr sz="2100">
          <a:solidFill>
            <a:srgbClr val="0085B4"/>
          </a:solidFill>
          <a:latin typeface="Calibri" pitchFamily="34" charset="0"/>
        </a:defRPr>
      </a:lvl5pPr>
      <a:lvl6pPr marL="342900" algn="l" rtl="0" fontAlgn="base">
        <a:spcBef>
          <a:spcPct val="0"/>
        </a:spcBef>
        <a:spcAft>
          <a:spcPct val="0"/>
        </a:spcAft>
        <a:defRPr sz="2100">
          <a:solidFill>
            <a:srgbClr val="0085B4"/>
          </a:solidFill>
          <a:latin typeface="Calibri" pitchFamily="34" charset="0"/>
        </a:defRPr>
      </a:lvl6pPr>
      <a:lvl7pPr marL="685800" algn="l" rtl="0" fontAlgn="base">
        <a:spcBef>
          <a:spcPct val="0"/>
        </a:spcBef>
        <a:spcAft>
          <a:spcPct val="0"/>
        </a:spcAft>
        <a:defRPr sz="2100">
          <a:solidFill>
            <a:srgbClr val="0085B4"/>
          </a:solidFill>
          <a:latin typeface="Calibri" pitchFamily="34" charset="0"/>
        </a:defRPr>
      </a:lvl7pPr>
      <a:lvl8pPr marL="1028700" algn="l" rtl="0" fontAlgn="base">
        <a:spcBef>
          <a:spcPct val="0"/>
        </a:spcBef>
        <a:spcAft>
          <a:spcPct val="0"/>
        </a:spcAft>
        <a:defRPr sz="2100">
          <a:solidFill>
            <a:srgbClr val="0085B4"/>
          </a:solidFill>
          <a:latin typeface="Calibri" pitchFamily="34" charset="0"/>
        </a:defRPr>
      </a:lvl8pPr>
      <a:lvl9pPr marL="1371600" algn="l" rtl="0" fontAlgn="base">
        <a:spcBef>
          <a:spcPct val="0"/>
        </a:spcBef>
        <a:spcAft>
          <a:spcPct val="0"/>
        </a:spcAft>
        <a:defRPr sz="2100">
          <a:solidFill>
            <a:srgbClr val="0085B4"/>
          </a:solidFill>
          <a:latin typeface="Calibri" pitchFamily="34" charset="0"/>
        </a:defRPr>
      </a:lvl9pPr>
    </p:titleStyle>
    <p:bodyStyle>
      <a:lvl1pPr marL="257175" indent="-257175" algn="l" rtl="0" eaLnBrk="0" fontAlgn="base" hangingPunct="0">
        <a:spcBef>
          <a:spcPct val="20000"/>
        </a:spcBef>
        <a:spcAft>
          <a:spcPct val="0"/>
        </a:spcAft>
        <a:buClr>
          <a:schemeClr val="tx2"/>
        </a:buClr>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lr>
          <a:schemeClr val="tx2"/>
        </a:buClr>
        <a:buFont typeface="Times New Roman" pitchFamily="18" charset="0"/>
        <a:buChar char="–"/>
        <a:defRPr sz="1500">
          <a:solidFill>
            <a:schemeClr val="tx1"/>
          </a:solidFill>
          <a:latin typeface="+mn-lt"/>
        </a:defRPr>
      </a:lvl2pPr>
      <a:lvl3pPr marL="857250" indent="-171450" algn="l" rtl="0" eaLnBrk="0" fontAlgn="base" hangingPunct="0">
        <a:spcBef>
          <a:spcPct val="20000"/>
        </a:spcBef>
        <a:spcAft>
          <a:spcPct val="0"/>
        </a:spcAft>
        <a:buClr>
          <a:schemeClr val="tx2"/>
        </a:buClr>
        <a:buChar char="•"/>
        <a:defRPr>
          <a:solidFill>
            <a:schemeClr val="tx1"/>
          </a:solidFill>
          <a:latin typeface="+mn-lt"/>
        </a:defRPr>
      </a:lvl3pPr>
      <a:lvl4pPr marL="1200150" indent="-171450" algn="l" rtl="0" eaLnBrk="0" fontAlgn="base" hangingPunct="0">
        <a:spcBef>
          <a:spcPct val="20000"/>
        </a:spcBef>
        <a:spcAft>
          <a:spcPct val="0"/>
        </a:spcAft>
        <a:buClr>
          <a:schemeClr val="tx2"/>
        </a:buClr>
        <a:buChar char="–"/>
        <a:defRPr sz="1200">
          <a:solidFill>
            <a:schemeClr val="tx1"/>
          </a:solidFill>
          <a:latin typeface="+mn-lt"/>
        </a:defRPr>
      </a:lvl4pPr>
      <a:lvl5pPr marL="1543050" indent="-171450" algn="l" rtl="0" eaLnBrk="0" fontAlgn="base" hangingPunct="0">
        <a:spcBef>
          <a:spcPct val="20000"/>
        </a:spcBef>
        <a:spcAft>
          <a:spcPct val="0"/>
        </a:spcAft>
        <a:buClr>
          <a:schemeClr val="tx2"/>
        </a:buClr>
        <a:buChar char="»"/>
        <a:defRPr sz="1200">
          <a:solidFill>
            <a:schemeClr val="tx1"/>
          </a:solidFill>
          <a:latin typeface="+mn-lt"/>
        </a:defRPr>
      </a:lvl5pPr>
      <a:lvl6pPr marL="1885950" indent="-171450" algn="l" rtl="0" fontAlgn="base">
        <a:spcBef>
          <a:spcPct val="20000"/>
        </a:spcBef>
        <a:spcAft>
          <a:spcPct val="0"/>
        </a:spcAft>
        <a:buClr>
          <a:schemeClr val="tx2"/>
        </a:buClr>
        <a:buChar char="»"/>
        <a:defRPr sz="1200">
          <a:solidFill>
            <a:schemeClr val="tx1"/>
          </a:solidFill>
          <a:latin typeface="+mn-lt"/>
        </a:defRPr>
      </a:lvl6pPr>
      <a:lvl7pPr marL="2228850" indent="-171450" algn="l" rtl="0" fontAlgn="base">
        <a:spcBef>
          <a:spcPct val="20000"/>
        </a:spcBef>
        <a:spcAft>
          <a:spcPct val="0"/>
        </a:spcAft>
        <a:buClr>
          <a:schemeClr val="tx2"/>
        </a:buClr>
        <a:buChar char="»"/>
        <a:defRPr sz="1200">
          <a:solidFill>
            <a:schemeClr val="tx1"/>
          </a:solidFill>
          <a:latin typeface="+mn-lt"/>
        </a:defRPr>
      </a:lvl7pPr>
      <a:lvl8pPr marL="2571750" indent="-171450" algn="l" rtl="0" fontAlgn="base">
        <a:spcBef>
          <a:spcPct val="20000"/>
        </a:spcBef>
        <a:spcAft>
          <a:spcPct val="0"/>
        </a:spcAft>
        <a:buClr>
          <a:schemeClr val="tx2"/>
        </a:buClr>
        <a:buChar char="»"/>
        <a:defRPr sz="1200">
          <a:solidFill>
            <a:schemeClr val="tx1"/>
          </a:solidFill>
          <a:latin typeface="+mn-lt"/>
        </a:defRPr>
      </a:lvl8pPr>
      <a:lvl9pPr marL="2914650" indent="-171450" algn="l" rtl="0" fontAlgn="base">
        <a:spcBef>
          <a:spcPct val="20000"/>
        </a:spcBef>
        <a:spcAft>
          <a:spcPct val="0"/>
        </a:spcAft>
        <a:buClr>
          <a:schemeClr val="tx2"/>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hart" Target="../charts/chart7.xml"/><Relationship Id="rId7"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D3D2C8-8851-1345-9366-880E6B12E69A}" type="slidenum">
              <a:rPr lang="en-US" smtClean="0"/>
              <a:pPr/>
              <a:t>1</a:t>
            </a:fld>
            <a:endParaRPr lang="en-US" dirty="0"/>
          </a:p>
        </p:txBody>
      </p:sp>
      <p:sp>
        <p:nvSpPr>
          <p:cNvPr id="5" name="Title 4"/>
          <p:cNvSpPr>
            <a:spLocks noGrp="1"/>
          </p:cNvSpPr>
          <p:nvPr>
            <p:ph type="ctrTitle"/>
          </p:nvPr>
        </p:nvSpPr>
        <p:spPr>
          <a:xfrm>
            <a:off x="607273" y="1348059"/>
            <a:ext cx="5933229" cy="1107274"/>
          </a:xfrm>
        </p:spPr>
        <p:txBody>
          <a:bodyPr>
            <a:noAutofit/>
          </a:bodyPr>
          <a:lstStyle/>
          <a:p>
            <a:pPr algn="ctr"/>
            <a:r>
              <a:rPr lang="en-US" sz="2400" b="1" dirty="0">
                <a:solidFill>
                  <a:schemeClr val="bg1"/>
                </a:solidFill>
              </a:rPr>
              <a:t>AAPI Messaging Research </a:t>
            </a:r>
            <a:br>
              <a:rPr lang="en-US" sz="2400" b="1" dirty="0">
                <a:solidFill>
                  <a:schemeClr val="bg1"/>
                </a:solidFill>
              </a:rPr>
            </a:br>
            <a:r>
              <a:rPr lang="en-US" sz="2400" b="1" dirty="0">
                <a:solidFill>
                  <a:schemeClr val="bg1"/>
                </a:solidFill>
              </a:rPr>
              <a:t>on the 2020 Census</a:t>
            </a:r>
          </a:p>
        </p:txBody>
      </p:sp>
    </p:spTree>
    <p:extLst>
      <p:ext uri="{BB962C8B-B14F-4D97-AF65-F5344CB8AC3E}">
        <p14:creationId xmlns:p14="http://schemas.microsoft.com/office/powerpoint/2010/main" val="338842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nvPr>
        </p:nvGraphicFramePr>
        <p:xfrm>
          <a:off x="198600" y="1157755"/>
          <a:ext cx="6457060" cy="3115688"/>
        </p:xfrm>
        <a:graphic>
          <a:graphicData uri="http://schemas.openxmlformats.org/drawingml/2006/chart">
            <c:chart xmlns:c="http://schemas.openxmlformats.org/drawingml/2006/chart" xmlns:r="http://schemas.openxmlformats.org/officeDocument/2006/relationships" r:id="rId3"/>
          </a:graphicData>
        </a:graphic>
      </p:graphicFrame>
      <p:sp>
        <p:nvSpPr>
          <p:cNvPr id="13314" name="Footer Placeholder 2"/>
          <p:cNvSpPr>
            <a:spLocks noGrp="1"/>
          </p:cNvSpPr>
          <p:nvPr>
            <p:ph type="ftr" sz="quarter" idx="10"/>
          </p:nvPr>
        </p:nvSpPr>
        <p:spPr>
          <a:xfrm>
            <a:off x="6249629" y="4629150"/>
            <a:ext cx="514350" cy="228600"/>
          </a:xfrm>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800" eaLnBrk="1" fontAlgn="base" hangingPunct="1">
              <a:spcBef>
                <a:spcPct val="0"/>
              </a:spcBef>
              <a:spcAft>
                <a:spcPct val="0"/>
              </a:spcAft>
              <a:defRPr/>
            </a:pPr>
            <a:fld id="{3581FB0F-AB68-47C0-92F4-E32AB184B4B6}" type="slidenum">
              <a:rPr lang="en-US" sz="675">
                <a:solidFill>
                  <a:srgbClr val="5F5F5F"/>
                </a:solidFill>
              </a:rPr>
              <a:pPr algn="r" defTabSz="685800" eaLnBrk="1" fontAlgn="base" hangingPunct="1">
                <a:spcBef>
                  <a:spcPct val="0"/>
                </a:spcBef>
                <a:spcAft>
                  <a:spcPct val="0"/>
                </a:spcAft>
                <a:defRPr/>
              </a:pPr>
              <a:t>10</a:t>
            </a:fld>
            <a:endParaRPr lang="en-US" sz="675" dirty="0">
              <a:solidFill>
                <a:srgbClr val="5F5F5F"/>
              </a:solidFill>
            </a:endParaRPr>
          </a:p>
        </p:txBody>
      </p:sp>
      <p:sp>
        <p:nvSpPr>
          <p:cNvPr id="13316" name="Text Box 3"/>
          <p:cNvSpPr txBox="1">
            <a:spLocks noChangeArrowheads="1"/>
          </p:cNvSpPr>
          <p:nvPr/>
        </p:nvSpPr>
        <p:spPr bwMode="auto">
          <a:xfrm>
            <a:off x="1" y="4958835"/>
            <a:ext cx="567993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Q11. </a:t>
            </a:r>
            <a:r>
              <a:rPr lang="en-US" sz="750" dirty="0">
                <a:solidFill>
                  <a:srgbClr val="000000">
                    <a:lumMod val="50000"/>
                  </a:srgbClr>
                </a:solidFill>
              </a:rPr>
              <a:t>How likely would you say you are to participate in the next US Census?</a:t>
            </a:r>
          </a:p>
        </p:txBody>
      </p:sp>
      <p:sp>
        <p:nvSpPr>
          <p:cNvPr id="31" name="TextBox 30"/>
          <p:cNvSpPr txBox="1"/>
          <p:nvPr/>
        </p:nvSpPr>
        <p:spPr>
          <a:xfrm>
            <a:off x="-126060" y="1843728"/>
            <a:ext cx="184731" cy="230832"/>
          </a:xfrm>
          <a:prstGeom prst="rect">
            <a:avLst/>
          </a:prstGeom>
          <a:noFill/>
        </p:spPr>
        <p:txBody>
          <a:bodyPr wrap="none" rtlCol="0">
            <a:spAutoFit/>
          </a:bodyPr>
          <a:lstStyle/>
          <a:p>
            <a:pPr defTabSz="685800" fontAlgn="base">
              <a:spcBef>
                <a:spcPct val="0"/>
              </a:spcBef>
              <a:spcAft>
                <a:spcPct val="0"/>
              </a:spcAft>
              <a:defRPr/>
            </a:pPr>
            <a:endParaRPr lang="en-US" sz="900" b="1" u="sng" dirty="0">
              <a:solidFill>
                <a:srgbClr val="FFFFFF"/>
              </a:solidFill>
              <a:latin typeface="Arial" charset="0"/>
              <a:cs typeface="Times New Roman" pitchFamily="18" charset="0"/>
            </a:endParaRPr>
          </a:p>
        </p:txBody>
      </p:sp>
      <p:sp>
        <p:nvSpPr>
          <p:cNvPr id="16" name="Rectangle 3"/>
          <p:cNvSpPr>
            <a:spLocks noGrp="1" noChangeArrowheads="1"/>
          </p:cNvSpPr>
          <p:nvPr>
            <p:ph type="title"/>
          </p:nvPr>
        </p:nvSpPr>
        <p:spPr>
          <a:xfrm>
            <a:off x="94022" y="48073"/>
            <a:ext cx="6669958" cy="980627"/>
          </a:xfrm>
        </p:spPr>
        <p:txBody>
          <a:bodyPr/>
          <a:lstStyle/>
          <a:p>
            <a:pPr algn="just" eaLnBrk="1" hangingPunct="1"/>
            <a:r>
              <a:rPr lang="en-US" sz="1650" dirty="0">
                <a:latin typeface="Calibri" panose="020F0502020204030204" pitchFamily="34" charset="0"/>
                <a:cs typeface="Calibri" panose="020F0502020204030204" pitchFamily="34" charset="0"/>
              </a:rPr>
              <a:t>Two in three (67%) AAPIs say they will almost certainly or probably participate in the next census, leaving one-third who are uncertain if they will participate.</a:t>
            </a:r>
          </a:p>
        </p:txBody>
      </p:sp>
      <p:grpSp>
        <p:nvGrpSpPr>
          <p:cNvPr id="13" name="Group 12"/>
          <p:cNvGrpSpPr/>
          <p:nvPr/>
        </p:nvGrpSpPr>
        <p:grpSpPr>
          <a:xfrm>
            <a:off x="168021" y="1218965"/>
            <a:ext cx="6521958" cy="300082"/>
            <a:chOff x="282678" y="709950"/>
            <a:chExt cx="8693640" cy="400108"/>
          </a:xfrm>
        </p:grpSpPr>
        <p:sp>
          <p:nvSpPr>
            <p:cNvPr id="17" name="Rectangle 16"/>
            <p:cNvSpPr/>
            <p:nvPr/>
          </p:nvSpPr>
          <p:spPr bwMode="auto">
            <a:xfrm>
              <a:off x="282678" y="709950"/>
              <a:ext cx="8693640" cy="400108"/>
            </a:xfrm>
            <a:prstGeom prst="rect">
              <a:avLst/>
            </a:prstGeom>
            <a:solidFill>
              <a:srgbClr val="7F7F7F"/>
            </a:solidFill>
            <a:ln w="3175" cap="flat" cmpd="sng" algn="ctr">
              <a:noFill/>
              <a:prstDash val="solid"/>
              <a:round/>
              <a:headEnd type="none" w="med" len="med"/>
              <a:tailEnd type="none" w="med" len="med"/>
            </a:ln>
            <a:effectLst/>
            <a:extLst/>
          </p:spPr>
          <p:txBody>
            <a:bodyPr wrap="square" anchor="ctr" anchorCtr="1">
              <a:spAutoFit/>
            </a:bodyPr>
            <a:lstStyle/>
            <a:p>
              <a:pPr algn="r" defTabSz="342900">
                <a:defRPr/>
              </a:pPr>
              <a:endParaRPr lang="en-US" sz="1350" dirty="0">
                <a:solidFill>
                  <a:srgbClr val="000000"/>
                </a:solidFill>
                <a:latin typeface="Calibri" pitchFamily="34" charset="0"/>
                <a:ea typeface="ＭＳ Ｐゴシック" charset="0"/>
                <a:cs typeface="Times New Roman" pitchFamily="18" charset="0"/>
              </a:endParaRPr>
            </a:p>
          </p:txBody>
        </p:sp>
        <p:sp>
          <p:nvSpPr>
            <p:cNvPr id="18" name="TextBox 18"/>
            <p:cNvSpPr txBox="1">
              <a:spLocks noChangeArrowheads="1"/>
            </p:cNvSpPr>
            <p:nvPr/>
          </p:nvSpPr>
          <p:spPr bwMode="auto">
            <a:xfrm>
              <a:off x="1726765" y="766892"/>
              <a:ext cx="5800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a:defRPr sz="2000">
                  <a:solidFill>
                    <a:schemeClr val="tx1"/>
                  </a:solidFill>
                  <a:latin typeface="Calibri" charset="0"/>
                  <a:ea typeface="MS PGothic" charset="0"/>
                  <a:cs typeface="MS PGothic" charset="0"/>
                </a:defRPr>
              </a:lvl2pPr>
              <a:lvl3pPr>
                <a:defRPr>
                  <a:solidFill>
                    <a:schemeClr val="tx1"/>
                  </a:solidFill>
                  <a:latin typeface="Calibri" charset="0"/>
                  <a:ea typeface="MS PGothic" charset="0"/>
                  <a:cs typeface="MS PGothic" charset="0"/>
                </a:defRPr>
              </a:lvl3pPr>
              <a:lvl4pPr>
                <a:defRPr sz="16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hangingPunct="0">
                <a:defRPr sz="1600">
                  <a:solidFill>
                    <a:schemeClr val="tx1"/>
                  </a:solidFill>
                  <a:latin typeface="Calibri" charset="0"/>
                  <a:ea typeface="MS PGothic" charset="0"/>
                  <a:cs typeface="MS PGothic" charset="0"/>
                </a:defRPr>
              </a:lvl6pPr>
              <a:lvl7pPr eaLnBrk="0" hangingPunct="0">
                <a:defRPr sz="1600">
                  <a:solidFill>
                    <a:schemeClr val="tx1"/>
                  </a:solidFill>
                  <a:latin typeface="Calibri" charset="0"/>
                  <a:ea typeface="MS PGothic" charset="0"/>
                  <a:cs typeface="MS PGothic" charset="0"/>
                </a:defRPr>
              </a:lvl7pPr>
              <a:lvl8pPr eaLnBrk="0" hangingPunct="0">
                <a:defRPr sz="1600">
                  <a:solidFill>
                    <a:schemeClr val="tx1"/>
                  </a:solidFill>
                  <a:latin typeface="Calibri" charset="0"/>
                  <a:ea typeface="MS PGothic" charset="0"/>
                  <a:cs typeface="MS PGothic" charset="0"/>
                </a:defRPr>
              </a:lvl8pPr>
              <a:lvl9pPr eaLnBrk="0" hangingPunct="0">
                <a:defRPr sz="1600">
                  <a:solidFill>
                    <a:schemeClr val="tx1"/>
                  </a:solidFill>
                  <a:latin typeface="Calibri" charset="0"/>
                  <a:ea typeface="MS PGothic" charset="0"/>
                  <a:cs typeface="MS PGothic" charset="0"/>
                </a:defRPr>
              </a:lvl9pPr>
            </a:lstStyle>
            <a:p>
              <a:pPr algn="ctr" defTabSz="342900"/>
              <a:r>
                <a:rPr lang="en-US" sz="1050" b="1" dirty="0">
                  <a:solidFill>
                    <a:srgbClr val="FFFFFF"/>
                  </a:solidFill>
                </a:rPr>
                <a:t>Likelihood of Participating in the Next Census</a:t>
              </a:r>
            </a:p>
          </p:txBody>
        </p:sp>
      </p:grpSp>
      <p:sp>
        <p:nvSpPr>
          <p:cNvPr id="3" name="Left Brace 2">
            <a:extLst>
              <a:ext uri="{FF2B5EF4-FFF2-40B4-BE49-F238E27FC236}">
                <a16:creationId xmlns:a16="http://schemas.microsoft.com/office/drawing/2014/main" id="{769A6E47-E5FB-421F-9195-D944A6B1AA74}"/>
              </a:ext>
            </a:extLst>
          </p:cNvPr>
          <p:cNvSpPr/>
          <p:nvPr/>
        </p:nvSpPr>
        <p:spPr bwMode="auto">
          <a:xfrm rot="5400000">
            <a:off x="4226594" y="819338"/>
            <a:ext cx="415170" cy="3434478"/>
          </a:xfrm>
          <a:prstGeom prst="leftBrace">
            <a:avLst/>
          </a:prstGeom>
          <a:no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ctr" anchorCtr="1" compatLnSpc="1">
            <a:prstTxWarp prst="textNoShape">
              <a:avLst/>
            </a:prstTxWarp>
            <a:spAutoFit/>
          </a:bodyPr>
          <a:lstStyle/>
          <a:p>
            <a:pPr algn="r" defTabSz="685800" fontAlgn="base">
              <a:spcBef>
                <a:spcPct val="0"/>
              </a:spcBef>
              <a:spcAft>
                <a:spcPct val="0"/>
              </a:spcAft>
            </a:pPr>
            <a:endParaRPr lang="en-US" sz="900" dirty="0">
              <a:solidFill>
                <a:srgbClr val="000000"/>
              </a:solidFill>
              <a:latin typeface="Calibri" pitchFamily="34" charset="0"/>
              <a:cs typeface="Times New Roman" pitchFamily="18" charset="0"/>
            </a:endParaRPr>
          </a:p>
        </p:txBody>
      </p:sp>
      <p:sp>
        <p:nvSpPr>
          <p:cNvPr id="4" name="TextBox 3">
            <a:extLst>
              <a:ext uri="{FF2B5EF4-FFF2-40B4-BE49-F238E27FC236}">
                <a16:creationId xmlns:a16="http://schemas.microsoft.com/office/drawing/2014/main" id="{31C6896C-9611-4360-BACF-AE5A731B540E}"/>
              </a:ext>
            </a:extLst>
          </p:cNvPr>
          <p:cNvSpPr txBox="1"/>
          <p:nvPr/>
        </p:nvSpPr>
        <p:spPr>
          <a:xfrm>
            <a:off x="4186382" y="1899855"/>
            <a:ext cx="685800" cy="369332"/>
          </a:xfrm>
          <a:prstGeom prst="rect">
            <a:avLst/>
          </a:prstGeom>
          <a:noFill/>
        </p:spPr>
        <p:txBody>
          <a:bodyPr wrap="square" rtlCol="0">
            <a:spAutoFit/>
          </a:bodyPr>
          <a:lstStyle/>
          <a:p>
            <a:pPr defTabSz="342900"/>
            <a:r>
              <a:rPr lang="en-US" b="1" dirty="0">
                <a:solidFill>
                  <a:srgbClr val="000000"/>
                </a:solidFill>
                <a:latin typeface="Calibri"/>
              </a:rPr>
              <a:t>33%</a:t>
            </a:r>
          </a:p>
        </p:txBody>
      </p:sp>
    </p:spTree>
    <p:extLst>
      <p:ext uri="{BB962C8B-B14F-4D97-AF65-F5344CB8AC3E}">
        <p14:creationId xmlns:p14="http://schemas.microsoft.com/office/powerpoint/2010/main" val="204301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800" eaLnBrk="1" fontAlgn="base" hangingPunct="1">
              <a:spcBef>
                <a:spcPct val="0"/>
              </a:spcBef>
              <a:spcAft>
                <a:spcPct val="0"/>
              </a:spcAft>
              <a:defRPr/>
            </a:pPr>
            <a:fld id="{3581FB0F-AB68-47C0-92F4-E32AB184B4B6}" type="slidenum">
              <a:rPr lang="en-US" sz="675">
                <a:solidFill>
                  <a:srgbClr val="5F5F5F"/>
                </a:solidFill>
              </a:rPr>
              <a:pPr algn="r" defTabSz="685800" eaLnBrk="1" fontAlgn="base" hangingPunct="1">
                <a:spcBef>
                  <a:spcPct val="0"/>
                </a:spcBef>
                <a:spcAft>
                  <a:spcPct val="0"/>
                </a:spcAft>
                <a:defRPr/>
              </a:pPr>
              <a:t>11</a:t>
            </a:fld>
            <a:endParaRPr lang="en-US" sz="675" dirty="0">
              <a:solidFill>
                <a:srgbClr val="5F5F5F"/>
              </a:solidFill>
            </a:endParaRPr>
          </a:p>
        </p:txBody>
      </p:sp>
      <p:sp>
        <p:nvSpPr>
          <p:cNvPr id="31" name="TextBox 30"/>
          <p:cNvSpPr txBox="1"/>
          <p:nvPr/>
        </p:nvSpPr>
        <p:spPr>
          <a:xfrm>
            <a:off x="-126060" y="1843728"/>
            <a:ext cx="184731" cy="230832"/>
          </a:xfrm>
          <a:prstGeom prst="rect">
            <a:avLst/>
          </a:prstGeom>
          <a:noFill/>
        </p:spPr>
        <p:txBody>
          <a:bodyPr wrap="none" rtlCol="0">
            <a:spAutoFit/>
          </a:bodyPr>
          <a:lstStyle/>
          <a:p>
            <a:pPr defTabSz="685800" fontAlgn="base">
              <a:spcBef>
                <a:spcPct val="0"/>
              </a:spcBef>
              <a:spcAft>
                <a:spcPct val="0"/>
              </a:spcAft>
              <a:defRPr/>
            </a:pPr>
            <a:endParaRPr lang="en-US" sz="900" b="1" u="sng" dirty="0">
              <a:solidFill>
                <a:srgbClr val="FFFFFF"/>
              </a:solidFill>
              <a:latin typeface="Arial" charset="0"/>
              <a:cs typeface="Times New Roman" pitchFamily="18" charset="0"/>
            </a:endParaRPr>
          </a:p>
        </p:txBody>
      </p:sp>
      <p:sp>
        <p:nvSpPr>
          <p:cNvPr id="12" name="Text Box 4">
            <a:extLst>
              <a:ext uri="{FF2B5EF4-FFF2-40B4-BE49-F238E27FC236}">
                <a16:creationId xmlns:a16="http://schemas.microsoft.com/office/drawing/2014/main" id="{4257E487-88F2-48AB-B166-1F0912F92EFE}"/>
              </a:ext>
            </a:extLst>
          </p:cNvPr>
          <p:cNvSpPr txBox="1">
            <a:spLocks noChangeArrowheads="1"/>
          </p:cNvSpPr>
          <p:nvPr/>
        </p:nvSpPr>
        <p:spPr bwMode="auto">
          <a:xfrm>
            <a:off x="0" y="4800600"/>
            <a:ext cx="5639611"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685800">
              <a:defRPr/>
            </a:pPr>
            <a:r>
              <a:rPr lang="en-US" sz="750" kern="0" dirty="0">
                <a:solidFill>
                  <a:srgbClr val="000000"/>
                </a:solidFill>
              </a:rPr>
              <a:t>Darker colors indicate intensity.     </a:t>
            </a:r>
          </a:p>
        </p:txBody>
      </p:sp>
      <p:sp>
        <p:nvSpPr>
          <p:cNvPr id="16" name="Rectangle 3"/>
          <p:cNvSpPr>
            <a:spLocks noGrp="1" noChangeArrowheads="1"/>
          </p:cNvSpPr>
          <p:nvPr>
            <p:ph type="title"/>
          </p:nvPr>
        </p:nvSpPr>
        <p:spPr>
          <a:xfrm>
            <a:off x="200024" y="285750"/>
            <a:ext cx="6457953" cy="628650"/>
          </a:xfrm>
        </p:spPr>
        <p:txBody>
          <a:bodyPr/>
          <a:lstStyle/>
          <a:p>
            <a:pPr algn="just" eaLnBrk="1" hangingPunct="1"/>
            <a:r>
              <a:rPr lang="en-US" sz="1650" dirty="0">
                <a:latin typeface="Calibri" panose="020F0502020204030204" pitchFamily="34" charset="0"/>
                <a:cs typeface="Calibri" panose="020F0502020204030204" pitchFamily="34" charset="0"/>
              </a:rPr>
              <a:t>Indian Americans, Chinese Americans, and Japanese Americans are most likely to say they will participate in the U.S. Census, while Native Hawaiians and other groups are less sure. </a:t>
            </a:r>
          </a:p>
        </p:txBody>
      </p:sp>
      <p:sp>
        <p:nvSpPr>
          <p:cNvPr id="15" name="Text Box 3">
            <a:extLst>
              <a:ext uri="{FF2B5EF4-FFF2-40B4-BE49-F238E27FC236}">
                <a16:creationId xmlns:a16="http://schemas.microsoft.com/office/drawing/2014/main" id="{63139199-FA42-4708-89D2-0F03DD6EBCB1}"/>
              </a:ext>
            </a:extLst>
          </p:cNvPr>
          <p:cNvSpPr txBox="1">
            <a:spLocks noChangeArrowheads="1"/>
          </p:cNvSpPr>
          <p:nvPr/>
        </p:nvSpPr>
        <p:spPr bwMode="auto">
          <a:xfrm>
            <a:off x="1" y="4958835"/>
            <a:ext cx="567993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Q11. </a:t>
            </a:r>
            <a:r>
              <a:rPr lang="en-US" sz="750" dirty="0">
                <a:solidFill>
                  <a:srgbClr val="000000">
                    <a:lumMod val="50000"/>
                  </a:srgbClr>
                </a:solidFill>
              </a:rPr>
              <a:t>How likely would you say you are to participate in the next US Census?</a:t>
            </a:r>
          </a:p>
        </p:txBody>
      </p:sp>
      <p:graphicFrame>
        <p:nvGraphicFramePr>
          <p:cNvPr id="19" name="Group 164">
            <a:extLst>
              <a:ext uri="{FF2B5EF4-FFF2-40B4-BE49-F238E27FC236}">
                <a16:creationId xmlns:a16="http://schemas.microsoft.com/office/drawing/2014/main" id="{93C40EDE-EE3D-4B2F-BFBC-EBC81C032928}"/>
              </a:ext>
            </a:extLst>
          </p:cNvPr>
          <p:cNvGraphicFramePr>
            <a:graphicFrameLocks noGrp="1"/>
          </p:cNvGraphicFramePr>
          <p:nvPr>
            <p:extLst>
              <p:ext uri="{D42A27DB-BD31-4B8C-83A1-F6EECF244321}">
                <p14:modId xmlns:p14="http://schemas.microsoft.com/office/powerpoint/2010/main" val="1781168475"/>
              </p:ext>
            </p:extLst>
          </p:nvPr>
        </p:nvGraphicFramePr>
        <p:xfrm>
          <a:off x="200024" y="1085850"/>
          <a:ext cx="6457954" cy="2914648"/>
        </p:xfrm>
        <a:graphic>
          <a:graphicData uri="http://schemas.openxmlformats.org/drawingml/2006/table">
            <a:tbl>
              <a:tblPr/>
              <a:tblGrid>
                <a:gridCol w="1358265">
                  <a:extLst>
                    <a:ext uri="{9D8B030D-6E8A-4147-A177-3AD203B41FA5}">
                      <a16:colId xmlns:a16="http://schemas.microsoft.com/office/drawing/2014/main" val="20000"/>
                    </a:ext>
                  </a:extLst>
                </a:gridCol>
                <a:gridCol w="413386">
                  <a:extLst>
                    <a:ext uri="{9D8B030D-6E8A-4147-A177-3AD203B41FA5}">
                      <a16:colId xmlns:a16="http://schemas.microsoft.com/office/drawing/2014/main" val="20001"/>
                    </a:ext>
                  </a:extLst>
                </a:gridCol>
                <a:gridCol w="514350">
                  <a:extLst>
                    <a:ext uri="{9D8B030D-6E8A-4147-A177-3AD203B41FA5}">
                      <a16:colId xmlns:a16="http://schemas.microsoft.com/office/drawing/2014/main" val="2191063417"/>
                    </a:ext>
                  </a:extLst>
                </a:gridCol>
                <a:gridCol w="457200">
                  <a:extLst>
                    <a:ext uri="{9D8B030D-6E8A-4147-A177-3AD203B41FA5}">
                      <a16:colId xmlns:a16="http://schemas.microsoft.com/office/drawing/2014/main" val="3931960469"/>
                    </a:ext>
                  </a:extLst>
                </a:gridCol>
                <a:gridCol w="514350">
                  <a:extLst>
                    <a:ext uri="{9D8B030D-6E8A-4147-A177-3AD203B41FA5}">
                      <a16:colId xmlns:a16="http://schemas.microsoft.com/office/drawing/2014/main" val="20002"/>
                    </a:ext>
                  </a:extLst>
                </a:gridCol>
                <a:gridCol w="485776">
                  <a:extLst>
                    <a:ext uri="{9D8B030D-6E8A-4147-A177-3AD203B41FA5}">
                      <a16:colId xmlns:a16="http://schemas.microsoft.com/office/drawing/2014/main" val="20003"/>
                    </a:ext>
                  </a:extLst>
                </a:gridCol>
                <a:gridCol w="742950">
                  <a:extLst>
                    <a:ext uri="{9D8B030D-6E8A-4147-A177-3AD203B41FA5}">
                      <a16:colId xmlns:a16="http://schemas.microsoft.com/office/drawing/2014/main" val="2445813241"/>
                    </a:ext>
                  </a:extLst>
                </a:gridCol>
                <a:gridCol w="604655">
                  <a:extLst>
                    <a:ext uri="{9D8B030D-6E8A-4147-A177-3AD203B41FA5}">
                      <a16:colId xmlns:a16="http://schemas.microsoft.com/office/drawing/2014/main" val="4286297685"/>
                    </a:ext>
                  </a:extLst>
                </a:gridCol>
                <a:gridCol w="938395">
                  <a:extLst>
                    <a:ext uri="{9D8B030D-6E8A-4147-A177-3AD203B41FA5}">
                      <a16:colId xmlns:a16="http://schemas.microsoft.com/office/drawing/2014/main" val="670965392"/>
                    </a:ext>
                  </a:extLst>
                </a:gridCol>
                <a:gridCol w="428627">
                  <a:extLst>
                    <a:ext uri="{9D8B030D-6E8A-4147-A177-3AD203B41FA5}">
                      <a16:colId xmlns:a16="http://schemas.microsoft.com/office/drawing/2014/main" val="1356448118"/>
                    </a:ext>
                  </a:extLst>
                </a:gridCol>
              </a:tblGrid>
              <a:tr h="55486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200" b="1" i="0" u="none" strike="noStrike" cap="none" normalizeH="0" baseline="0" dirty="0">
                          <a:ln>
                            <a:noFill/>
                          </a:ln>
                          <a:solidFill>
                            <a:schemeClr val="bg1"/>
                          </a:solidFill>
                          <a:effectLst/>
                          <a:latin typeface="Calibri" pitchFamily="34" charset="0"/>
                        </a:rPr>
                        <a:t>Initial Completion (%)</a:t>
                      </a:r>
                    </a:p>
                  </a:txBody>
                  <a:tcPr marL="68580" marR="68580" marT="34289" marB="34289" anchor="b"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Total</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Chinese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Indian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Filipino</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Korean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Vietnamese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Japanese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Native Hawaiian &amp; Pacific Islander</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Other</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00034">
                <a:tc>
                  <a:txBody>
                    <a:bodyPr/>
                    <a:lstStyle/>
                    <a:p>
                      <a:pPr algn="l" fontAlgn="t"/>
                      <a:r>
                        <a:rPr lang="en-US" sz="1200" b="1" i="0" u="none" strike="noStrike" dirty="0">
                          <a:solidFill>
                            <a:srgbClr val="000000"/>
                          </a:solidFill>
                          <a:effectLst/>
                          <a:latin typeface="+mn-lt"/>
                        </a:rPr>
                        <a:t>Almost Certain</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44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38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37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35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53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425639">
                <a:tc>
                  <a:txBody>
                    <a:bodyPr/>
                    <a:lstStyle/>
                    <a:p>
                      <a:pPr algn="l" fontAlgn="t"/>
                      <a:r>
                        <a:rPr lang="en-US" sz="1200" b="1" i="0" u="none" strike="noStrike" dirty="0">
                          <a:solidFill>
                            <a:srgbClr val="000000"/>
                          </a:solidFill>
                          <a:effectLst/>
                          <a:latin typeface="+mn-lt"/>
                        </a:rPr>
                        <a:t>Probably</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4013">
                <a:tc>
                  <a:txBody>
                    <a:bodyPr/>
                    <a:lstStyle/>
                    <a:p>
                      <a:pPr algn="l" fontAlgn="t"/>
                      <a:r>
                        <a:rPr lang="en-US" sz="1200" b="1" i="0" u="none" strike="noStrike" dirty="0">
                          <a:solidFill>
                            <a:srgbClr val="000000"/>
                          </a:solidFill>
                          <a:effectLst/>
                          <a:latin typeface="+mn-lt"/>
                        </a:rPr>
                        <a:t>About 50-50</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16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400034">
                <a:tc>
                  <a:txBody>
                    <a:bodyPr/>
                    <a:lstStyle/>
                    <a:p>
                      <a:pPr algn="l" fontAlgn="t"/>
                      <a:r>
                        <a:rPr lang="en-US" sz="1200" b="1" i="0" u="none" strike="noStrike" dirty="0">
                          <a:solidFill>
                            <a:srgbClr val="000000"/>
                          </a:solidFill>
                          <a:effectLst/>
                          <a:latin typeface="+mn-lt"/>
                        </a:rPr>
                        <a:t>A Little Likely</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400034">
                <a:tc>
                  <a:txBody>
                    <a:bodyPr/>
                    <a:lstStyle/>
                    <a:p>
                      <a:pPr algn="l" fontAlgn="t"/>
                      <a:r>
                        <a:rPr lang="en-US" sz="1200" b="1" i="0" u="none" strike="noStrike" dirty="0">
                          <a:solidFill>
                            <a:srgbClr val="000000"/>
                          </a:solidFill>
                          <a:effectLst/>
                          <a:latin typeface="+mn-lt"/>
                        </a:rPr>
                        <a:t>Not at All Likely</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464841214"/>
                  </a:ext>
                </a:extLst>
              </a:tr>
              <a:tr h="400034">
                <a:tc>
                  <a:txBody>
                    <a:bodyPr/>
                    <a:lstStyle/>
                    <a:p>
                      <a:pPr algn="l" fontAlgn="t"/>
                      <a:r>
                        <a:rPr lang="en-US" sz="1200" b="1" i="0" u="none" strike="noStrike" dirty="0">
                          <a:solidFill>
                            <a:srgbClr val="000000"/>
                          </a:solidFill>
                          <a:effectLst/>
                          <a:latin typeface="+mn-lt"/>
                        </a:rPr>
                        <a:t>Not Sure</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733876358"/>
                  </a:ext>
                </a:extLst>
              </a:tr>
            </a:tbl>
          </a:graphicData>
        </a:graphic>
      </p:graphicFrame>
    </p:spTree>
    <p:extLst>
      <p:ext uri="{BB962C8B-B14F-4D97-AF65-F5344CB8AC3E}">
        <p14:creationId xmlns:p14="http://schemas.microsoft.com/office/powerpoint/2010/main" val="142056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nvPr>
        </p:nvGraphicFramePr>
        <p:xfrm>
          <a:off x="198600" y="857250"/>
          <a:ext cx="6457060" cy="4286250"/>
        </p:xfrm>
        <a:graphic>
          <a:graphicData uri="http://schemas.openxmlformats.org/drawingml/2006/chart">
            <c:chart xmlns:c="http://schemas.openxmlformats.org/drawingml/2006/chart" xmlns:r="http://schemas.openxmlformats.org/officeDocument/2006/relationships" r:id="rId3"/>
          </a:graphicData>
        </a:graphic>
      </p:graphicFrame>
      <p:sp>
        <p:nvSpPr>
          <p:cNvPr id="13314"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800" eaLnBrk="1" fontAlgn="base" hangingPunct="1">
              <a:spcBef>
                <a:spcPct val="0"/>
              </a:spcBef>
              <a:spcAft>
                <a:spcPct val="0"/>
              </a:spcAft>
              <a:defRPr/>
            </a:pPr>
            <a:fld id="{3581FB0F-AB68-47C0-92F4-E32AB184B4B6}" type="slidenum">
              <a:rPr lang="en-US" b="1">
                <a:solidFill>
                  <a:srgbClr val="5F5F5F"/>
                </a:solidFill>
              </a:rPr>
              <a:pPr algn="r" defTabSz="685800" eaLnBrk="1" fontAlgn="base" hangingPunct="1">
                <a:spcBef>
                  <a:spcPct val="0"/>
                </a:spcBef>
                <a:spcAft>
                  <a:spcPct val="0"/>
                </a:spcAft>
                <a:defRPr/>
              </a:pPr>
              <a:t>12</a:t>
            </a:fld>
            <a:endParaRPr lang="en-US" b="1" dirty="0">
              <a:solidFill>
                <a:srgbClr val="5F5F5F"/>
              </a:solidFill>
            </a:endParaRPr>
          </a:p>
        </p:txBody>
      </p:sp>
      <p:sp>
        <p:nvSpPr>
          <p:cNvPr id="13316" name="Text Box 3"/>
          <p:cNvSpPr txBox="1">
            <a:spLocks noChangeArrowheads="1"/>
          </p:cNvSpPr>
          <p:nvPr/>
        </p:nvSpPr>
        <p:spPr bwMode="auto">
          <a:xfrm>
            <a:off x="1" y="4728001"/>
            <a:ext cx="56799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dirty="0">
                <a:solidFill>
                  <a:srgbClr val="000000">
                    <a:lumMod val="50000"/>
                  </a:srgbClr>
                </a:solidFill>
              </a:rPr>
              <a:t>* Indicates split sample.</a:t>
            </a:r>
          </a:p>
          <a:p>
            <a:pPr defTabSz="342900"/>
            <a:r>
              <a:rPr lang="en-US" sz="750" b="1" dirty="0">
                <a:solidFill>
                  <a:srgbClr val="000000">
                    <a:lumMod val="50000"/>
                  </a:srgbClr>
                </a:solidFill>
              </a:rPr>
              <a:t>Q13. </a:t>
            </a:r>
            <a:r>
              <a:rPr lang="en-US" sz="750" dirty="0">
                <a:solidFill>
                  <a:srgbClr val="000000">
                    <a:lumMod val="50000"/>
                  </a:srgbClr>
                </a:solidFill>
              </a:rPr>
              <a:t>Below are four ways to respond to the US Census. Please rate each item on a scale from 1 to 5, where FIVE means you are very likely you would be to use that method to complete the US Census, and 1 means you are not at all likely to use that method to complete the US Census.</a:t>
            </a:r>
          </a:p>
        </p:txBody>
      </p:sp>
      <p:sp>
        <p:nvSpPr>
          <p:cNvPr id="31" name="TextBox 30"/>
          <p:cNvSpPr txBox="1"/>
          <p:nvPr/>
        </p:nvSpPr>
        <p:spPr>
          <a:xfrm>
            <a:off x="-126060" y="1843728"/>
            <a:ext cx="184731" cy="230832"/>
          </a:xfrm>
          <a:prstGeom prst="rect">
            <a:avLst/>
          </a:prstGeom>
          <a:noFill/>
        </p:spPr>
        <p:txBody>
          <a:bodyPr wrap="none" rtlCol="0">
            <a:spAutoFit/>
          </a:bodyPr>
          <a:lstStyle/>
          <a:p>
            <a:pPr defTabSz="685800" fontAlgn="base">
              <a:spcBef>
                <a:spcPct val="0"/>
              </a:spcBef>
              <a:spcAft>
                <a:spcPct val="0"/>
              </a:spcAft>
              <a:defRPr/>
            </a:pPr>
            <a:endParaRPr lang="en-US" sz="900" b="1" u="sng" dirty="0">
              <a:solidFill>
                <a:srgbClr val="FFFFFF"/>
              </a:solidFill>
              <a:latin typeface="Arial" charset="0"/>
              <a:cs typeface="Times New Roman" pitchFamily="18" charset="0"/>
            </a:endParaRPr>
          </a:p>
        </p:txBody>
      </p:sp>
      <p:sp>
        <p:nvSpPr>
          <p:cNvPr id="16" name="Rectangle 3"/>
          <p:cNvSpPr>
            <a:spLocks noGrp="1" noChangeArrowheads="1"/>
          </p:cNvSpPr>
          <p:nvPr>
            <p:ph type="title"/>
          </p:nvPr>
        </p:nvSpPr>
        <p:spPr>
          <a:xfrm>
            <a:off x="94022" y="48073"/>
            <a:ext cx="6669958" cy="980627"/>
          </a:xfrm>
        </p:spPr>
        <p:txBody>
          <a:bodyPr/>
          <a:lstStyle/>
          <a:p>
            <a:pPr algn="just" eaLnBrk="1" hangingPunct="1"/>
            <a:r>
              <a:rPr lang="en-US" sz="1650" dirty="0">
                <a:latin typeface="Calibri" panose="020F0502020204030204" pitchFamily="34" charset="0"/>
                <a:cs typeface="Calibri" panose="020F0502020204030204" pitchFamily="34" charset="0"/>
              </a:rPr>
              <a:t>AAPI Americans say they are most likely to complete the census using the online option or by returning the paper form. Very few see themselves using the door-to-door option or the call-in number. </a:t>
            </a:r>
          </a:p>
        </p:txBody>
      </p:sp>
      <p:grpSp>
        <p:nvGrpSpPr>
          <p:cNvPr id="13" name="Group 12"/>
          <p:cNvGrpSpPr/>
          <p:nvPr/>
        </p:nvGrpSpPr>
        <p:grpSpPr>
          <a:xfrm>
            <a:off x="168021" y="1218965"/>
            <a:ext cx="6521958" cy="300082"/>
            <a:chOff x="282678" y="709950"/>
            <a:chExt cx="8693640" cy="400108"/>
          </a:xfrm>
        </p:grpSpPr>
        <p:sp>
          <p:nvSpPr>
            <p:cNvPr id="17" name="Rectangle 16"/>
            <p:cNvSpPr/>
            <p:nvPr/>
          </p:nvSpPr>
          <p:spPr bwMode="auto">
            <a:xfrm>
              <a:off x="282678" y="709950"/>
              <a:ext cx="8693640" cy="400108"/>
            </a:xfrm>
            <a:prstGeom prst="rect">
              <a:avLst/>
            </a:prstGeom>
            <a:solidFill>
              <a:srgbClr val="7F7F7F"/>
            </a:solidFill>
            <a:ln w="3175" cap="flat" cmpd="sng" algn="ctr">
              <a:noFill/>
              <a:prstDash val="solid"/>
              <a:round/>
              <a:headEnd type="none" w="med" len="med"/>
              <a:tailEnd type="none" w="med" len="med"/>
            </a:ln>
            <a:effectLst/>
            <a:extLst/>
          </p:spPr>
          <p:txBody>
            <a:bodyPr wrap="square" anchor="ctr" anchorCtr="1">
              <a:spAutoFit/>
            </a:bodyPr>
            <a:lstStyle/>
            <a:p>
              <a:pPr algn="r" defTabSz="342900">
                <a:defRPr/>
              </a:pPr>
              <a:endParaRPr lang="en-US" sz="1350" dirty="0">
                <a:solidFill>
                  <a:srgbClr val="000000"/>
                </a:solidFill>
                <a:latin typeface="Calibri" pitchFamily="34" charset="0"/>
                <a:ea typeface="ＭＳ Ｐゴシック" charset="0"/>
                <a:cs typeface="Times New Roman" pitchFamily="18" charset="0"/>
              </a:endParaRPr>
            </a:p>
          </p:txBody>
        </p:sp>
        <p:sp>
          <p:nvSpPr>
            <p:cNvPr id="18" name="TextBox 18"/>
            <p:cNvSpPr txBox="1">
              <a:spLocks noChangeArrowheads="1"/>
            </p:cNvSpPr>
            <p:nvPr/>
          </p:nvSpPr>
          <p:spPr bwMode="auto">
            <a:xfrm>
              <a:off x="1726765" y="766892"/>
              <a:ext cx="5800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a:defRPr sz="2000">
                  <a:solidFill>
                    <a:schemeClr val="tx1"/>
                  </a:solidFill>
                  <a:latin typeface="Calibri" charset="0"/>
                  <a:ea typeface="MS PGothic" charset="0"/>
                  <a:cs typeface="MS PGothic" charset="0"/>
                </a:defRPr>
              </a:lvl2pPr>
              <a:lvl3pPr>
                <a:defRPr>
                  <a:solidFill>
                    <a:schemeClr val="tx1"/>
                  </a:solidFill>
                  <a:latin typeface="Calibri" charset="0"/>
                  <a:ea typeface="MS PGothic" charset="0"/>
                  <a:cs typeface="MS PGothic" charset="0"/>
                </a:defRPr>
              </a:lvl3pPr>
              <a:lvl4pPr>
                <a:defRPr sz="16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hangingPunct="0">
                <a:defRPr sz="1600">
                  <a:solidFill>
                    <a:schemeClr val="tx1"/>
                  </a:solidFill>
                  <a:latin typeface="Calibri" charset="0"/>
                  <a:ea typeface="MS PGothic" charset="0"/>
                  <a:cs typeface="MS PGothic" charset="0"/>
                </a:defRPr>
              </a:lvl6pPr>
              <a:lvl7pPr eaLnBrk="0" hangingPunct="0">
                <a:defRPr sz="1600">
                  <a:solidFill>
                    <a:schemeClr val="tx1"/>
                  </a:solidFill>
                  <a:latin typeface="Calibri" charset="0"/>
                  <a:ea typeface="MS PGothic" charset="0"/>
                  <a:cs typeface="MS PGothic" charset="0"/>
                </a:defRPr>
              </a:lvl7pPr>
              <a:lvl8pPr eaLnBrk="0" hangingPunct="0">
                <a:defRPr sz="1600">
                  <a:solidFill>
                    <a:schemeClr val="tx1"/>
                  </a:solidFill>
                  <a:latin typeface="Calibri" charset="0"/>
                  <a:ea typeface="MS PGothic" charset="0"/>
                  <a:cs typeface="MS PGothic" charset="0"/>
                </a:defRPr>
              </a:lvl8pPr>
              <a:lvl9pPr eaLnBrk="0" hangingPunct="0">
                <a:defRPr sz="1600">
                  <a:solidFill>
                    <a:schemeClr val="tx1"/>
                  </a:solidFill>
                  <a:latin typeface="Calibri" charset="0"/>
                  <a:ea typeface="MS PGothic" charset="0"/>
                  <a:cs typeface="MS PGothic" charset="0"/>
                </a:defRPr>
              </a:lvl9pPr>
            </a:lstStyle>
            <a:p>
              <a:pPr algn="ctr" defTabSz="342900"/>
              <a:r>
                <a:rPr lang="en-US" sz="1050" b="1" dirty="0">
                  <a:solidFill>
                    <a:srgbClr val="FFFFFF"/>
                  </a:solidFill>
                </a:rPr>
                <a:t>Preferred Method of Response</a:t>
              </a:r>
            </a:p>
          </p:txBody>
        </p:sp>
      </p:grpSp>
      <p:sp>
        <p:nvSpPr>
          <p:cNvPr id="10" name="Text Box 16">
            <a:extLst>
              <a:ext uri="{FF2B5EF4-FFF2-40B4-BE49-F238E27FC236}">
                <a16:creationId xmlns:a16="http://schemas.microsoft.com/office/drawing/2014/main" id="{7FA24914-D48D-468E-BFD8-F7DB138F8E45}"/>
              </a:ext>
            </a:extLst>
          </p:cNvPr>
          <p:cNvSpPr txBox="1">
            <a:spLocks noChangeArrowheads="1"/>
          </p:cNvSpPr>
          <p:nvPr/>
        </p:nvSpPr>
        <p:spPr bwMode="auto">
          <a:xfrm>
            <a:off x="3972750" y="1600200"/>
            <a:ext cx="1920719" cy="253916"/>
          </a:xfrm>
          <a:prstGeom prst="rect">
            <a:avLst/>
          </a:prstGeom>
          <a:noFill/>
          <a:ln>
            <a:noFill/>
          </a:ln>
          <a:effectLst/>
          <a:extLst>
            <a:ext uri="{909E8E84-426E-40dd-AFC4-6F175D3DCCD1}">
              <a14:hiddenFill xmlns:lc="http://schemas.openxmlformats.org/drawingml/2006/lockedCanvas" xmlns:a14="http://schemas.microsoft.com/office/drawing/2010/main" xmlns="" xmlns:cdr="http://schemas.openxmlformats.org/drawingml/2006/chartDrawing" xmlns:c="http://schemas.openxmlformats.org/drawingml/2006/chart">
                <a:solidFill>
                  <a:srgbClr val="FFFFFF"/>
                </a:solidFill>
              </a14:hiddenFill>
            </a:ext>
            <a:ext uri="{91240B29-F687-4f45-9708-019B960494DF}">
              <a14:hiddenLine xmlns:lc="http://schemas.openxmlformats.org/drawingml/2006/lockedCanvas" xmlns:a14="http://schemas.microsoft.com/office/drawing/2010/main" xmlns="" xmlns:cdr="http://schemas.openxmlformats.org/drawingml/2006/chartDrawing" xmlns:c="http://schemas.openxmlformats.org/drawingml/2006/chart" w="38100">
                <a:solidFill>
                  <a:schemeClr val="accent1"/>
                </a:solidFill>
                <a:miter lim="800000"/>
                <a:headEnd/>
                <a:tailEnd/>
              </a14:hiddenLine>
            </a:ext>
            <a:ext uri="{AF507438-7753-43e0-B8FC-AC1667EBCBE1}">
              <a14:hiddenEffects xmlns:lc="http://schemas.openxmlformats.org/drawingml/2006/lockedCanvas" xmlns:a14="http://schemas.microsoft.com/office/drawing/2010/main" xmlns="" xmlns:cdr="http://schemas.openxmlformats.org/drawingml/2006/chartDrawing" xmlns:c="http://schemas.openxmlformats.org/drawingml/2006/chart">
                <a:effectLst>
                  <a:outerShdw dist="35921" dir="2700000" algn="ctr" rotWithShape="0">
                    <a:schemeClr val="bg2"/>
                  </a:outerShdw>
                </a:effectLst>
              </a14:hiddenEffects>
            </a:ext>
          </a:ex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342900"/>
            <a:r>
              <a:rPr lang="en-US" sz="1050" b="1" u="sng" dirty="0">
                <a:solidFill>
                  <a:srgbClr val="000000"/>
                </a:solidFill>
                <a:latin typeface="Calibri"/>
              </a:rPr>
              <a:t>Very Likely to Use This Method</a:t>
            </a:r>
          </a:p>
        </p:txBody>
      </p:sp>
    </p:spTree>
    <p:extLst>
      <p:ext uri="{BB962C8B-B14F-4D97-AF65-F5344CB8AC3E}">
        <p14:creationId xmlns:p14="http://schemas.microsoft.com/office/powerpoint/2010/main" val="1864128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defTabSz="685800" eaLnBrk="1" hangingPunct="1">
              <a:defRPr/>
            </a:pPr>
            <a:fld id="{E0770D1B-904C-43A7-A61E-C8C76B49F1E9}" type="slidenum">
              <a:rPr lang="en-US" sz="675" kern="0">
                <a:solidFill>
                  <a:srgbClr val="000000"/>
                </a:solidFill>
              </a:rPr>
              <a:pPr defTabSz="685800" eaLnBrk="1" hangingPunct="1">
                <a:defRPr/>
              </a:pPr>
              <a:t>13</a:t>
            </a:fld>
            <a:endParaRPr lang="en-US" sz="675" kern="0" dirty="0">
              <a:solidFill>
                <a:srgbClr val="000000"/>
              </a:solidFill>
            </a:endParaRPr>
          </a:p>
        </p:txBody>
      </p:sp>
      <p:graphicFrame>
        <p:nvGraphicFramePr>
          <p:cNvPr id="1786020" name="Group 164"/>
          <p:cNvGraphicFramePr>
            <a:graphicFrameLocks noGrp="1"/>
          </p:cNvGraphicFramePr>
          <p:nvPr>
            <p:extLst>
              <p:ext uri="{D42A27DB-BD31-4B8C-83A1-F6EECF244321}">
                <p14:modId xmlns:p14="http://schemas.microsoft.com/office/powerpoint/2010/main" val="847515159"/>
              </p:ext>
            </p:extLst>
          </p:nvPr>
        </p:nvGraphicFramePr>
        <p:xfrm>
          <a:off x="200024" y="1085850"/>
          <a:ext cx="6457954" cy="3476435"/>
        </p:xfrm>
        <a:graphic>
          <a:graphicData uri="http://schemas.openxmlformats.org/drawingml/2006/table">
            <a:tbl>
              <a:tblPr/>
              <a:tblGrid>
                <a:gridCol w="1358265">
                  <a:extLst>
                    <a:ext uri="{9D8B030D-6E8A-4147-A177-3AD203B41FA5}">
                      <a16:colId xmlns:a16="http://schemas.microsoft.com/office/drawing/2014/main" val="20000"/>
                    </a:ext>
                  </a:extLst>
                </a:gridCol>
                <a:gridCol w="413386">
                  <a:extLst>
                    <a:ext uri="{9D8B030D-6E8A-4147-A177-3AD203B41FA5}">
                      <a16:colId xmlns:a16="http://schemas.microsoft.com/office/drawing/2014/main" val="20001"/>
                    </a:ext>
                  </a:extLst>
                </a:gridCol>
                <a:gridCol w="514350">
                  <a:extLst>
                    <a:ext uri="{9D8B030D-6E8A-4147-A177-3AD203B41FA5}">
                      <a16:colId xmlns:a16="http://schemas.microsoft.com/office/drawing/2014/main" val="2191063417"/>
                    </a:ext>
                  </a:extLst>
                </a:gridCol>
                <a:gridCol w="457200">
                  <a:extLst>
                    <a:ext uri="{9D8B030D-6E8A-4147-A177-3AD203B41FA5}">
                      <a16:colId xmlns:a16="http://schemas.microsoft.com/office/drawing/2014/main" val="3931960469"/>
                    </a:ext>
                  </a:extLst>
                </a:gridCol>
                <a:gridCol w="514350">
                  <a:extLst>
                    <a:ext uri="{9D8B030D-6E8A-4147-A177-3AD203B41FA5}">
                      <a16:colId xmlns:a16="http://schemas.microsoft.com/office/drawing/2014/main" val="20002"/>
                    </a:ext>
                  </a:extLst>
                </a:gridCol>
                <a:gridCol w="485776">
                  <a:extLst>
                    <a:ext uri="{9D8B030D-6E8A-4147-A177-3AD203B41FA5}">
                      <a16:colId xmlns:a16="http://schemas.microsoft.com/office/drawing/2014/main" val="20003"/>
                    </a:ext>
                  </a:extLst>
                </a:gridCol>
                <a:gridCol w="742950">
                  <a:extLst>
                    <a:ext uri="{9D8B030D-6E8A-4147-A177-3AD203B41FA5}">
                      <a16:colId xmlns:a16="http://schemas.microsoft.com/office/drawing/2014/main" val="2445813241"/>
                    </a:ext>
                  </a:extLst>
                </a:gridCol>
                <a:gridCol w="583714">
                  <a:extLst>
                    <a:ext uri="{9D8B030D-6E8A-4147-A177-3AD203B41FA5}">
                      <a16:colId xmlns:a16="http://schemas.microsoft.com/office/drawing/2014/main" val="4286297685"/>
                    </a:ext>
                  </a:extLst>
                </a:gridCol>
                <a:gridCol w="959336">
                  <a:extLst>
                    <a:ext uri="{9D8B030D-6E8A-4147-A177-3AD203B41FA5}">
                      <a16:colId xmlns:a16="http://schemas.microsoft.com/office/drawing/2014/main" val="670965392"/>
                    </a:ext>
                  </a:extLst>
                </a:gridCol>
                <a:gridCol w="428627">
                  <a:extLst>
                    <a:ext uri="{9D8B030D-6E8A-4147-A177-3AD203B41FA5}">
                      <a16:colId xmlns:a16="http://schemas.microsoft.com/office/drawing/2014/main" val="1356448118"/>
                    </a:ext>
                  </a:extLst>
                </a:gridCol>
              </a:tblGrid>
              <a:tr h="50749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Preferred Method of Response</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 Very Likely To Use</a:t>
                      </a:r>
                    </a:p>
                  </a:txBody>
                  <a:tcPr marL="68580" marR="68580" marT="34289" marB="34289" anchor="b"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Total</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Chinese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Indian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Filipino</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Korean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Vietnamese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Japanese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Native Hawaiian &amp; Pacific Islander</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Other</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67189">
                <a:tc>
                  <a:txBody>
                    <a:bodyPr/>
                    <a:lstStyle/>
                    <a:p>
                      <a:pPr algn="l" fontAlgn="t"/>
                      <a:r>
                        <a:rPr lang="en-US" sz="800" b="1" i="0" u="none" strike="noStrike" dirty="0">
                          <a:solidFill>
                            <a:srgbClr val="000000"/>
                          </a:solidFill>
                          <a:effectLst/>
                          <a:latin typeface="+mn-lt"/>
                        </a:rPr>
                        <a:t>A form that you can complete online on a smart phone or computer*</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52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57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53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68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56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487204">
                <a:tc>
                  <a:txBody>
                    <a:bodyPr/>
                    <a:lstStyle/>
                    <a:p>
                      <a:pPr algn="l" fontAlgn="t"/>
                      <a:r>
                        <a:rPr lang="en-US" sz="800" b="1" i="0" u="none" strike="noStrike" dirty="0">
                          <a:solidFill>
                            <a:srgbClr val="000000"/>
                          </a:solidFill>
                          <a:effectLst/>
                          <a:latin typeface="+mn-lt"/>
                        </a:rPr>
                        <a:t>A form that you can complete online in your language of choice on a smartphone or computer*</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52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52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56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50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62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53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67189">
                <a:tc>
                  <a:txBody>
                    <a:bodyPr/>
                    <a:lstStyle/>
                    <a:p>
                      <a:pPr algn="l" fontAlgn="t"/>
                      <a:r>
                        <a:rPr lang="en-US" sz="800" b="1" i="0" u="none" strike="noStrike" dirty="0">
                          <a:solidFill>
                            <a:srgbClr val="000000"/>
                          </a:solidFill>
                          <a:effectLst/>
                          <a:latin typeface="+mn-lt"/>
                        </a:rPr>
                        <a:t>A form mailed to you by the government (and does not require postage to return)</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52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58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51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53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62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58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607219">
                <a:tc>
                  <a:txBody>
                    <a:bodyPr/>
                    <a:lstStyle/>
                    <a:p>
                      <a:pPr algn="l" fontAlgn="t"/>
                      <a:r>
                        <a:rPr lang="en-US" sz="800" b="1" i="0" u="none" strike="noStrike" dirty="0">
                          <a:solidFill>
                            <a:srgbClr val="000000"/>
                          </a:solidFill>
                          <a:effectLst/>
                          <a:latin typeface="+mn-lt"/>
                        </a:rPr>
                        <a:t>The Census Bureau will hire people to go door to door and ask for information if they have not yet received a form from you</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17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607219">
                <a:tc>
                  <a:txBody>
                    <a:bodyPr/>
                    <a:lstStyle/>
                    <a:p>
                      <a:pPr algn="l" fontAlgn="t"/>
                      <a:r>
                        <a:rPr lang="en-US" sz="800" b="1" i="0" u="none" strike="noStrike" dirty="0">
                          <a:solidFill>
                            <a:srgbClr val="000000"/>
                          </a:solidFill>
                          <a:effectLst/>
                          <a:latin typeface="+mn-lt"/>
                        </a:rPr>
                        <a:t>Call into a toll-free telephone number and provide your answers over the phone to a live operator in your language of choice</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16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464841214"/>
                  </a:ext>
                </a:extLst>
              </a:tr>
              <a:tr h="487204">
                <a:tc>
                  <a:txBody>
                    <a:bodyPr/>
                    <a:lstStyle/>
                    <a:p>
                      <a:pPr algn="l" fontAlgn="t"/>
                      <a:r>
                        <a:rPr lang="en-US" sz="800" b="1" i="0" u="none" strike="noStrike" dirty="0">
                          <a:solidFill>
                            <a:srgbClr val="000000"/>
                          </a:solidFill>
                          <a:effectLst/>
                          <a:latin typeface="+mn-lt"/>
                        </a:rPr>
                        <a:t>Call into a toll-free telephone number and provide your answers over the phone to a liver operator</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14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733876358"/>
                  </a:ext>
                </a:extLst>
              </a:tr>
            </a:tbl>
          </a:graphicData>
        </a:graphic>
      </p:graphicFrame>
      <p:sp>
        <p:nvSpPr>
          <p:cNvPr id="4" name="Title 3">
            <a:extLst>
              <a:ext uri="{FF2B5EF4-FFF2-40B4-BE49-F238E27FC236}">
                <a16:creationId xmlns:a16="http://schemas.microsoft.com/office/drawing/2014/main" id="{4FE2601A-1268-43CB-9273-308E9A8675CF}"/>
              </a:ext>
            </a:extLst>
          </p:cNvPr>
          <p:cNvSpPr>
            <a:spLocks noGrp="1"/>
          </p:cNvSpPr>
          <p:nvPr>
            <p:ph type="title"/>
          </p:nvPr>
        </p:nvSpPr>
        <p:spPr>
          <a:xfrm>
            <a:off x="200024" y="114301"/>
            <a:ext cx="6457953" cy="794147"/>
          </a:xfrm>
        </p:spPr>
        <p:txBody>
          <a:bodyPr/>
          <a:lstStyle/>
          <a:p>
            <a:pPr algn="just"/>
            <a:r>
              <a:rPr lang="en-US" sz="1500" dirty="0"/>
              <a:t>Vietnamese Americans are particularly responsive to the option of completing the census online in-language, while Native Hawaiians and Pacific Islander Americans, Indian Americans, and Korean Americans prefer the paper form.</a:t>
            </a:r>
          </a:p>
        </p:txBody>
      </p:sp>
      <p:sp>
        <p:nvSpPr>
          <p:cNvPr id="7" name="Text Box 3">
            <a:extLst>
              <a:ext uri="{FF2B5EF4-FFF2-40B4-BE49-F238E27FC236}">
                <a16:creationId xmlns:a16="http://schemas.microsoft.com/office/drawing/2014/main" id="{1E83D46A-E600-4B4C-8C9E-E223D03AC7CB}"/>
              </a:ext>
            </a:extLst>
          </p:cNvPr>
          <p:cNvSpPr txBox="1">
            <a:spLocks noChangeArrowheads="1"/>
          </p:cNvSpPr>
          <p:nvPr/>
        </p:nvSpPr>
        <p:spPr bwMode="auto">
          <a:xfrm>
            <a:off x="1" y="4728001"/>
            <a:ext cx="56799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dirty="0">
                <a:solidFill>
                  <a:srgbClr val="000000">
                    <a:lumMod val="50000"/>
                  </a:srgbClr>
                </a:solidFill>
              </a:rPr>
              <a:t>* Indicates split sample.</a:t>
            </a:r>
          </a:p>
          <a:p>
            <a:pPr defTabSz="342900"/>
            <a:r>
              <a:rPr lang="en-US" sz="750" b="1" dirty="0">
                <a:solidFill>
                  <a:srgbClr val="000000">
                    <a:lumMod val="50000"/>
                  </a:srgbClr>
                </a:solidFill>
              </a:rPr>
              <a:t>Q13. </a:t>
            </a:r>
            <a:r>
              <a:rPr lang="en-US" sz="750" dirty="0">
                <a:solidFill>
                  <a:srgbClr val="000000">
                    <a:lumMod val="50000"/>
                  </a:srgbClr>
                </a:solidFill>
              </a:rPr>
              <a:t>Below are four ways to respond to the US Census. Please rate each item on a scale from 1 to 5, where FIVE means you are very likely you would be to use that method to complete the US Census, and 1 means you are not at all likely to use that method to complete the US Census.</a:t>
            </a:r>
          </a:p>
        </p:txBody>
      </p:sp>
    </p:spTree>
    <p:extLst>
      <p:ext uri="{BB962C8B-B14F-4D97-AF65-F5344CB8AC3E}">
        <p14:creationId xmlns:p14="http://schemas.microsoft.com/office/powerpoint/2010/main" val="585400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800" eaLnBrk="1" fontAlgn="base" hangingPunct="1">
              <a:spcBef>
                <a:spcPct val="0"/>
              </a:spcBef>
              <a:spcAft>
                <a:spcPct val="0"/>
              </a:spcAft>
              <a:defRPr/>
            </a:pPr>
            <a:fld id="{3581FB0F-AB68-47C0-92F4-E32AB184B4B6}" type="slidenum">
              <a:rPr lang="en-US" sz="675">
                <a:solidFill>
                  <a:srgbClr val="5F5F5F"/>
                </a:solidFill>
              </a:rPr>
              <a:pPr algn="r" defTabSz="685800" eaLnBrk="1" fontAlgn="base" hangingPunct="1">
                <a:spcBef>
                  <a:spcPct val="0"/>
                </a:spcBef>
                <a:spcAft>
                  <a:spcPct val="0"/>
                </a:spcAft>
                <a:defRPr/>
              </a:pPr>
              <a:t>14</a:t>
            </a:fld>
            <a:endParaRPr lang="en-US" sz="675" dirty="0">
              <a:solidFill>
                <a:srgbClr val="5F5F5F"/>
              </a:solidFill>
            </a:endParaRPr>
          </a:p>
        </p:txBody>
      </p:sp>
      <p:sp>
        <p:nvSpPr>
          <p:cNvPr id="13316" name="Text Box 3"/>
          <p:cNvSpPr txBox="1">
            <a:spLocks noChangeArrowheads="1"/>
          </p:cNvSpPr>
          <p:nvPr/>
        </p:nvSpPr>
        <p:spPr bwMode="auto">
          <a:xfrm>
            <a:off x="1" y="4843418"/>
            <a:ext cx="567993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Q14. </a:t>
            </a:r>
            <a:r>
              <a:rPr lang="en-US" sz="750" dirty="0">
                <a:solidFill>
                  <a:srgbClr val="000000">
                    <a:lumMod val="50000"/>
                  </a:srgbClr>
                </a:solidFill>
              </a:rPr>
              <a:t>Below is a list of reasons to participate in the US Census. Please rate each reason on a scale from ZERO to TEN, where ZERO means it is not at all important reason for you, and TEN means it is a very important reason for you. </a:t>
            </a:r>
          </a:p>
        </p:txBody>
      </p:sp>
      <p:sp>
        <p:nvSpPr>
          <p:cNvPr id="31" name="TextBox 30"/>
          <p:cNvSpPr txBox="1"/>
          <p:nvPr/>
        </p:nvSpPr>
        <p:spPr>
          <a:xfrm>
            <a:off x="-126060" y="1843728"/>
            <a:ext cx="184731" cy="230832"/>
          </a:xfrm>
          <a:prstGeom prst="rect">
            <a:avLst/>
          </a:prstGeom>
          <a:noFill/>
        </p:spPr>
        <p:txBody>
          <a:bodyPr wrap="none" rtlCol="0">
            <a:spAutoFit/>
          </a:bodyPr>
          <a:lstStyle/>
          <a:p>
            <a:pPr defTabSz="685800" fontAlgn="base">
              <a:spcBef>
                <a:spcPct val="0"/>
              </a:spcBef>
              <a:spcAft>
                <a:spcPct val="0"/>
              </a:spcAft>
              <a:defRPr/>
            </a:pPr>
            <a:endParaRPr lang="en-US" sz="900" b="1" u="sng" dirty="0">
              <a:solidFill>
                <a:srgbClr val="FFFFFF"/>
              </a:solidFill>
              <a:latin typeface="Arial" charset="0"/>
              <a:cs typeface="Times New Roman" pitchFamily="18" charset="0"/>
            </a:endParaRPr>
          </a:p>
        </p:txBody>
      </p:sp>
      <p:sp>
        <p:nvSpPr>
          <p:cNvPr id="16" name="Rectangle 3"/>
          <p:cNvSpPr>
            <a:spLocks noGrp="1" noChangeArrowheads="1"/>
          </p:cNvSpPr>
          <p:nvPr>
            <p:ph type="title"/>
          </p:nvPr>
        </p:nvSpPr>
        <p:spPr>
          <a:xfrm>
            <a:off x="94022" y="48073"/>
            <a:ext cx="6669958" cy="980627"/>
          </a:xfrm>
        </p:spPr>
        <p:txBody>
          <a:bodyPr/>
          <a:lstStyle/>
          <a:p>
            <a:pPr algn="just" eaLnBrk="1" hangingPunct="1"/>
            <a:r>
              <a:rPr lang="en-US" sz="1650" dirty="0">
                <a:latin typeface="Calibri" panose="020F0502020204030204" pitchFamily="34" charset="0"/>
                <a:cs typeface="Calibri" panose="020F0502020204030204" pitchFamily="34" charset="0"/>
              </a:rPr>
              <a:t>Two of the top three reasons for participating in the census include making sure that our communities get resources. </a:t>
            </a:r>
          </a:p>
        </p:txBody>
      </p:sp>
      <p:grpSp>
        <p:nvGrpSpPr>
          <p:cNvPr id="13" name="Group 12"/>
          <p:cNvGrpSpPr/>
          <p:nvPr/>
        </p:nvGrpSpPr>
        <p:grpSpPr>
          <a:xfrm>
            <a:off x="168021" y="964981"/>
            <a:ext cx="6521958" cy="300082"/>
            <a:chOff x="282678" y="709950"/>
            <a:chExt cx="8693640" cy="400108"/>
          </a:xfrm>
        </p:grpSpPr>
        <p:sp>
          <p:nvSpPr>
            <p:cNvPr id="17" name="Rectangle 16"/>
            <p:cNvSpPr/>
            <p:nvPr/>
          </p:nvSpPr>
          <p:spPr bwMode="auto">
            <a:xfrm>
              <a:off x="282678" y="709950"/>
              <a:ext cx="8693640" cy="400108"/>
            </a:xfrm>
            <a:prstGeom prst="rect">
              <a:avLst/>
            </a:prstGeom>
            <a:solidFill>
              <a:srgbClr val="7F7F7F"/>
            </a:solidFill>
            <a:ln w="3175" cap="flat" cmpd="sng" algn="ctr">
              <a:noFill/>
              <a:prstDash val="solid"/>
              <a:round/>
              <a:headEnd type="none" w="med" len="med"/>
              <a:tailEnd type="none" w="med" len="med"/>
            </a:ln>
            <a:effectLst/>
            <a:extLst/>
          </p:spPr>
          <p:txBody>
            <a:bodyPr wrap="square" anchor="ctr" anchorCtr="1">
              <a:spAutoFit/>
            </a:bodyPr>
            <a:lstStyle/>
            <a:p>
              <a:pPr algn="r" defTabSz="342900">
                <a:defRPr/>
              </a:pPr>
              <a:endParaRPr lang="en-US" sz="1350" dirty="0">
                <a:solidFill>
                  <a:srgbClr val="000000"/>
                </a:solidFill>
                <a:latin typeface="Calibri" pitchFamily="34" charset="0"/>
                <a:ea typeface="ＭＳ Ｐゴシック" charset="0"/>
                <a:cs typeface="Times New Roman" pitchFamily="18" charset="0"/>
              </a:endParaRPr>
            </a:p>
          </p:txBody>
        </p:sp>
        <p:sp>
          <p:nvSpPr>
            <p:cNvPr id="18" name="TextBox 18"/>
            <p:cNvSpPr txBox="1">
              <a:spLocks noChangeArrowheads="1"/>
            </p:cNvSpPr>
            <p:nvPr/>
          </p:nvSpPr>
          <p:spPr bwMode="auto">
            <a:xfrm>
              <a:off x="1726765" y="766892"/>
              <a:ext cx="5800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a:defRPr sz="2000">
                  <a:solidFill>
                    <a:schemeClr val="tx1"/>
                  </a:solidFill>
                  <a:latin typeface="Calibri" charset="0"/>
                  <a:ea typeface="MS PGothic" charset="0"/>
                  <a:cs typeface="MS PGothic" charset="0"/>
                </a:defRPr>
              </a:lvl2pPr>
              <a:lvl3pPr>
                <a:defRPr>
                  <a:solidFill>
                    <a:schemeClr val="tx1"/>
                  </a:solidFill>
                  <a:latin typeface="Calibri" charset="0"/>
                  <a:ea typeface="MS PGothic" charset="0"/>
                  <a:cs typeface="MS PGothic" charset="0"/>
                </a:defRPr>
              </a:lvl3pPr>
              <a:lvl4pPr>
                <a:defRPr sz="16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hangingPunct="0">
                <a:defRPr sz="1600">
                  <a:solidFill>
                    <a:schemeClr val="tx1"/>
                  </a:solidFill>
                  <a:latin typeface="Calibri" charset="0"/>
                  <a:ea typeface="MS PGothic" charset="0"/>
                  <a:cs typeface="MS PGothic" charset="0"/>
                </a:defRPr>
              </a:lvl6pPr>
              <a:lvl7pPr eaLnBrk="0" hangingPunct="0">
                <a:defRPr sz="1600">
                  <a:solidFill>
                    <a:schemeClr val="tx1"/>
                  </a:solidFill>
                  <a:latin typeface="Calibri" charset="0"/>
                  <a:ea typeface="MS PGothic" charset="0"/>
                  <a:cs typeface="MS PGothic" charset="0"/>
                </a:defRPr>
              </a:lvl7pPr>
              <a:lvl8pPr eaLnBrk="0" hangingPunct="0">
                <a:defRPr sz="1600">
                  <a:solidFill>
                    <a:schemeClr val="tx1"/>
                  </a:solidFill>
                  <a:latin typeface="Calibri" charset="0"/>
                  <a:ea typeface="MS PGothic" charset="0"/>
                  <a:cs typeface="MS PGothic" charset="0"/>
                </a:defRPr>
              </a:lvl8pPr>
              <a:lvl9pPr eaLnBrk="0" hangingPunct="0">
                <a:defRPr sz="1600">
                  <a:solidFill>
                    <a:schemeClr val="tx1"/>
                  </a:solidFill>
                  <a:latin typeface="Calibri" charset="0"/>
                  <a:ea typeface="MS PGothic" charset="0"/>
                  <a:cs typeface="MS PGothic" charset="0"/>
                </a:defRPr>
              </a:lvl9pPr>
            </a:lstStyle>
            <a:p>
              <a:pPr algn="ctr" defTabSz="342900"/>
              <a:r>
                <a:rPr lang="en-US" sz="1050" b="1" dirty="0">
                  <a:solidFill>
                    <a:srgbClr val="FFFFFF"/>
                  </a:solidFill>
                </a:rPr>
                <a:t>Reasons to Participate in the US Census</a:t>
              </a:r>
            </a:p>
          </p:txBody>
        </p:sp>
      </p:grpSp>
      <p:sp>
        <p:nvSpPr>
          <p:cNvPr id="12" name="Text Box 4">
            <a:extLst>
              <a:ext uri="{FF2B5EF4-FFF2-40B4-BE49-F238E27FC236}">
                <a16:creationId xmlns:a16="http://schemas.microsoft.com/office/drawing/2014/main" id="{4257E487-88F2-48AB-B166-1F0912F92EFE}"/>
              </a:ext>
            </a:extLst>
          </p:cNvPr>
          <p:cNvSpPr txBox="1">
            <a:spLocks noChangeArrowheads="1"/>
          </p:cNvSpPr>
          <p:nvPr/>
        </p:nvSpPr>
        <p:spPr bwMode="auto">
          <a:xfrm>
            <a:off x="0" y="4730235"/>
            <a:ext cx="5639611"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685800">
              <a:defRPr/>
            </a:pPr>
            <a:r>
              <a:rPr lang="en-US" sz="750" kern="0" dirty="0">
                <a:solidFill>
                  <a:srgbClr val="000000"/>
                </a:solidFill>
              </a:rPr>
              <a:t>Darker colors indicate intensity.     </a:t>
            </a:r>
          </a:p>
        </p:txBody>
      </p:sp>
      <p:graphicFrame>
        <p:nvGraphicFramePr>
          <p:cNvPr id="14" name="Object 12">
            <a:extLst>
              <a:ext uri="{FF2B5EF4-FFF2-40B4-BE49-F238E27FC236}">
                <a16:creationId xmlns:a16="http://schemas.microsoft.com/office/drawing/2014/main" id="{981F3956-9D34-4DF1-920D-982B58C6FF74}"/>
              </a:ext>
            </a:extLst>
          </p:cNvPr>
          <p:cNvGraphicFramePr>
            <a:graphicFrameLocks noChangeAspect="1"/>
          </p:cNvGraphicFramePr>
          <p:nvPr>
            <p:extLst>
              <p:ext uri="{D42A27DB-BD31-4B8C-83A1-F6EECF244321}">
                <p14:modId xmlns:p14="http://schemas.microsoft.com/office/powerpoint/2010/main" val="3643424472"/>
              </p:ext>
            </p:extLst>
          </p:nvPr>
        </p:nvGraphicFramePr>
        <p:xfrm>
          <a:off x="122412" y="1385964"/>
          <a:ext cx="6061329" cy="3292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a:extLst>
              <a:ext uri="{FF2B5EF4-FFF2-40B4-BE49-F238E27FC236}">
                <a16:creationId xmlns:a16="http://schemas.microsoft.com/office/drawing/2014/main" id="{E50DC5D1-DFA2-4DA1-BE2A-B34C08A38F9F}"/>
              </a:ext>
            </a:extLst>
          </p:cNvPr>
          <p:cNvGraphicFramePr>
            <a:graphicFrameLocks noGrp="1"/>
          </p:cNvGraphicFramePr>
          <p:nvPr>
            <p:extLst/>
          </p:nvPr>
        </p:nvGraphicFramePr>
        <p:xfrm>
          <a:off x="6183741" y="1332154"/>
          <a:ext cx="502809" cy="3232706"/>
        </p:xfrm>
        <a:graphic>
          <a:graphicData uri="http://schemas.openxmlformats.org/drawingml/2006/table">
            <a:tbl>
              <a:tblPr firstRow="1" bandRow="1">
                <a:tableStyleId>{2D5ABB26-0587-4C30-8999-92F81FD0307C}</a:tableStyleId>
              </a:tblPr>
              <a:tblGrid>
                <a:gridCol w="502809">
                  <a:extLst>
                    <a:ext uri="{9D8B030D-6E8A-4147-A177-3AD203B41FA5}">
                      <a16:colId xmlns:a16="http://schemas.microsoft.com/office/drawing/2014/main" val="20000"/>
                    </a:ext>
                  </a:extLst>
                </a:gridCol>
              </a:tblGrid>
              <a:tr h="374422">
                <a:tc>
                  <a:txBody>
                    <a:bodyPr/>
                    <a:lstStyle/>
                    <a:p>
                      <a:pPr algn="ctr"/>
                      <a:r>
                        <a:rPr lang="en-US" sz="900" b="1" dirty="0">
                          <a:solidFill>
                            <a:srgbClr val="000000"/>
                          </a:solidFill>
                          <a:latin typeface="+mn-lt"/>
                        </a:rPr>
                        <a:t>5/DK</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259844">
                <a:tc>
                  <a:txBody>
                    <a:bodyPr/>
                    <a:lstStyle/>
                    <a:p>
                      <a:pPr algn="ctr" fontAlgn="b"/>
                      <a:r>
                        <a:rPr lang="en-US" sz="900" b="1" i="0" u="none" strike="noStrike" dirty="0">
                          <a:effectLst/>
                          <a:latin typeface="+mn-lt"/>
                        </a:rPr>
                        <a:t>8</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837209854"/>
                  </a:ext>
                </a:extLst>
              </a:tr>
              <a:tr h="259844">
                <a:tc>
                  <a:txBody>
                    <a:bodyPr/>
                    <a:lstStyle/>
                    <a:p>
                      <a:pPr algn="ctr" fontAlgn="b"/>
                      <a:r>
                        <a:rPr lang="en-US" sz="900" b="1" i="0" u="none" strike="noStrike" dirty="0">
                          <a:effectLst/>
                          <a:latin typeface="+mn-lt"/>
                        </a:rPr>
                        <a:t>10</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637955750"/>
                  </a:ext>
                </a:extLst>
              </a:tr>
              <a:tr h="259844">
                <a:tc>
                  <a:txBody>
                    <a:bodyPr/>
                    <a:lstStyle/>
                    <a:p>
                      <a:pPr algn="ctr" fontAlgn="b"/>
                      <a:r>
                        <a:rPr lang="en-US" sz="900" b="1" i="0" u="none" strike="noStrike" dirty="0">
                          <a:effectLst/>
                          <a:latin typeface="+mn-lt"/>
                        </a:rPr>
                        <a:t>13</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264526110"/>
                  </a:ext>
                </a:extLst>
              </a:tr>
              <a:tr h="259844">
                <a:tc>
                  <a:txBody>
                    <a:bodyPr/>
                    <a:lstStyle/>
                    <a:p>
                      <a:pPr algn="ctr" fontAlgn="b"/>
                      <a:r>
                        <a:rPr lang="en-US" sz="900" b="1" i="0" u="none" strike="noStrike" dirty="0">
                          <a:effectLst/>
                          <a:latin typeface="+mn-lt"/>
                        </a:rPr>
                        <a:t>11</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500912557"/>
                  </a:ext>
                </a:extLst>
              </a:tr>
              <a:tr h="259844">
                <a:tc>
                  <a:txBody>
                    <a:bodyPr/>
                    <a:lstStyle/>
                    <a:p>
                      <a:pPr algn="ctr" fontAlgn="b"/>
                      <a:r>
                        <a:rPr lang="en-US" sz="900" b="1" i="0" u="none" strike="noStrike" dirty="0">
                          <a:effectLst/>
                          <a:latin typeface="+mn-lt"/>
                        </a:rPr>
                        <a:t>11</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4000345886"/>
                  </a:ext>
                </a:extLst>
              </a:tr>
              <a:tr h="259844">
                <a:tc>
                  <a:txBody>
                    <a:bodyPr/>
                    <a:lstStyle/>
                    <a:p>
                      <a:pPr algn="ctr" fontAlgn="b"/>
                      <a:r>
                        <a:rPr lang="en-US" sz="900" b="1" i="0" u="none" strike="noStrike" dirty="0">
                          <a:effectLst/>
                          <a:latin typeface="+mn-lt"/>
                        </a:rPr>
                        <a:t>10</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247100019"/>
                  </a:ext>
                </a:extLst>
              </a:tr>
              <a:tr h="259844">
                <a:tc>
                  <a:txBody>
                    <a:bodyPr/>
                    <a:lstStyle/>
                    <a:p>
                      <a:pPr algn="ctr" fontAlgn="b"/>
                      <a:r>
                        <a:rPr lang="en-US" sz="900" b="1" i="0" u="none" strike="noStrike" dirty="0">
                          <a:effectLst/>
                          <a:latin typeface="+mn-lt"/>
                        </a:rPr>
                        <a:t>11</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14294212"/>
                  </a:ext>
                </a:extLst>
              </a:tr>
              <a:tr h="259844">
                <a:tc>
                  <a:txBody>
                    <a:bodyPr/>
                    <a:lstStyle/>
                    <a:p>
                      <a:pPr algn="ctr" fontAlgn="b"/>
                      <a:r>
                        <a:rPr lang="en-US" sz="900" b="1" i="0" u="none" strike="noStrike" dirty="0">
                          <a:effectLst/>
                          <a:latin typeface="+mn-lt"/>
                        </a:rPr>
                        <a:t>12</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427097912"/>
                  </a:ext>
                </a:extLst>
              </a:tr>
              <a:tr h="259844">
                <a:tc>
                  <a:txBody>
                    <a:bodyPr/>
                    <a:lstStyle/>
                    <a:p>
                      <a:pPr algn="ctr" fontAlgn="b"/>
                      <a:r>
                        <a:rPr lang="en-US" sz="900" b="1" i="0" u="none" strike="noStrike" dirty="0">
                          <a:effectLst/>
                          <a:latin typeface="+mn-lt"/>
                        </a:rPr>
                        <a:t>14</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388910321"/>
                  </a:ext>
                </a:extLst>
              </a:tr>
              <a:tr h="259844">
                <a:tc>
                  <a:txBody>
                    <a:bodyPr/>
                    <a:lstStyle/>
                    <a:p>
                      <a:pPr algn="ctr" fontAlgn="b"/>
                      <a:r>
                        <a:rPr lang="en-US" sz="900" b="1" i="0" u="none" strike="noStrike" dirty="0">
                          <a:effectLst/>
                          <a:latin typeface="+mn-lt"/>
                        </a:rPr>
                        <a:t>11</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012604393"/>
                  </a:ext>
                </a:extLst>
              </a:tr>
              <a:tr h="259844">
                <a:tc>
                  <a:txBody>
                    <a:bodyPr/>
                    <a:lstStyle/>
                    <a:p>
                      <a:pPr algn="ctr" fontAlgn="b"/>
                      <a:r>
                        <a:rPr lang="en-US" sz="900" b="1" i="0" u="none" strike="noStrike" dirty="0">
                          <a:effectLst/>
                          <a:latin typeface="+mn-lt"/>
                        </a:rPr>
                        <a:t>15</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357937044"/>
                  </a:ext>
                </a:extLst>
              </a:tr>
            </a:tbl>
          </a:graphicData>
        </a:graphic>
      </p:graphicFrame>
    </p:spTree>
    <p:extLst>
      <p:ext uri="{BB962C8B-B14F-4D97-AF65-F5344CB8AC3E}">
        <p14:creationId xmlns:p14="http://schemas.microsoft.com/office/powerpoint/2010/main" val="48216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defTabSz="685800" eaLnBrk="1" hangingPunct="1">
              <a:defRPr/>
            </a:pPr>
            <a:fld id="{E0770D1B-904C-43A7-A61E-C8C76B49F1E9}" type="slidenum">
              <a:rPr lang="en-US" sz="675" kern="0">
                <a:solidFill>
                  <a:srgbClr val="000000"/>
                </a:solidFill>
              </a:rPr>
              <a:pPr defTabSz="685800" eaLnBrk="1" hangingPunct="1">
                <a:defRPr/>
              </a:pPr>
              <a:t>15</a:t>
            </a:fld>
            <a:endParaRPr lang="en-US" sz="675" kern="0" dirty="0">
              <a:solidFill>
                <a:srgbClr val="000000"/>
              </a:solidFill>
            </a:endParaRPr>
          </a:p>
        </p:txBody>
      </p:sp>
      <p:graphicFrame>
        <p:nvGraphicFramePr>
          <p:cNvPr id="1786020" name="Group 164"/>
          <p:cNvGraphicFramePr>
            <a:graphicFrameLocks noGrp="1"/>
          </p:cNvGraphicFramePr>
          <p:nvPr>
            <p:extLst>
              <p:ext uri="{D42A27DB-BD31-4B8C-83A1-F6EECF244321}">
                <p14:modId xmlns:p14="http://schemas.microsoft.com/office/powerpoint/2010/main" val="1470349228"/>
              </p:ext>
            </p:extLst>
          </p:nvPr>
        </p:nvGraphicFramePr>
        <p:xfrm>
          <a:off x="200024" y="1429465"/>
          <a:ext cx="6457954" cy="2284571"/>
        </p:xfrm>
        <a:graphic>
          <a:graphicData uri="http://schemas.openxmlformats.org/drawingml/2006/table">
            <a:tbl>
              <a:tblPr/>
              <a:tblGrid>
                <a:gridCol w="1358265">
                  <a:extLst>
                    <a:ext uri="{9D8B030D-6E8A-4147-A177-3AD203B41FA5}">
                      <a16:colId xmlns:a16="http://schemas.microsoft.com/office/drawing/2014/main" val="20000"/>
                    </a:ext>
                  </a:extLst>
                </a:gridCol>
                <a:gridCol w="413386">
                  <a:extLst>
                    <a:ext uri="{9D8B030D-6E8A-4147-A177-3AD203B41FA5}">
                      <a16:colId xmlns:a16="http://schemas.microsoft.com/office/drawing/2014/main" val="20001"/>
                    </a:ext>
                  </a:extLst>
                </a:gridCol>
                <a:gridCol w="514350">
                  <a:extLst>
                    <a:ext uri="{9D8B030D-6E8A-4147-A177-3AD203B41FA5}">
                      <a16:colId xmlns:a16="http://schemas.microsoft.com/office/drawing/2014/main" val="2191063417"/>
                    </a:ext>
                  </a:extLst>
                </a:gridCol>
                <a:gridCol w="457200">
                  <a:extLst>
                    <a:ext uri="{9D8B030D-6E8A-4147-A177-3AD203B41FA5}">
                      <a16:colId xmlns:a16="http://schemas.microsoft.com/office/drawing/2014/main" val="3931960469"/>
                    </a:ext>
                  </a:extLst>
                </a:gridCol>
                <a:gridCol w="514350">
                  <a:extLst>
                    <a:ext uri="{9D8B030D-6E8A-4147-A177-3AD203B41FA5}">
                      <a16:colId xmlns:a16="http://schemas.microsoft.com/office/drawing/2014/main" val="20002"/>
                    </a:ext>
                  </a:extLst>
                </a:gridCol>
                <a:gridCol w="485776">
                  <a:extLst>
                    <a:ext uri="{9D8B030D-6E8A-4147-A177-3AD203B41FA5}">
                      <a16:colId xmlns:a16="http://schemas.microsoft.com/office/drawing/2014/main" val="20003"/>
                    </a:ext>
                  </a:extLst>
                </a:gridCol>
                <a:gridCol w="742950">
                  <a:extLst>
                    <a:ext uri="{9D8B030D-6E8A-4147-A177-3AD203B41FA5}">
                      <a16:colId xmlns:a16="http://schemas.microsoft.com/office/drawing/2014/main" val="2445813241"/>
                    </a:ext>
                  </a:extLst>
                </a:gridCol>
                <a:gridCol w="590694">
                  <a:extLst>
                    <a:ext uri="{9D8B030D-6E8A-4147-A177-3AD203B41FA5}">
                      <a16:colId xmlns:a16="http://schemas.microsoft.com/office/drawing/2014/main" val="4286297685"/>
                    </a:ext>
                  </a:extLst>
                </a:gridCol>
                <a:gridCol w="952356">
                  <a:extLst>
                    <a:ext uri="{9D8B030D-6E8A-4147-A177-3AD203B41FA5}">
                      <a16:colId xmlns:a16="http://schemas.microsoft.com/office/drawing/2014/main" val="670965392"/>
                    </a:ext>
                  </a:extLst>
                </a:gridCol>
                <a:gridCol w="428627">
                  <a:extLst>
                    <a:ext uri="{9D8B030D-6E8A-4147-A177-3AD203B41FA5}">
                      <a16:colId xmlns:a16="http://schemas.microsoft.com/office/drawing/2014/main" val="1356448118"/>
                    </a:ext>
                  </a:extLst>
                </a:gridCol>
              </a:tblGrid>
              <a:tr h="61721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Top Three Reasons to Participate in the US Census (% very important)</a:t>
                      </a:r>
                    </a:p>
                  </a:txBody>
                  <a:tcPr marL="68580" marR="68580" marT="34289" marB="34289" anchor="b"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Total</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Chinese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Indian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Filipino</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Korean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Vietnamese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Japanese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Native Hawaiian &amp; Pacific Islander</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Other</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738664">
                <a:tc>
                  <a:txBody>
                    <a:bodyPr/>
                    <a:lstStyle/>
                    <a:p>
                      <a:pPr algn="l" fontAlgn="t"/>
                      <a:r>
                        <a:rPr lang="en-US" sz="1200" b="1" i="0" u="none" strike="noStrike" dirty="0">
                          <a:solidFill>
                            <a:srgbClr val="000000"/>
                          </a:solidFill>
                          <a:effectLst/>
                          <a:latin typeface="+mn-lt"/>
                        </a:rPr>
                        <a:t>The census makes sure our community gets its fair share of resources</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31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555784">
                <a:tc>
                  <a:txBody>
                    <a:bodyPr/>
                    <a:lstStyle/>
                    <a:p>
                      <a:pPr algn="l" fontAlgn="t"/>
                      <a:r>
                        <a:rPr lang="en-US" sz="1200" b="1" i="0" u="none" strike="noStrike" dirty="0">
                          <a:solidFill>
                            <a:srgbClr val="000000"/>
                          </a:solidFill>
                          <a:effectLst/>
                          <a:latin typeface="+mn-lt"/>
                        </a:rPr>
                        <a:t>My community needs resources and government services</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36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372904">
                <a:tc>
                  <a:txBody>
                    <a:bodyPr/>
                    <a:lstStyle/>
                    <a:p>
                      <a:pPr algn="l" fontAlgn="t"/>
                      <a:r>
                        <a:rPr lang="en-US" sz="1200" b="1" i="0" u="none" strike="noStrike" dirty="0">
                          <a:solidFill>
                            <a:srgbClr val="000000"/>
                          </a:solidFill>
                          <a:effectLst/>
                          <a:latin typeface="+mn-lt"/>
                        </a:rPr>
                        <a:t>It’s key to equality for all people here</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itle 3">
            <a:extLst>
              <a:ext uri="{FF2B5EF4-FFF2-40B4-BE49-F238E27FC236}">
                <a16:creationId xmlns:a16="http://schemas.microsoft.com/office/drawing/2014/main" id="{4FE2601A-1268-43CB-9273-308E9A8675CF}"/>
              </a:ext>
            </a:extLst>
          </p:cNvPr>
          <p:cNvSpPr>
            <a:spLocks noGrp="1"/>
          </p:cNvSpPr>
          <p:nvPr>
            <p:ph type="title"/>
          </p:nvPr>
        </p:nvSpPr>
        <p:spPr>
          <a:xfrm>
            <a:off x="200024" y="114301"/>
            <a:ext cx="6178156" cy="794147"/>
          </a:xfrm>
        </p:spPr>
        <p:txBody>
          <a:bodyPr/>
          <a:lstStyle/>
          <a:p>
            <a:pPr algn="just"/>
            <a:r>
              <a:rPr lang="en-US" sz="1500" dirty="0"/>
              <a:t>All three of the top reasons to participate in the census test well among different AAPI communities, particularly Filipinos and Native Hawaiian/Pacific Islanders.</a:t>
            </a:r>
          </a:p>
        </p:txBody>
      </p:sp>
      <p:sp>
        <p:nvSpPr>
          <p:cNvPr id="7" name="Text Box 3">
            <a:extLst>
              <a:ext uri="{FF2B5EF4-FFF2-40B4-BE49-F238E27FC236}">
                <a16:creationId xmlns:a16="http://schemas.microsoft.com/office/drawing/2014/main" id="{B06F0197-B2B7-4B33-9F60-CCBB5C94204A}"/>
              </a:ext>
            </a:extLst>
          </p:cNvPr>
          <p:cNvSpPr txBox="1">
            <a:spLocks noChangeArrowheads="1"/>
          </p:cNvSpPr>
          <p:nvPr/>
        </p:nvSpPr>
        <p:spPr bwMode="auto">
          <a:xfrm>
            <a:off x="1" y="4843418"/>
            <a:ext cx="567993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Q14. </a:t>
            </a:r>
            <a:r>
              <a:rPr lang="en-US" sz="750" dirty="0">
                <a:solidFill>
                  <a:srgbClr val="000000">
                    <a:lumMod val="50000"/>
                  </a:srgbClr>
                </a:solidFill>
              </a:rPr>
              <a:t>Below is a list of reasons to participate in the US Census. Please rate each reason on a scale from ZERO to TEN, where ZERO means it is not at all important reason for you, and TEN means it is a very important reason for you. </a:t>
            </a:r>
          </a:p>
        </p:txBody>
      </p:sp>
    </p:spTree>
    <p:extLst>
      <p:ext uri="{BB962C8B-B14F-4D97-AF65-F5344CB8AC3E}">
        <p14:creationId xmlns:p14="http://schemas.microsoft.com/office/powerpoint/2010/main" val="373111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defTabSz="685800" eaLnBrk="1" hangingPunct="1">
              <a:defRPr/>
            </a:pPr>
            <a:fld id="{E0770D1B-904C-43A7-A61E-C8C76B49F1E9}" type="slidenum">
              <a:rPr lang="en-US" sz="675" kern="0">
                <a:solidFill>
                  <a:srgbClr val="000000"/>
                </a:solidFill>
              </a:rPr>
              <a:pPr defTabSz="685800" eaLnBrk="1" hangingPunct="1">
                <a:defRPr/>
              </a:pPr>
              <a:t>16</a:t>
            </a:fld>
            <a:endParaRPr lang="en-US" sz="675" kern="0" dirty="0">
              <a:solidFill>
                <a:srgbClr val="000000"/>
              </a:solidFill>
            </a:endParaRPr>
          </a:p>
        </p:txBody>
      </p:sp>
      <p:graphicFrame>
        <p:nvGraphicFramePr>
          <p:cNvPr id="1786020" name="Group 164"/>
          <p:cNvGraphicFramePr>
            <a:graphicFrameLocks noGrp="1"/>
          </p:cNvGraphicFramePr>
          <p:nvPr>
            <p:extLst>
              <p:ext uri="{D42A27DB-BD31-4B8C-83A1-F6EECF244321}">
                <p14:modId xmlns:p14="http://schemas.microsoft.com/office/powerpoint/2010/main" val="4219975815"/>
              </p:ext>
            </p:extLst>
          </p:nvPr>
        </p:nvGraphicFramePr>
        <p:xfrm>
          <a:off x="200022" y="1429465"/>
          <a:ext cx="6459042" cy="2421730"/>
        </p:xfrm>
        <a:graphic>
          <a:graphicData uri="http://schemas.openxmlformats.org/drawingml/2006/table">
            <a:tbl>
              <a:tblPr/>
              <a:tblGrid>
                <a:gridCol w="1287538">
                  <a:extLst>
                    <a:ext uri="{9D8B030D-6E8A-4147-A177-3AD203B41FA5}">
                      <a16:colId xmlns:a16="http://schemas.microsoft.com/office/drawing/2014/main" val="20000"/>
                    </a:ext>
                  </a:extLst>
                </a:gridCol>
                <a:gridCol w="391859">
                  <a:extLst>
                    <a:ext uri="{9D8B030D-6E8A-4147-A177-3AD203B41FA5}">
                      <a16:colId xmlns:a16="http://schemas.microsoft.com/office/drawing/2014/main" val="20001"/>
                    </a:ext>
                  </a:extLst>
                </a:gridCol>
                <a:gridCol w="613932">
                  <a:extLst>
                    <a:ext uri="{9D8B030D-6E8A-4147-A177-3AD203B41FA5}">
                      <a16:colId xmlns:a16="http://schemas.microsoft.com/office/drawing/2014/main" val="4286297685"/>
                    </a:ext>
                  </a:extLst>
                </a:gridCol>
                <a:gridCol w="460203">
                  <a:extLst>
                    <a:ext uri="{9D8B030D-6E8A-4147-A177-3AD203B41FA5}">
                      <a16:colId xmlns:a16="http://schemas.microsoft.com/office/drawing/2014/main" val="670965392"/>
                    </a:ext>
                  </a:extLst>
                </a:gridCol>
                <a:gridCol w="617585">
                  <a:extLst>
                    <a:ext uri="{9D8B030D-6E8A-4147-A177-3AD203B41FA5}">
                      <a16:colId xmlns:a16="http://schemas.microsoft.com/office/drawing/2014/main" val="761529803"/>
                    </a:ext>
                  </a:extLst>
                </a:gridCol>
                <a:gridCol w="526211">
                  <a:extLst>
                    <a:ext uri="{9D8B030D-6E8A-4147-A177-3AD203B41FA5}">
                      <a16:colId xmlns:a16="http://schemas.microsoft.com/office/drawing/2014/main" val="1961661979"/>
                    </a:ext>
                  </a:extLst>
                </a:gridCol>
                <a:gridCol w="551432">
                  <a:extLst>
                    <a:ext uri="{9D8B030D-6E8A-4147-A177-3AD203B41FA5}">
                      <a16:colId xmlns:a16="http://schemas.microsoft.com/office/drawing/2014/main" val="542873384"/>
                    </a:ext>
                  </a:extLst>
                </a:gridCol>
                <a:gridCol w="691035">
                  <a:extLst>
                    <a:ext uri="{9D8B030D-6E8A-4147-A177-3AD203B41FA5}">
                      <a16:colId xmlns:a16="http://schemas.microsoft.com/office/drawing/2014/main" val="2022097181"/>
                    </a:ext>
                  </a:extLst>
                </a:gridCol>
                <a:gridCol w="701662">
                  <a:extLst>
                    <a:ext uri="{9D8B030D-6E8A-4147-A177-3AD203B41FA5}">
                      <a16:colId xmlns:a16="http://schemas.microsoft.com/office/drawing/2014/main" val="1151910164"/>
                    </a:ext>
                  </a:extLst>
                </a:gridCol>
                <a:gridCol w="617585">
                  <a:extLst>
                    <a:ext uri="{9D8B030D-6E8A-4147-A177-3AD203B41FA5}">
                      <a16:colId xmlns:a16="http://schemas.microsoft.com/office/drawing/2014/main" val="1655714525"/>
                    </a:ext>
                  </a:extLst>
                </a:gridCol>
              </a:tblGrid>
              <a:tr h="61721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Top Three Reasons to Participate in the US Census (% very important/10)</a:t>
                      </a:r>
                    </a:p>
                  </a:txBody>
                  <a:tcPr marL="68580" marR="68580" marT="34289" marB="34289" anchor="b"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Total</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Under 45</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45+</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First Gen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Second Gen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Third+ Gen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Concerned About Citizenship Question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Not Concerned about Citizenship Question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Shift Towards Likely to Complete Census</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738664">
                <a:tc>
                  <a:txBody>
                    <a:bodyPr/>
                    <a:lstStyle/>
                    <a:p>
                      <a:pPr algn="l" fontAlgn="t"/>
                      <a:r>
                        <a:rPr lang="en-US" sz="1100" b="1" i="0" u="none" strike="noStrike" dirty="0">
                          <a:solidFill>
                            <a:srgbClr val="000000"/>
                          </a:solidFill>
                          <a:effectLst/>
                          <a:latin typeface="+mn-lt"/>
                        </a:rPr>
                        <a:t>The census makes sure our community gets its fair share of resources</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30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30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n-lt"/>
                        </a:rPr>
                        <a:t>28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555784">
                <a:tc>
                  <a:txBody>
                    <a:bodyPr/>
                    <a:lstStyle/>
                    <a:p>
                      <a:pPr algn="l" fontAlgn="t"/>
                      <a:r>
                        <a:rPr lang="en-US" sz="1100" b="1" i="0" u="none" strike="noStrike" dirty="0">
                          <a:solidFill>
                            <a:srgbClr val="000000"/>
                          </a:solidFill>
                          <a:effectLst/>
                          <a:latin typeface="+mn-lt"/>
                        </a:rPr>
                        <a:t>My community needs resources and government services</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31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32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n-lt"/>
                        </a:rPr>
                        <a:t>22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372904">
                <a:tc>
                  <a:txBody>
                    <a:bodyPr/>
                    <a:lstStyle/>
                    <a:p>
                      <a:pPr algn="l" fontAlgn="t"/>
                      <a:r>
                        <a:rPr lang="en-US" sz="1100" b="1" i="0" u="none" strike="noStrike" dirty="0">
                          <a:solidFill>
                            <a:srgbClr val="000000"/>
                          </a:solidFill>
                          <a:effectLst/>
                          <a:latin typeface="+mn-lt"/>
                        </a:rPr>
                        <a:t>It’s key to equality for all people here</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n-lt"/>
                        </a:rPr>
                        <a:t>31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23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n-lt"/>
                        </a:rPr>
                        <a:t>25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n-lt"/>
                        </a:rPr>
                        <a:t>25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n-lt"/>
                        </a:rPr>
                        <a:t>28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19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bl>
          </a:graphicData>
        </a:graphic>
      </p:graphicFrame>
      <p:sp>
        <p:nvSpPr>
          <p:cNvPr id="4" name="Title 3">
            <a:extLst>
              <a:ext uri="{FF2B5EF4-FFF2-40B4-BE49-F238E27FC236}">
                <a16:creationId xmlns:a16="http://schemas.microsoft.com/office/drawing/2014/main" id="{4FE2601A-1268-43CB-9273-308E9A8675CF}"/>
              </a:ext>
            </a:extLst>
          </p:cNvPr>
          <p:cNvSpPr>
            <a:spLocks noGrp="1"/>
          </p:cNvSpPr>
          <p:nvPr>
            <p:ph type="title"/>
          </p:nvPr>
        </p:nvSpPr>
        <p:spPr>
          <a:xfrm>
            <a:off x="200024" y="114301"/>
            <a:ext cx="6178156" cy="794147"/>
          </a:xfrm>
        </p:spPr>
        <p:txBody>
          <a:bodyPr/>
          <a:lstStyle/>
          <a:p>
            <a:pPr algn="just"/>
            <a:r>
              <a:rPr lang="en-US" sz="1500" dirty="0"/>
              <a:t>Among those who shift towards becoming more likely to complete the census after messaging, “my community needs resources and government services” rates highest. </a:t>
            </a:r>
          </a:p>
        </p:txBody>
      </p:sp>
      <p:sp>
        <p:nvSpPr>
          <p:cNvPr id="7" name="Text Box 3">
            <a:extLst>
              <a:ext uri="{FF2B5EF4-FFF2-40B4-BE49-F238E27FC236}">
                <a16:creationId xmlns:a16="http://schemas.microsoft.com/office/drawing/2014/main" id="{B06F0197-B2B7-4B33-9F60-CCBB5C94204A}"/>
              </a:ext>
            </a:extLst>
          </p:cNvPr>
          <p:cNvSpPr txBox="1">
            <a:spLocks noChangeArrowheads="1"/>
          </p:cNvSpPr>
          <p:nvPr/>
        </p:nvSpPr>
        <p:spPr bwMode="auto">
          <a:xfrm>
            <a:off x="1" y="4843418"/>
            <a:ext cx="567993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Q14. </a:t>
            </a:r>
            <a:r>
              <a:rPr lang="en-US" sz="750" dirty="0">
                <a:solidFill>
                  <a:srgbClr val="000000">
                    <a:lumMod val="50000"/>
                  </a:srgbClr>
                </a:solidFill>
              </a:rPr>
              <a:t>Below is a list of reasons to participate in the US Census. Please rate each reason on a scale from ZERO to TEN, where ZERO means it is not at all important reason for you, and TEN means it is a very important reason for you. </a:t>
            </a:r>
          </a:p>
        </p:txBody>
      </p:sp>
    </p:spTree>
    <p:extLst>
      <p:ext uri="{BB962C8B-B14F-4D97-AF65-F5344CB8AC3E}">
        <p14:creationId xmlns:p14="http://schemas.microsoft.com/office/powerpoint/2010/main" val="560668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1903350282"/>
              </p:ext>
            </p:extLst>
          </p:nvPr>
        </p:nvGraphicFramePr>
        <p:xfrm>
          <a:off x="3429000" y="1227712"/>
          <a:ext cx="3226660" cy="3115688"/>
        </p:xfrm>
        <a:graphic>
          <a:graphicData uri="http://schemas.openxmlformats.org/drawingml/2006/chart">
            <c:chart xmlns:c="http://schemas.openxmlformats.org/drawingml/2006/chart" xmlns:r="http://schemas.openxmlformats.org/officeDocument/2006/relationships" r:id="rId3"/>
          </a:graphicData>
        </a:graphic>
      </p:graphicFrame>
      <p:sp>
        <p:nvSpPr>
          <p:cNvPr id="13314"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800" eaLnBrk="1" fontAlgn="base" hangingPunct="1">
              <a:spcBef>
                <a:spcPct val="0"/>
              </a:spcBef>
              <a:spcAft>
                <a:spcPct val="0"/>
              </a:spcAft>
              <a:defRPr/>
            </a:pPr>
            <a:fld id="{3581FB0F-AB68-47C0-92F4-E32AB184B4B6}" type="slidenum">
              <a:rPr lang="en-US" sz="675">
                <a:solidFill>
                  <a:srgbClr val="5F5F5F"/>
                </a:solidFill>
              </a:rPr>
              <a:pPr algn="r" defTabSz="685800" eaLnBrk="1" fontAlgn="base" hangingPunct="1">
                <a:spcBef>
                  <a:spcPct val="0"/>
                </a:spcBef>
                <a:spcAft>
                  <a:spcPct val="0"/>
                </a:spcAft>
                <a:defRPr/>
              </a:pPr>
              <a:t>17</a:t>
            </a:fld>
            <a:endParaRPr lang="en-US" sz="675" dirty="0">
              <a:solidFill>
                <a:srgbClr val="5F5F5F"/>
              </a:solidFill>
            </a:endParaRPr>
          </a:p>
        </p:txBody>
      </p:sp>
      <p:sp>
        <p:nvSpPr>
          <p:cNvPr id="13316" name="Text Box 3"/>
          <p:cNvSpPr txBox="1">
            <a:spLocks noChangeArrowheads="1"/>
          </p:cNvSpPr>
          <p:nvPr/>
        </p:nvSpPr>
        <p:spPr bwMode="auto">
          <a:xfrm>
            <a:off x="1" y="4612585"/>
            <a:ext cx="56799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Q15. </a:t>
            </a:r>
            <a:r>
              <a:rPr lang="en-US" sz="750" dirty="0">
                <a:solidFill>
                  <a:srgbClr val="000000">
                    <a:lumMod val="50000"/>
                  </a:srgbClr>
                </a:solidFill>
              </a:rPr>
              <a:t>Below is an image of an advertisement used in 2010 designed to encourage participation in the census. Please rate how convincing this advertisement would be for you to participate in the US Census on a scale from 0 to 10, where ZERO means it is a not at all convincing advertisement to participate in the US Census and TEN means it is a very convincing advertisement. </a:t>
            </a:r>
            <a:r>
              <a:rPr lang="en-US" sz="750" b="1" dirty="0">
                <a:solidFill>
                  <a:srgbClr val="000000">
                    <a:lumMod val="50000"/>
                  </a:srgbClr>
                </a:solidFill>
              </a:rPr>
              <a:t>[USE ADVERTISEMENT THAT MATCHES LANGUAGE OF SURVEY]</a:t>
            </a:r>
          </a:p>
        </p:txBody>
      </p:sp>
      <p:sp>
        <p:nvSpPr>
          <p:cNvPr id="31" name="TextBox 30"/>
          <p:cNvSpPr txBox="1"/>
          <p:nvPr/>
        </p:nvSpPr>
        <p:spPr>
          <a:xfrm>
            <a:off x="-126060" y="1843728"/>
            <a:ext cx="184731" cy="230832"/>
          </a:xfrm>
          <a:prstGeom prst="rect">
            <a:avLst/>
          </a:prstGeom>
          <a:noFill/>
        </p:spPr>
        <p:txBody>
          <a:bodyPr wrap="none" rtlCol="0">
            <a:spAutoFit/>
          </a:bodyPr>
          <a:lstStyle/>
          <a:p>
            <a:pPr defTabSz="685800" fontAlgn="base">
              <a:spcBef>
                <a:spcPct val="0"/>
              </a:spcBef>
              <a:spcAft>
                <a:spcPct val="0"/>
              </a:spcAft>
              <a:defRPr/>
            </a:pPr>
            <a:endParaRPr lang="en-US" sz="900" b="1" u="sng" dirty="0">
              <a:solidFill>
                <a:srgbClr val="FFFFFF"/>
              </a:solidFill>
              <a:latin typeface="Arial" charset="0"/>
              <a:cs typeface="Times New Roman" pitchFamily="18" charset="0"/>
            </a:endParaRPr>
          </a:p>
        </p:txBody>
      </p:sp>
      <p:sp>
        <p:nvSpPr>
          <p:cNvPr id="16" name="Rectangle 3"/>
          <p:cNvSpPr>
            <a:spLocks noGrp="1" noChangeArrowheads="1"/>
          </p:cNvSpPr>
          <p:nvPr>
            <p:ph type="title"/>
          </p:nvPr>
        </p:nvSpPr>
        <p:spPr>
          <a:xfrm>
            <a:off x="94022" y="48073"/>
            <a:ext cx="6669958" cy="980627"/>
          </a:xfrm>
        </p:spPr>
        <p:txBody>
          <a:bodyPr/>
          <a:lstStyle/>
          <a:p>
            <a:pPr algn="just" eaLnBrk="1" hangingPunct="1"/>
            <a:r>
              <a:rPr lang="en-US" sz="1650" dirty="0">
                <a:latin typeface="Calibri" panose="020F0502020204030204" pitchFamily="34" charset="0"/>
                <a:cs typeface="Calibri" panose="020F0502020204030204" pitchFamily="34" charset="0"/>
              </a:rPr>
              <a:t>Responses to the tested advertisement were positive, with nearly 8 in 10 (79%) rating the advertisement as a convincing reason to participate in the census. </a:t>
            </a:r>
          </a:p>
        </p:txBody>
      </p:sp>
      <p:grpSp>
        <p:nvGrpSpPr>
          <p:cNvPr id="13" name="Group 12"/>
          <p:cNvGrpSpPr/>
          <p:nvPr/>
        </p:nvGrpSpPr>
        <p:grpSpPr>
          <a:xfrm>
            <a:off x="168021" y="1218965"/>
            <a:ext cx="6521958" cy="300082"/>
            <a:chOff x="282678" y="709950"/>
            <a:chExt cx="8693640" cy="400108"/>
          </a:xfrm>
        </p:grpSpPr>
        <p:sp>
          <p:nvSpPr>
            <p:cNvPr id="17" name="Rectangle 16"/>
            <p:cNvSpPr/>
            <p:nvPr/>
          </p:nvSpPr>
          <p:spPr bwMode="auto">
            <a:xfrm>
              <a:off x="282678" y="709950"/>
              <a:ext cx="8693640" cy="400108"/>
            </a:xfrm>
            <a:prstGeom prst="rect">
              <a:avLst/>
            </a:prstGeom>
            <a:solidFill>
              <a:srgbClr val="7F7F7F"/>
            </a:solidFill>
            <a:ln w="3175" cap="flat" cmpd="sng" algn="ctr">
              <a:noFill/>
              <a:prstDash val="solid"/>
              <a:round/>
              <a:headEnd type="none" w="med" len="med"/>
              <a:tailEnd type="none" w="med" len="med"/>
            </a:ln>
            <a:effectLst/>
            <a:extLst/>
          </p:spPr>
          <p:txBody>
            <a:bodyPr wrap="square" anchor="ctr" anchorCtr="1">
              <a:spAutoFit/>
            </a:bodyPr>
            <a:lstStyle/>
            <a:p>
              <a:pPr algn="r" defTabSz="342900">
                <a:defRPr/>
              </a:pPr>
              <a:endParaRPr lang="en-US" sz="1350" dirty="0">
                <a:solidFill>
                  <a:srgbClr val="000000"/>
                </a:solidFill>
                <a:latin typeface="Calibri" pitchFamily="34" charset="0"/>
                <a:ea typeface="ＭＳ Ｐゴシック" charset="0"/>
                <a:cs typeface="Times New Roman" pitchFamily="18" charset="0"/>
              </a:endParaRPr>
            </a:p>
          </p:txBody>
        </p:sp>
        <p:sp>
          <p:nvSpPr>
            <p:cNvPr id="18" name="TextBox 18"/>
            <p:cNvSpPr txBox="1">
              <a:spLocks noChangeArrowheads="1"/>
            </p:cNvSpPr>
            <p:nvPr/>
          </p:nvSpPr>
          <p:spPr bwMode="auto">
            <a:xfrm>
              <a:off x="1726765" y="766892"/>
              <a:ext cx="5800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a:defRPr sz="2000">
                  <a:solidFill>
                    <a:schemeClr val="tx1"/>
                  </a:solidFill>
                  <a:latin typeface="Calibri" charset="0"/>
                  <a:ea typeface="MS PGothic" charset="0"/>
                  <a:cs typeface="MS PGothic" charset="0"/>
                </a:defRPr>
              </a:lvl2pPr>
              <a:lvl3pPr>
                <a:defRPr>
                  <a:solidFill>
                    <a:schemeClr val="tx1"/>
                  </a:solidFill>
                  <a:latin typeface="Calibri" charset="0"/>
                  <a:ea typeface="MS PGothic" charset="0"/>
                  <a:cs typeface="MS PGothic" charset="0"/>
                </a:defRPr>
              </a:lvl3pPr>
              <a:lvl4pPr>
                <a:defRPr sz="16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hangingPunct="0">
                <a:defRPr sz="1600">
                  <a:solidFill>
                    <a:schemeClr val="tx1"/>
                  </a:solidFill>
                  <a:latin typeface="Calibri" charset="0"/>
                  <a:ea typeface="MS PGothic" charset="0"/>
                  <a:cs typeface="MS PGothic" charset="0"/>
                </a:defRPr>
              </a:lvl6pPr>
              <a:lvl7pPr eaLnBrk="0" hangingPunct="0">
                <a:defRPr sz="1600">
                  <a:solidFill>
                    <a:schemeClr val="tx1"/>
                  </a:solidFill>
                  <a:latin typeface="Calibri" charset="0"/>
                  <a:ea typeface="MS PGothic" charset="0"/>
                  <a:cs typeface="MS PGothic" charset="0"/>
                </a:defRPr>
              </a:lvl7pPr>
              <a:lvl8pPr eaLnBrk="0" hangingPunct="0">
                <a:defRPr sz="1600">
                  <a:solidFill>
                    <a:schemeClr val="tx1"/>
                  </a:solidFill>
                  <a:latin typeface="Calibri" charset="0"/>
                  <a:ea typeface="MS PGothic" charset="0"/>
                  <a:cs typeface="MS PGothic" charset="0"/>
                </a:defRPr>
              </a:lvl8pPr>
              <a:lvl9pPr eaLnBrk="0" hangingPunct="0">
                <a:defRPr sz="1600">
                  <a:solidFill>
                    <a:schemeClr val="tx1"/>
                  </a:solidFill>
                  <a:latin typeface="Calibri" charset="0"/>
                  <a:ea typeface="MS PGothic" charset="0"/>
                  <a:cs typeface="MS PGothic" charset="0"/>
                </a:defRPr>
              </a:lvl9pPr>
            </a:lstStyle>
            <a:p>
              <a:pPr algn="ctr" defTabSz="342900"/>
              <a:r>
                <a:rPr lang="en-US" sz="1050" b="1" dirty="0">
                  <a:solidFill>
                    <a:srgbClr val="FFFFFF"/>
                  </a:solidFill>
                </a:rPr>
                <a:t>2010 US Census Advertisement</a:t>
              </a:r>
            </a:p>
          </p:txBody>
        </p:sp>
      </p:grpSp>
      <p:sp>
        <p:nvSpPr>
          <p:cNvPr id="10" name="Text Box 4">
            <a:extLst>
              <a:ext uri="{FF2B5EF4-FFF2-40B4-BE49-F238E27FC236}">
                <a16:creationId xmlns:a16="http://schemas.microsoft.com/office/drawing/2014/main" id="{9BF8C2B5-D169-49D0-B0DF-96FB890E679E}"/>
              </a:ext>
            </a:extLst>
          </p:cNvPr>
          <p:cNvSpPr txBox="1">
            <a:spLocks noChangeArrowheads="1"/>
          </p:cNvSpPr>
          <p:nvPr/>
        </p:nvSpPr>
        <p:spPr bwMode="auto">
          <a:xfrm>
            <a:off x="0" y="4490638"/>
            <a:ext cx="5639611"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685800">
              <a:defRPr/>
            </a:pPr>
            <a:r>
              <a:rPr lang="en-US" sz="750" kern="0" dirty="0">
                <a:solidFill>
                  <a:srgbClr val="000000"/>
                </a:solidFill>
              </a:rPr>
              <a:t>Darker colors indicate intensity.     </a:t>
            </a:r>
          </a:p>
        </p:txBody>
      </p:sp>
      <p:pic>
        <p:nvPicPr>
          <p:cNvPr id="4" name="Picture 3" descr="A picture containing text, newspaper, person, screenshot&#10;&#10;Description generated with very high confidence">
            <a:extLst>
              <a:ext uri="{FF2B5EF4-FFF2-40B4-BE49-F238E27FC236}">
                <a16:creationId xmlns:a16="http://schemas.microsoft.com/office/drawing/2014/main" id="{F6F6A47A-01B6-4836-85C7-F61745C97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341" y="1771651"/>
            <a:ext cx="730555" cy="1024580"/>
          </a:xfrm>
          <a:prstGeom prst="rect">
            <a:avLst/>
          </a:prstGeom>
        </p:spPr>
      </p:pic>
      <p:pic>
        <p:nvPicPr>
          <p:cNvPr id="6" name="Picture 5" descr="A group of people posing for the camera&#10;&#10;Description generated with very high confidence">
            <a:extLst>
              <a:ext uri="{FF2B5EF4-FFF2-40B4-BE49-F238E27FC236}">
                <a16:creationId xmlns:a16="http://schemas.microsoft.com/office/drawing/2014/main" id="{AE57D154-39EE-4309-A6B8-D7FBA098EB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51" y="1771651"/>
            <a:ext cx="740468" cy="1024580"/>
          </a:xfrm>
          <a:prstGeom prst="rect">
            <a:avLst/>
          </a:prstGeom>
        </p:spPr>
      </p:pic>
      <p:pic>
        <p:nvPicPr>
          <p:cNvPr id="8" name="Picture 7" descr="A group of people posing for the camera&#10;&#10;Description generated with very high confidence">
            <a:extLst>
              <a:ext uri="{FF2B5EF4-FFF2-40B4-BE49-F238E27FC236}">
                <a16:creationId xmlns:a16="http://schemas.microsoft.com/office/drawing/2014/main" id="{582625BC-4E1F-415D-B022-1D826FE3E6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1473" y="1771651"/>
            <a:ext cx="740377" cy="1024580"/>
          </a:xfrm>
          <a:prstGeom prst="rect">
            <a:avLst/>
          </a:prstGeom>
        </p:spPr>
      </p:pic>
      <p:pic>
        <p:nvPicPr>
          <p:cNvPr id="11" name="Picture 10" descr="A picture containing newspaper, text&#10;&#10;Description generated with very high confidence">
            <a:extLst>
              <a:ext uri="{FF2B5EF4-FFF2-40B4-BE49-F238E27FC236}">
                <a16:creationId xmlns:a16="http://schemas.microsoft.com/office/drawing/2014/main" id="{94F63F96-0EB7-4EBB-9052-084FD610DC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1573" y="1772993"/>
            <a:ext cx="717700" cy="1023261"/>
          </a:xfrm>
          <a:prstGeom prst="rect">
            <a:avLst/>
          </a:prstGeom>
        </p:spPr>
      </p:pic>
      <p:pic>
        <p:nvPicPr>
          <p:cNvPr id="14" name="Picture 13" descr="A picture containing newspaper, text, screenshot&#10;&#10;Description generated with very high confidence">
            <a:extLst>
              <a:ext uri="{FF2B5EF4-FFF2-40B4-BE49-F238E27FC236}">
                <a16:creationId xmlns:a16="http://schemas.microsoft.com/office/drawing/2014/main" id="{96B12D93-9CE8-4672-9C79-635C5EA9FF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340" y="2844935"/>
            <a:ext cx="730554" cy="1028739"/>
          </a:xfrm>
          <a:prstGeom prst="rect">
            <a:avLst/>
          </a:prstGeom>
        </p:spPr>
      </p:pic>
      <p:pic>
        <p:nvPicPr>
          <p:cNvPr id="19" name="Picture 18" descr="A group of people posing for the camera&#10;&#10;Description generated with very high confidence">
            <a:extLst>
              <a:ext uri="{FF2B5EF4-FFF2-40B4-BE49-F238E27FC236}">
                <a16:creationId xmlns:a16="http://schemas.microsoft.com/office/drawing/2014/main" id="{B4A3511E-F715-4143-9C90-35B7680090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550" y="2846020"/>
            <a:ext cx="732616" cy="1036895"/>
          </a:xfrm>
          <a:prstGeom prst="rect">
            <a:avLst/>
          </a:prstGeom>
        </p:spPr>
      </p:pic>
      <p:pic>
        <p:nvPicPr>
          <p:cNvPr id="21" name="Picture 20" descr="A group of people posing for a photo&#10;&#10;Description generated with very high confidence">
            <a:extLst>
              <a:ext uri="{FF2B5EF4-FFF2-40B4-BE49-F238E27FC236}">
                <a16:creationId xmlns:a16="http://schemas.microsoft.com/office/drawing/2014/main" id="{8D5E338A-122A-4274-B21F-0EEF0DDB1C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2092" y="2850808"/>
            <a:ext cx="729764" cy="1024580"/>
          </a:xfrm>
          <a:prstGeom prst="rect">
            <a:avLst/>
          </a:prstGeom>
        </p:spPr>
      </p:pic>
      <p:pic>
        <p:nvPicPr>
          <p:cNvPr id="23" name="Picture 22" descr="A group of people posing for the camera&#10;&#10;Description generated with very high confidence">
            <a:extLst>
              <a:ext uri="{FF2B5EF4-FFF2-40B4-BE49-F238E27FC236}">
                <a16:creationId xmlns:a16="http://schemas.microsoft.com/office/drawing/2014/main" id="{E6FA1B80-2FA7-4B7E-893B-7F0C5D40484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49731" y="2844934"/>
            <a:ext cx="729341" cy="1036895"/>
          </a:xfrm>
          <a:prstGeom prst="rect">
            <a:avLst/>
          </a:prstGeom>
        </p:spPr>
      </p:pic>
    </p:spTree>
    <p:extLst>
      <p:ext uri="{BB962C8B-B14F-4D97-AF65-F5344CB8AC3E}">
        <p14:creationId xmlns:p14="http://schemas.microsoft.com/office/powerpoint/2010/main" val="354474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800" eaLnBrk="1" fontAlgn="base" hangingPunct="1">
              <a:spcBef>
                <a:spcPct val="0"/>
              </a:spcBef>
              <a:spcAft>
                <a:spcPct val="0"/>
              </a:spcAft>
              <a:defRPr/>
            </a:pPr>
            <a:fld id="{3581FB0F-AB68-47C0-92F4-E32AB184B4B6}" type="slidenum">
              <a:rPr lang="en-US" sz="675">
                <a:solidFill>
                  <a:srgbClr val="5F5F5F"/>
                </a:solidFill>
              </a:rPr>
              <a:pPr algn="r" defTabSz="685800" eaLnBrk="1" fontAlgn="base" hangingPunct="1">
                <a:spcBef>
                  <a:spcPct val="0"/>
                </a:spcBef>
                <a:spcAft>
                  <a:spcPct val="0"/>
                </a:spcAft>
                <a:defRPr/>
              </a:pPr>
              <a:t>18</a:t>
            </a:fld>
            <a:endParaRPr lang="en-US" sz="675" dirty="0">
              <a:solidFill>
                <a:srgbClr val="5F5F5F"/>
              </a:solidFill>
            </a:endParaRPr>
          </a:p>
        </p:txBody>
      </p:sp>
      <p:sp>
        <p:nvSpPr>
          <p:cNvPr id="31" name="TextBox 30"/>
          <p:cNvSpPr txBox="1"/>
          <p:nvPr/>
        </p:nvSpPr>
        <p:spPr>
          <a:xfrm>
            <a:off x="-126060" y="1843728"/>
            <a:ext cx="184731" cy="230832"/>
          </a:xfrm>
          <a:prstGeom prst="rect">
            <a:avLst/>
          </a:prstGeom>
          <a:noFill/>
        </p:spPr>
        <p:txBody>
          <a:bodyPr wrap="none" rtlCol="0">
            <a:spAutoFit/>
          </a:bodyPr>
          <a:lstStyle/>
          <a:p>
            <a:pPr defTabSz="685800" fontAlgn="base">
              <a:spcBef>
                <a:spcPct val="0"/>
              </a:spcBef>
              <a:spcAft>
                <a:spcPct val="0"/>
              </a:spcAft>
              <a:defRPr/>
            </a:pPr>
            <a:endParaRPr lang="en-US" sz="900" b="1" u="sng" dirty="0">
              <a:solidFill>
                <a:srgbClr val="FFFFFF"/>
              </a:solidFill>
              <a:latin typeface="Arial" charset="0"/>
              <a:cs typeface="Times New Roman" pitchFamily="18" charset="0"/>
            </a:endParaRPr>
          </a:p>
        </p:txBody>
      </p:sp>
      <p:grpSp>
        <p:nvGrpSpPr>
          <p:cNvPr id="13" name="Group 12"/>
          <p:cNvGrpSpPr/>
          <p:nvPr/>
        </p:nvGrpSpPr>
        <p:grpSpPr>
          <a:xfrm>
            <a:off x="164351" y="171043"/>
            <a:ext cx="6529299" cy="300082"/>
            <a:chOff x="282678" y="709950"/>
            <a:chExt cx="8693640" cy="400108"/>
          </a:xfrm>
        </p:grpSpPr>
        <p:sp>
          <p:nvSpPr>
            <p:cNvPr id="17" name="Rectangle 16"/>
            <p:cNvSpPr/>
            <p:nvPr/>
          </p:nvSpPr>
          <p:spPr bwMode="auto">
            <a:xfrm>
              <a:off x="282678" y="709950"/>
              <a:ext cx="8693640" cy="400108"/>
            </a:xfrm>
            <a:prstGeom prst="rect">
              <a:avLst/>
            </a:prstGeom>
            <a:solidFill>
              <a:srgbClr val="7F7F7F"/>
            </a:solidFill>
            <a:ln w="3175" cap="flat" cmpd="sng" algn="ctr">
              <a:noFill/>
              <a:prstDash val="solid"/>
              <a:round/>
              <a:headEnd type="none" w="med" len="med"/>
              <a:tailEnd type="none" w="med" len="med"/>
            </a:ln>
            <a:effectLst/>
            <a:extLst/>
          </p:spPr>
          <p:txBody>
            <a:bodyPr wrap="square" anchor="ctr" anchorCtr="1">
              <a:spAutoFit/>
            </a:bodyPr>
            <a:lstStyle/>
            <a:p>
              <a:pPr algn="r" defTabSz="342900">
                <a:defRPr/>
              </a:pPr>
              <a:endParaRPr lang="en-US" sz="1350" dirty="0">
                <a:solidFill>
                  <a:srgbClr val="000000"/>
                </a:solidFill>
                <a:latin typeface="Calibri" pitchFamily="34" charset="0"/>
                <a:ea typeface="ＭＳ Ｐゴシック" charset="0"/>
                <a:cs typeface="Times New Roman" pitchFamily="18" charset="0"/>
              </a:endParaRPr>
            </a:p>
          </p:txBody>
        </p:sp>
        <p:sp>
          <p:nvSpPr>
            <p:cNvPr id="18" name="TextBox 18"/>
            <p:cNvSpPr txBox="1">
              <a:spLocks noChangeArrowheads="1"/>
            </p:cNvSpPr>
            <p:nvPr/>
          </p:nvSpPr>
          <p:spPr bwMode="auto">
            <a:xfrm>
              <a:off x="1726765" y="766892"/>
              <a:ext cx="5800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a:defRPr sz="2000">
                  <a:solidFill>
                    <a:schemeClr val="tx1"/>
                  </a:solidFill>
                  <a:latin typeface="Calibri" charset="0"/>
                  <a:ea typeface="MS PGothic" charset="0"/>
                  <a:cs typeface="MS PGothic" charset="0"/>
                </a:defRPr>
              </a:lvl2pPr>
              <a:lvl3pPr>
                <a:defRPr>
                  <a:solidFill>
                    <a:schemeClr val="tx1"/>
                  </a:solidFill>
                  <a:latin typeface="Calibri" charset="0"/>
                  <a:ea typeface="MS PGothic" charset="0"/>
                  <a:cs typeface="MS PGothic" charset="0"/>
                </a:defRPr>
              </a:lvl3pPr>
              <a:lvl4pPr>
                <a:defRPr sz="16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hangingPunct="0">
                <a:defRPr sz="1600">
                  <a:solidFill>
                    <a:schemeClr val="tx1"/>
                  </a:solidFill>
                  <a:latin typeface="Calibri" charset="0"/>
                  <a:ea typeface="MS PGothic" charset="0"/>
                  <a:cs typeface="MS PGothic" charset="0"/>
                </a:defRPr>
              </a:lvl6pPr>
              <a:lvl7pPr eaLnBrk="0" hangingPunct="0">
                <a:defRPr sz="1600">
                  <a:solidFill>
                    <a:schemeClr val="tx1"/>
                  </a:solidFill>
                  <a:latin typeface="Calibri" charset="0"/>
                  <a:ea typeface="MS PGothic" charset="0"/>
                  <a:cs typeface="MS PGothic" charset="0"/>
                </a:defRPr>
              </a:lvl7pPr>
              <a:lvl8pPr eaLnBrk="0" hangingPunct="0">
                <a:defRPr sz="1600">
                  <a:solidFill>
                    <a:schemeClr val="tx1"/>
                  </a:solidFill>
                  <a:latin typeface="Calibri" charset="0"/>
                  <a:ea typeface="MS PGothic" charset="0"/>
                  <a:cs typeface="MS PGothic" charset="0"/>
                </a:defRPr>
              </a:lvl8pPr>
              <a:lvl9pPr eaLnBrk="0" hangingPunct="0">
                <a:defRPr sz="1600">
                  <a:solidFill>
                    <a:schemeClr val="tx1"/>
                  </a:solidFill>
                  <a:latin typeface="Calibri" charset="0"/>
                  <a:ea typeface="MS PGothic" charset="0"/>
                  <a:cs typeface="MS PGothic" charset="0"/>
                </a:defRPr>
              </a:lvl9pPr>
            </a:lstStyle>
            <a:p>
              <a:pPr algn="ctr" defTabSz="342900"/>
              <a:r>
                <a:rPr lang="en-US" sz="1050" b="1" dirty="0">
                  <a:solidFill>
                    <a:srgbClr val="FFFFFF"/>
                  </a:solidFill>
                </a:rPr>
                <a:t>2010 US Census Advertisement</a:t>
              </a:r>
            </a:p>
          </p:txBody>
        </p:sp>
      </p:grpSp>
      <p:graphicFrame>
        <p:nvGraphicFramePr>
          <p:cNvPr id="10" name="Object 12">
            <a:extLst>
              <a:ext uri="{FF2B5EF4-FFF2-40B4-BE49-F238E27FC236}">
                <a16:creationId xmlns:a16="http://schemas.microsoft.com/office/drawing/2014/main" id="{981F3956-9D34-4DF1-920D-982B58C6FF74}"/>
              </a:ext>
            </a:extLst>
          </p:cNvPr>
          <p:cNvGraphicFramePr>
            <a:graphicFrameLocks noChangeAspect="1"/>
          </p:cNvGraphicFramePr>
          <p:nvPr>
            <p:extLst>
              <p:ext uri="{D42A27DB-BD31-4B8C-83A1-F6EECF244321}">
                <p14:modId xmlns:p14="http://schemas.microsoft.com/office/powerpoint/2010/main" val="257570702"/>
              </p:ext>
            </p:extLst>
          </p:nvPr>
        </p:nvGraphicFramePr>
        <p:xfrm>
          <a:off x="1371600" y="457200"/>
          <a:ext cx="4914900" cy="4084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6E18B21F-225C-42B5-987E-97F65FBF503B}"/>
              </a:ext>
            </a:extLst>
          </p:cNvPr>
          <p:cNvGraphicFramePr>
            <a:graphicFrameLocks noGrp="1"/>
          </p:cNvGraphicFramePr>
          <p:nvPr>
            <p:extLst/>
          </p:nvPr>
        </p:nvGraphicFramePr>
        <p:xfrm>
          <a:off x="6315075" y="508590"/>
          <a:ext cx="378575" cy="3949113"/>
        </p:xfrm>
        <a:graphic>
          <a:graphicData uri="http://schemas.openxmlformats.org/drawingml/2006/table">
            <a:tbl>
              <a:tblPr firstRow="1" bandRow="1">
                <a:tableStyleId>{2D5ABB26-0587-4C30-8999-92F81FD0307C}</a:tableStyleId>
              </a:tblPr>
              <a:tblGrid>
                <a:gridCol w="378575">
                  <a:extLst>
                    <a:ext uri="{9D8B030D-6E8A-4147-A177-3AD203B41FA5}">
                      <a16:colId xmlns:a16="http://schemas.microsoft.com/office/drawing/2014/main" val="20000"/>
                    </a:ext>
                  </a:extLst>
                </a:gridCol>
              </a:tblGrid>
              <a:tr h="426263">
                <a:tc>
                  <a:txBody>
                    <a:bodyPr/>
                    <a:lstStyle/>
                    <a:p>
                      <a:pPr algn="ctr"/>
                      <a:r>
                        <a:rPr lang="en-US" sz="1100" b="1" dirty="0">
                          <a:solidFill>
                            <a:srgbClr val="000000"/>
                          </a:solidFill>
                          <a:latin typeface="+mn-lt"/>
                        </a:rPr>
                        <a:t>5/DK</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352285">
                <a:tc>
                  <a:txBody>
                    <a:bodyPr/>
                    <a:lstStyle/>
                    <a:p>
                      <a:pPr algn="ctr" fontAlgn="b"/>
                      <a:r>
                        <a:rPr lang="en-US" sz="1100" b="1" i="0" u="none" strike="noStrike" dirty="0">
                          <a:effectLst/>
                          <a:latin typeface="+mn-lt"/>
                        </a:rPr>
                        <a:t>11</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837209854"/>
                  </a:ext>
                </a:extLst>
              </a:tr>
              <a:tr h="352285">
                <a:tc>
                  <a:txBody>
                    <a:bodyPr/>
                    <a:lstStyle/>
                    <a:p>
                      <a:pPr algn="ctr" fontAlgn="b"/>
                      <a:endParaRPr lang="en-US" sz="1100" b="1" i="0" u="none" strike="noStrike" dirty="0">
                        <a:effectLst/>
                        <a:latin typeface="+mn-lt"/>
                      </a:endParaRP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637955750"/>
                  </a:ext>
                </a:extLst>
              </a:tr>
              <a:tr h="352285">
                <a:tc>
                  <a:txBody>
                    <a:bodyPr/>
                    <a:lstStyle/>
                    <a:p>
                      <a:pPr algn="ctr" fontAlgn="b"/>
                      <a:r>
                        <a:rPr lang="en-US" sz="1100" b="1" i="0" u="none" strike="noStrike" dirty="0">
                          <a:effectLst/>
                          <a:latin typeface="+mn-lt"/>
                        </a:rPr>
                        <a:t>13</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264526110"/>
                  </a:ext>
                </a:extLst>
              </a:tr>
              <a:tr h="352285">
                <a:tc>
                  <a:txBody>
                    <a:bodyPr/>
                    <a:lstStyle/>
                    <a:p>
                      <a:pPr algn="ctr" fontAlgn="b"/>
                      <a:r>
                        <a:rPr lang="en-US" sz="1100" b="1" i="0" u="none" strike="noStrike" dirty="0">
                          <a:effectLst/>
                          <a:latin typeface="+mn-lt"/>
                        </a:rPr>
                        <a:t>6</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500912557"/>
                  </a:ext>
                </a:extLst>
              </a:tr>
              <a:tr h="352285">
                <a:tc>
                  <a:txBody>
                    <a:bodyPr/>
                    <a:lstStyle/>
                    <a:p>
                      <a:pPr algn="ctr" fontAlgn="b"/>
                      <a:r>
                        <a:rPr lang="en-US" sz="1100" b="1" i="0" u="none" strike="noStrike" dirty="0">
                          <a:effectLst/>
                          <a:latin typeface="+mn-lt"/>
                        </a:rPr>
                        <a:t>12</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4000345886"/>
                  </a:ext>
                </a:extLst>
              </a:tr>
              <a:tr h="352285">
                <a:tc>
                  <a:txBody>
                    <a:bodyPr/>
                    <a:lstStyle/>
                    <a:p>
                      <a:pPr algn="ctr" fontAlgn="b"/>
                      <a:r>
                        <a:rPr lang="en-US" sz="1100" b="1" i="0" u="none" strike="noStrike" dirty="0">
                          <a:effectLst/>
                          <a:latin typeface="+mn-lt"/>
                        </a:rPr>
                        <a:t>11</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247100019"/>
                  </a:ext>
                </a:extLst>
              </a:tr>
              <a:tr h="352285">
                <a:tc>
                  <a:txBody>
                    <a:bodyPr/>
                    <a:lstStyle/>
                    <a:p>
                      <a:pPr algn="ctr" fontAlgn="b"/>
                      <a:r>
                        <a:rPr lang="en-US" sz="1100" b="1" i="0" u="none" strike="noStrike" dirty="0">
                          <a:effectLst/>
                          <a:latin typeface="+mn-lt"/>
                        </a:rPr>
                        <a:t>12</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14294212"/>
                  </a:ext>
                </a:extLst>
              </a:tr>
              <a:tr h="352285">
                <a:tc>
                  <a:txBody>
                    <a:bodyPr/>
                    <a:lstStyle/>
                    <a:p>
                      <a:pPr algn="ctr" fontAlgn="b"/>
                      <a:r>
                        <a:rPr lang="en-US" sz="1100" b="1" i="0" u="none" strike="noStrike" dirty="0">
                          <a:effectLst/>
                          <a:latin typeface="+mn-lt"/>
                        </a:rPr>
                        <a:t>19</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427097912"/>
                  </a:ext>
                </a:extLst>
              </a:tr>
              <a:tr h="352285">
                <a:tc>
                  <a:txBody>
                    <a:bodyPr/>
                    <a:lstStyle/>
                    <a:p>
                      <a:pPr algn="ctr" fontAlgn="b"/>
                      <a:r>
                        <a:rPr lang="en-US" sz="1100" b="1" i="0" u="none" strike="noStrike" dirty="0">
                          <a:effectLst/>
                          <a:latin typeface="+mn-lt"/>
                        </a:rPr>
                        <a:t>14</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388910321"/>
                  </a:ext>
                </a:extLst>
              </a:tr>
              <a:tr h="352285">
                <a:tc>
                  <a:txBody>
                    <a:bodyPr/>
                    <a:lstStyle/>
                    <a:p>
                      <a:pPr algn="ctr" fontAlgn="b"/>
                      <a:r>
                        <a:rPr lang="en-US" sz="1100" b="1" i="0" u="none" strike="noStrike" dirty="0">
                          <a:effectLst/>
                          <a:latin typeface="+mn-lt"/>
                        </a:rPr>
                        <a:t>9</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012604393"/>
                  </a:ext>
                </a:extLst>
              </a:tr>
            </a:tbl>
          </a:graphicData>
        </a:graphic>
      </p:graphicFrame>
      <p:sp>
        <p:nvSpPr>
          <p:cNvPr id="16" name="Rectangle 3"/>
          <p:cNvSpPr>
            <a:spLocks noGrp="1" noChangeArrowheads="1"/>
          </p:cNvSpPr>
          <p:nvPr>
            <p:ph type="title"/>
          </p:nvPr>
        </p:nvSpPr>
        <p:spPr>
          <a:xfrm>
            <a:off x="164350" y="1366833"/>
            <a:ext cx="1835900" cy="2221524"/>
          </a:xfrm>
        </p:spPr>
        <p:txBody>
          <a:bodyPr/>
          <a:lstStyle/>
          <a:p>
            <a:pPr eaLnBrk="1" hangingPunct="1"/>
            <a:r>
              <a:rPr lang="en-US" sz="1500" dirty="0">
                <a:latin typeface="Calibri" panose="020F0502020204030204" pitchFamily="34" charset="0"/>
                <a:cs typeface="Calibri" panose="020F0502020204030204" pitchFamily="34" charset="0"/>
              </a:rPr>
              <a:t>The advertisement was most intensely convincing (10 out of 10) </a:t>
            </a:r>
            <a:r>
              <a:rPr lang="en-US" sz="1500">
                <a:latin typeface="Calibri" panose="020F0502020204030204" pitchFamily="34" charset="0"/>
                <a:cs typeface="Calibri" panose="020F0502020204030204" pitchFamily="34" charset="0"/>
              </a:rPr>
              <a:t>to Indian, Filipino </a:t>
            </a:r>
            <a:r>
              <a:rPr lang="en-US" sz="1500" dirty="0">
                <a:latin typeface="Calibri" panose="020F0502020204030204" pitchFamily="34" charset="0"/>
                <a:cs typeface="Calibri" panose="020F0502020204030204" pitchFamily="34" charset="0"/>
              </a:rPr>
              <a:t>and Vietnamese Americans.</a:t>
            </a:r>
          </a:p>
        </p:txBody>
      </p:sp>
      <p:cxnSp>
        <p:nvCxnSpPr>
          <p:cNvPr id="14" name="Straight Connector 13">
            <a:extLst>
              <a:ext uri="{FF2B5EF4-FFF2-40B4-BE49-F238E27FC236}">
                <a16:creationId xmlns:a16="http://schemas.microsoft.com/office/drawing/2014/main" id="{B5924794-821C-49D1-B1E3-F0C7D1ED716E}"/>
              </a:ext>
            </a:extLst>
          </p:cNvPr>
          <p:cNvCxnSpPr>
            <a:cxnSpLocks/>
          </p:cNvCxnSpPr>
          <p:nvPr/>
        </p:nvCxnSpPr>
        <p:spPr bwMode="auto">
          <a:xfrm flipH="1">
            <a:off x="2171700" y="1485900"/>
            <a:ext cx="3904490" cy="0"/>
          </a:xfrm>
          <a:prstGeom prst="line">
            <a:avLst/>
          </a:pr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Text Box 3">
            <a:extLst>
              <a:ext uri="{FF2B5EF4-FFF2-40B4-BE49-F238E27FC236}">
                <a16:creationId xmlns:a16="http://schemas.microsoft.com/office/drawing/2014/main" id="{A489ACAC-ACC5-4CAE-9B61-1D9212B584D6}"/>
              </a:ext>
            </a:extLst>
          </p:cNvPr>
          <p:cNvSpPr txBox="1">
            <a:spLocks noChangeArrowheads="1"/>
          </p:cNvSpPr>
          <p:nvPr/>
        </p:nvSpPr>
        <p:spPr bwMode="auto">
          <a:xfrm>
            <a:off x="1" y="4612585"/>
            <a:ext cx="56799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Q15. </a:t>
            </a:r>
            <a:r>
              <a:rPr lang="en-US" sz="750" dirty="0">
                <a:solidFill>
                  <a:srgbClr val="000000">
                    <a:lumMod val="50000"/>
                  </a:srgbClr>
                </a:solidFill>
              </a:rPr>
              <a:t>Below is an image of an advertisement used in 2010 designed to encourage participation in the census. Please rate how convincing this advertisement would be for you to participate in the US Census on a scale from 0 to 10, where ZERO means it is a not at all convincing advertisement to participate in the US Census and TEN means it is a very convincing advertisement. </a:t>
            </a:r>
            <a:r>
              <a:rPr lang="en-US" sz="750" b="1" dirty="0">
                <a:solidFill>
                  <a:srgbClr val="000000">
                    <a:lumMod val="50000"/>
                  </a:srgbClr>
                </a:solidFill>
              </a:rPr>
              <a:t>[USE ADVERTISEMENT THAT MATCHES LANGUAGE OF SURVEY]</a:t>
            </a:r>
          </a:p>
        </p:txBody>
      </p:sp>
      <p:sp>
        <p:nvSpPr>
          <p:cNvPr id="20" name="Text Box 4">
            <a:extLst>
              <a:ext uri="{FF2B5EF4-FFF2-40B4-BE49-F238E27FC236}">
                <a16:creationId xmlns:a16="http://schemas.microsoft.com/office/drawing/2014/main" id="{3478286E-E47D-4E67-B3FB-B72986443672}"/>
              </a:ext>
            </a:extLst>
          </p:cNvPr>
          <p:cNvSpPr txBox="1">
            <a:spLocks noChangeArrowheads="1"/>
          </p:cNvSpPr>
          <p:nvPr/>
        </p:nvSpPr>
        <p:spPr bwMode="auto">
          <a:xfrm>
            <a:off x="0" y="4490638"/>
            <a:ext cx="5639611"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685800">
              <a:defRPr/>
            </a:pPr>
            <a:r>
              <a:rPr lang="en-US" sz="750" kern="0" dirty="0">
                <a:solidFill>
                  <a:srgbClr val="000000"/>
                </a:solidFill>
              </a:rPr>
              <a:t>Darker colors indicate intensity.     </a:t>
            </a:r>
          </a:p>
        </p:txBody>
      </p:sp>
    </p:spTree>
    <p:extLst>
      <p:ext uri="{BB962C8B-B14F-4D97-AF65-F5344CB8AC3E}">
        <p14:creationId xmlns:p14="http://schemas.microsoft.com/office/powerpoint/2010/main" val="235340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800" eaLnBrk="1" fontAlgn="base" hangingPunct="1">
              <a:spcBef>
                <a:spcPct val="0"/>
              </a:spcBef>
              <a:spcAft>
                <a:spcPct val="0"/>
              </a:spcAft>
              <a:defRPr/>
            </a:pPr>
            <a:fld id="{3581FB0F-AB68-47C0-92F4-E32AB184B4B6}" type="slidenum">
              <a:rPr lang="en-US" sz="675">
                <a:solidFill>
                  <a:srgbClr val="5F5F5F"/>
                </a:solidFill>
              </a:rPr>
              <a:pPr algn="r" defTabSz="685800" eaLnBrk="1" fontAlgn="base" hangingPunct="1">
                <a:spcBef>
                  <a:spcPct val="0"/>
                </a:spcBef>
                <a:spcAft>
                  <a:spcPct val="0"/>
                </a:spcAft>
                <a:defRPr/>
              </a:pPr>
              <a:t>19</a:t>
            </a:fld>
            <a:endParaRPr lang="en-US" sz="675" dirty="0">
              <a:solidFill>
                <a:srgbClr val="5F5F5F"/>
              </a:solidFill>
            </a:endParaRPr>
          </a:p>
        </p:txBody>
      </p:sp>
      <p:sp>
        <p:nvSpPr>
          <p:cNvPr id="31" name="TextBox 30"/>
          <p:cNvSpPr txBox="1"/>
          <p:nvPr/>
        </p:nvSpPr>
        <p:spPr>
          <a:xfrm>
            <a:off x="-126060" y="1843728"/>
            <a:ext cx="184731" cy="230832"/>
          </a:xfrm>
          <a:prstGeom prst="rect">
            <a:avLst/>
          </a:prstGeom>
          <a:noFill/>
        </p:spPr>
        <p:txBody>
          <a:bodyPr wrap="none" rtlCol="0">
            <a:spAutoFit/>
          </a:bodyPr>
          <a:lstStyle/>
          <a:p>
            <a:pPr defTabSz="685800" fontAlgn="base">
              <a:spcBef>
                <a:spcPct val="0"/>
              </a:spcBef>
              <a:spcAft>
                <a:spcPct val="0"/>
              </a:spcAft>
              <a:defRPr/>
            </a:pPr>
            <a:endParaRPr lang="en-US" sz="900" b="1" u="sng" dirty="0">
              <a:solidFill>
                <a:srgbClr val="FFFFFF"/>
              </a:solidFill>
              <a:latin typeface="Arial" charset="0"/>
              <a:cs typeface="Times New Roman" pitchFamily="18" charset="0"/>
            </a:endParaRPr>
          </a:p>
        </p:txBody>
      </p:sp>
      <p:grpSp>
        <p:nvGrpSpPr>
          <p:cNvPr id="13" name="Group 12"/>
          <p:cNvGrpSpPr/>
          <p:nvPr/>
        </p:nvGrpSpPr>
        <p:grpSpPr>
          <a:xfrm>
            <a:off x="164351" y="171043"/>
            <a:ext cx="6529299" cy="300082"/>
            <a:chOff x="282678" y="709950"/>
            <a:chExt cx="8693640" cy="400108"/>
          </a:xfrm>
        </p:grpSpPr>
        <p:sp>
          <p:nvSpPr>
            <p:cNvPr id="17" name="Rectangle 16"/>
            <p:cNvSpPr/>
            <p:nvPr/>
          </p:nvSpPr>
          <p:spPr bwMode="auto">
            <a:xfrm>
              <a:off x="282678" y="709950"/>
              <a:ext cx="8693640" cy="400108"/>
            </a:xfrm>
            <a:prstGeom prst="rect">
              <a:avLst/>
            </a:prstGeom>
            <a:solidFill>
              <a:srgbClr val="7F7F7F"/>
            </a:solidFill>
            <a:ln w="3175" cap="flat" cmpd="sng" algn="ctr">
              <a:noFill/>
              <a:prstDash val="solid"/>
              <a:round/>
              <a:headEnd type="none" w="med" len="med"/>
              <a:tailEnd type="none" w="med" len="med"/>
            </a:ln>
            <a:effectLst/>
            <a:extLst/>
          </p:spPr>
          <p:txBody>
            <a:bodyPr wrap="square" anchor="ctr" anchorCtr="1">
              <a:spAutoFit/>
            </a:bodyPr>
            <a:lstStyle/>
            <a:p>
              <a:pPr algn="r" defTabSz="342900">
                <a:defRPr/>
              </a:pPr>
              <a:endParaRPr lang="en-US" sz="1350" dirty="0">
                <a:solidFill>
                  <a:srgbClr val="000000"/>
                </a:solidFill>
                <a:latin typeface="Calibri" pitchFamily="34" charset="0"/>
                <a:ea typeface="ＭＳ Ｐゴシック" charset="0"/>
                <a:cs typeface="Times New Roman" pitchFamily="18" charset="0"/>
              </a:endParaRPr>
            </a:p>
          </p:txBody>
        </p:sp>
        <p:sp>
          <p:nvSpPr>
            <p:cNvPr id="18" name="TextBox 18"/>
            <p:cNvSpPr txBox="1">
              <a:spLocks noChangeArrowheads="1"/>
            </p:cNvSpPr>
            <p:nvPr/>
          </p:nvSpPr>
          <p:spPr bwMode="auto">
            <a:xfrm>
              <a:off x="1726765" y="766892"/>
              <a:ext cx="5800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a:defRPr sz="2000">
                  <a:solidFill>
                    <a:schemeClr val="tx1"/>
                  </a:solidFill>
                  <a:latin typeface="Calibri" charset="0"/>
                  <a:ea typeface="MS PGothic" charset="0"/>
                  <a:cs typeface="MS PGothic" charset="0"/>
                </a:defRPr>
              </a:lvl2pPr>
              <a:lvl3pPr>
                <a:defRPr>
                  <a:solidFill>
                    <a:schemeClr val="tx1"/>
                  </a:solidFill>
                  <a:latin typeface="Calibri" charset="0"/>
                  <a:ea typeface="MS PGothic" charset="0"/>
                  <a:cs typeface="MS PGothic" charset="0"/>
                </a:defRPr>
              </a:lvl3pPr>
              <a:lvl4pPr>
                <a:defRPr sz="16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hangingPunct="0">
                <a:defRPr sz="1600">
                  <a:solidFill>
                    <a:schemeClr val="tx1"/>
                  </a:solidFill>
                  <a:latin typeface="Calibri" charset="0"/>
                  <a:ea typeface="MS PGothic" charset="0"/>
                  <a:cs typeface="MS PGothic" charset="0"/>
                </a:defRPr>
              </a:lvl6pPr>
              <a:lvl7pPr eaLnBrk="0" hangingPunct="0">
                <a:defRPr sz="1600">
                  <a:solidFill>
                    <a:schemeClr val="tx1"/>
                  </a:solidFill>
                  <a:latin typeface="Calibri" charset="0"/>
                  <a:ea typeface="MS PGothic" charset="0"/>
                  <a:cs typeface="MS PGothic" charset="0"/>
                </a:defRPr>
              </a:lvl7pPr>
              <a:lvl8pPr eaLnBrk="0" hangingPunct="0">
                <a:defRPr sz="1600">
                  <a:solidFill>
                    <a:schemeClr val="tx1"/>
                  </a:solidFill>
                  <a:latin typeface="Calibri" charset="0"/>
                  <a:ea typeface="MS PGothic" charset="0"/>
                  <a:cs typeface="MS PGothic" charset="0"/>
                </a:defRPr>
              </a:lvl8pPr>
              <a:lvl9pPr eaLnBrk="0" hangingPunct="0">
                <a:defRPr sz="1600">
                  <a:solidFill>
                    <a:schemeClr val="tx1"/>
                  </a:solidFill>
                  <a:latin typeface="Calibri" charset="0"/>
                  <a:ea typeface="MS PGothic" charset="0"/>
                  <a:cs typeface="MS PGothic" charset="0"/>
                </a:defRPr>
              </a:lvl9pPr>
            </a:lstStyle>
            <a:p>
              <a:pPr algn="ctr" defTabSz="342900"/>
              <a:r>
                <a:rPr lang="en-US" sz="1050" b="1" dirty="0">
                  <a:solidFill>
                    <a:srgbClr val="FFFFFF"/>
                  </a:solidFill>
                </a:rPr>
                <a:t>2010 US Census Advertisement</a:t>
              </a:r>
            </a:p>
          </p:txBody>
        </p:sp>
      </p:grpSp>
      <p:graphicFrame>
        <p:nvGraphicFramePr>
          <p:cNvPr id="10" name="Object 12">
            <a:extLst>
              <a:ext uri="{FF2B5EF4-FFF2-40B4-BE49-F238E27FC236}">
                <a16:creationId xmlns:a16="http://schemas.microsoft.com/office/drawing/2014/main" id="{981F3956-9D34-4DF1-920D-982B58C6FF74}"/>
              </a:ext>
            </a:extLst>
          </p:cNvPr>
          <p:cNvGraphicFramePr>
            <a:graphicFrameLocks noChangeAspect="1"/>
          </p:cNvGraphicFramePr>
          <p:nvPr>
            <p:extLst>
              <p:ext uri="{D42A27DB-BD31-4B8C-83A1-F6EECF244321}">
                <p14:modId xmlns:p14="http://schemas.microsoft.com/office/powerpoint/2010/main" val="1920946922"/>
              </p:ext>
            </p:extLst>
          </p:nvPr>
        </p:nvGraphicFramePr>
        <p:xfrm>
          <a:off x="1371600" y="457200"/>
          <a:ext cx="4914900" cy="4084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6E18B21F-225C-42B5-987E-97F65FBF503B}"/>
              </a:ext>
            </a:extLst>
          </p:cNvPr>
          <p:cNvGraphicFramePr>
            <a:graphicFrameLocks noGrp="1"/>
          </p:cNvGraphicFramePr>
          <p:nvPr>
            <p:extLst>
              <p:ext uri="{D42A27DB-BD31-4B8C-83A1-F6EECF244321}">
                <p14:modId xmlns:p14="http://schemas.microsoft.com/office/powerpoint/2010/main" val="1070770759"/>
              </p:ext>
            </p:extLst>
          </p:nvPr>
        </p:nvGraphicFramePr>
        <p:xfrm>
          <a:off x="6315075" y="508590"/>
          <a:ext cx="378575" cy="3949113"/>
        </p:xfrm>
        <a:graphic>
          <a:graphicData uri="http://schemas.openxmlformats.org/drawingml/2006/table">
            <a:tbl>
              <a:tblPr firstRow="1" bandRow="1">
                <a:tableStyleId>{2D5ABB26-0587-4C30-8999-92F81FD0307C}</a:tableStyleId>
              </a:tblPr>
              <a:tblGrid>
                <a:gridCol w="378575">
                  <a:extLst>
                    <a:ext uri="{9D8B030D-6E8A-4147-A177-3AD203B41FA5}">
                      <a16:colId xmlns:a16="http://schemas.microsoft.com/office/drawing/2014/main" val="20000"/>
                    </a:ext>
                  </a:extLst>
                </a:gridCol>
              </a:tblGrid>
              <a:tr h="426263">
                <a:tc>
                  <a:txBody>
                    <a:bodyPr/>
                    <a:lstStyle/>
                    <a:p>
                      <a:pPr algn="ctr"/>
                      <a:r>
                        <a:rPr lang="en-US" sz="1100" b="1" dirty="0">
                          <a:solidFill>
                            <a:srgbClr val="000000"/>
                          </a:solidFill>
                          <a:latin typeface="+mn-lt"/>
                        </a:rPr>
                        <a:t>5/DK</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352285">
                <a:tc>
                  <a:txBody>
                    <a:bodyPr/>
                    <a:lstStyle/>
                    <a:p>
                      <a:pPr algn="ctr" fontAlgn="b"/>
                      <a:r>
                        <a:rPr lang="en-US" sz="1100" b="1" i="0" u="none" strike="noStrike" dirty="0">
                          <a:effectLst/>
                          <a:latin typeface="+mn-lt"/>
                        </a:rPr>
                        <a:t>11</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837209854"/>
                  </a:ext>
                </a:extLst>
              </a:tr>
              <a:tr h="352285">
                <a:tc>
                  <a:txBody>
                    <a:bodyPr/>
                    <a:lstStyle/>
                    <a:p>
                      <a:pPr algn="ctr" fontAlgn="b"/>
                      <a:endParaRPr lang="en-US" sz="1100" b="1" i="0" u="none" strike="noStrike" dirty="0">
                        <a:effectLst/>
                        <a:latin typeface="+mn-lt"/>
                      </a:endParaRP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637955750"/>
                  </a:ext>
                </a:extLst>
              </a:tr>
              <a:tr h="352285">
                <a:tc>
                  <a:txBody>
                    <a:bodyPr/>
                    <a:lstStyle/>
                    <a:p>
                      <a:pPr algn="ctr" fontAlgn="b"/>
                      <a:r>
                        <a:rPr lang="en-US" sz="1100" b="1" i="0" u="none" strike="noStrike" dirty="0">
                          <a:effectLst/>
                          <a:latin typeface="+mn-lt"/>
                        </a:rPr>
                        <a:t>11</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264526110"/>
                  </a:ext>
                </a:extLst>
              </a:tr>
              <a:tr h="352285">
                <a:tc>
                  <a:txBody>
                    <a:bodyPr/>
                    <a:lstStyle/>
                    <a:p>
                      <a:pPr algn="ctr" fontAlgn="b"/>
                      <a:r>
                        <a:rPr lang="en-US" sz="1100" b="1" i="0" u="none" strike="noStrike" dirty="0">
                          <a:effectLst/>
                          <a:latin typeface="+mn-lt"/>
                        </a:rPr>
                        <a:t>11</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500912557"/>
                  </a:ext>
                </a:extLst>
              </a:tr>
              <a:tr h="352285">
                <a:tc>
                  <a:txBody>
                    <a:bodyPr/>
                    <a:lstStyle/>
                    <a:p>
                      <a:pPr algn="ctr" fontAlgn="b"/>
                      <a:r>
                        <a:rPr lang="en-US" sz="1100" b="1" i="0" u="none" strike="noStrike" dirty="0">
                          <a:effectLst/>
                          <a:latin typeface="+mn-lt"/>
                        </a:rPr>
                        <a:t>9</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4000345886"/>
                  </a:ext>
                </a:extLst>
              </a:tr>
              <a:tr h="352285">
                <a:tc>
                  <a:txBody>
                    <a:bodyPr/>
                    <a:lstStyle/>
                    <a:p>
                      <a:pPr algn="ctr" fontAlgn="b"/>
                      <a:r>
                        <a:rPr lang="en-US" sz="1100" b="1" i="0" u="none" strike="noStrike" dirty="0">
                          <a:effectLst/>
                          <a:latin typeface="+mn-lt"/>
                        </a:rPr>
                        <a:t>15</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247100019"/>
                  </a:ext>
                </a:extLst>
              </a:tr>
              <a:tr h="352285">
                <a:tc>
                  <a:txBody>
                    <a:bodyPr/>
                    <a:lstStyle/>
                    <a:p>
                      <a:pPr algn="ctr" fontAlgn="b"/>
                      <a:r>
                        <a:rPr lang="en-US" sz="1100" b="1" i="0" u="none" strike="noStrike" dirty="0">
                          <a:effectLst/>
                          <a:latin typeface="+mn-lt"/>
                        </a:rPr>
                        <a:t>11</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14294212"/>
                  </a:ext>
                </a:extLst>
              </a:tr>
              <a:tr h="352285">
                <a:tc>
                  <a:txBody>
                    <a:bodyPr/>
                    <a:lstStyle/>
                    <a:p>
                      <a:pPr algn="ctr" fontAlgn="b"/>
                      <a:r>
                        <a:rPr lang="en-US" sz="1100" b="1" i="0" u="none" strike="noStrike" dirty="0">
                          <a:effectLst/>
                          <a:latin typeface="+mn-lt"/>
                        </a:rPr>
                        <a:t>10</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427097912"/>
                  </a:ext>
                </a:extLst>
              </a:tr>
              <a:tr h="352285">
                <a:tc>
                  <a:txBody>
                    <a:bodyPr/>
                    <a:lstStyle/>
                    <a:p>
                      <a:pPr algn="ctr" fontAlgn="b"/>
                      <a:r>
                        <a:rPr lang="en-US" sz="1100" b="1" i="0" u="none" strike="noStrike" dirty="0">
                          <a:effectLst/>
                          <a:latin typeface="+mn-lt"/>
                        </a:rPr>
                        <a:t>10</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388910321"/>
                  </a:ext>
                </a:extLst>
              </a:tr>
              <a:tr h="352285">
                <a:tc>
                  <a:txBody>
                    <a:bodyPr/>
                    <a:lstStyle/>
                    <a:p>
                      <a:pPr algn="ctr" fontAlgn="b"/>
                      <a:r>
                        <a:rPr lang="en-US" sz="1100" b="1" i="0" u="none" strike="noStrike" dirty="0">
                          <a:effectLst/>
                          <a:latin typeface="+mn-lt"/>
                        </a:rPr>
                        <a:t>8</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012604393"/>
                  </a:ext>
                </a:extLst>
              </a:tr>
            </a:tbl>
          </a:graphicData>
        </a:graphic>
      </p:graphicFrame>
      <p:sp>
        <p:nvSpPr>
          <p:cNvPr id="16" name="Rectangle 3"/>
          <p:cNvSpPr>
            <a:spLocks noGrp="1" noChangeArrowheads="1"/>
          </p:cNvSpPr>
          <p:nvPr>
            <p:ph type="title"/>
          </p:nvPr>
        </p:nvSpPr>
        <p:spPr>
          <a:xfrm>
            <a:off x="164350" y="1366833"/>
            <a:ext cx="1835900" cy="2221524"/>
          </a:xfrm>
        </p:spPr>
        <p:txBody>
          <a:bodyPr/>
          <a:lstStyle/>
          <a:p>
            <a:pPr eaLnBrk="1" hangingPunct="1"/>
            <a:r>
              <a:rPr lang="en-US" sz="1500" dirty="0">
                <a:latin typeface="Calibri" panose="020F0502020204030204" pitchFamily="34" charset="0"/>
                <a:cs typeface="Calibri" panose="020F0502020204030204" pitchFamily="34" charset="0"/>
              </a:rPr>
              <a:t>The advertisement does slightly better among those who are concerned about the citizenship question.</a:t>
            </a:r>
          </a:p>
        </p:txBody>
      </p:sp>
      <p:cxnSp>
        <p:nvCxnSpPr>
          <p:cNvPr id="14" name="Straight Connector 13">
            <a:extLst>
              <a:ext uri="{FF2B5EF4-FFF2-40B4-BE49-F238E27FC236}">
                <a16:creationId xmlns:a16="http://schemas.microsoft.com/office/drawing/2014/main" id="{B5924794-821C-49D1-B1E3-F0C7D1ED716E}"/>
              </a:ext>
            </a:extLst>
          </p:cNvPr>
          <p:cNvCxnSpPr>
            <a:cxnSpLocks/>
          </p:cNvCxnSpPr>
          <p:nvPr/>
        </p:nvCxnSpPr>
        <p:spPr bwMode="auto">
          <a:xfrm flipH="1">
            <a:off x="2171700" y="1485900"/>
            <a:ext cx="3904490" cy="0"/>
          </a:xfrm>
          <a:prstGeom prst="line">
            <a:avLst/>
          </a:pr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Text Box 3">
            <a:extLst>
              <a:ext uri="{FF2B5EF4-FFF2-40B4-BE49-F238E27FC236}">
                <a16:creationId xmlns:a16="http://schemas.microsoft.com/office/drawing/2014/main" id="{A489ACAC-ACC5-4CAE-9B61-1D9212B584D6}"/>
              </a:ext>
            </a:extLst>
          </p:cNvPr>
          <p:cNvSpPr txBox="1">
            <a:spLocks noChangeArrowheads="1"/>
          </p:cNvSpPr>
          <p:nvPr/>
        </p:nvSpPr>
        <p:spPr bwMode="auto">
          <a:xfrm>
            <a:off x="1" y="4612585"/>
            <a:ext cx="56799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Q15. </a:t>
            </a:r>
            <a:r>
              <a:rPr lang="en-US" sz="750" dirty="0">
                <a:solidFill>
                  <a:srgbClr val="000000">
                    <a:lumMod val="50000"/>
                  </a:srgbClr>
                </a:solidFill>
              </a:rPr>
              <a:t>Below is an image of an advertisement used in 2010 designed to encourage participation in the census. Please rate how convincing this advertisement would be for you to participate in the US Census on a scale from 0 to 10, where ZERO means it is a not at all convincing advertisement to participate in the US Census and TEN means it is a very convincing advertisement. </a:t>
            </a:r>
            <a:r>
              <a:rPr lang="en-US" sz="750" b="1" dirty="0">
                <a:solidFill>
                  <a:srgbClr val="000000">
                    <a:lumMod val="50000"/>
                  </a:srgbClr>
                </a:solidFill>
              </a:rPr>
              <a:t>[USE ADVERTISEMENT THAT MATCHES LANGUAGE OF SURVEY]</a:t>
            </a:r>
          </a:p>
        </p:txBody>
      </p:sp>
      <p:sp>
        <p:nvSpPr>
          <p:cNvPr id="20" name="Text Box 4">
            <a:extLst>
              <a:ext uri="{FF2B5EF4-FFF2-40B4-BE49-F238E27FC236}">
                <a16:creationId xmlns:a16="http://schemas.microsoft.com/office/drawing/2014/main" id="{3478286E-E47D-4E67-B3FB-B72986443672}"/>
              </a:ext>
            </a:extLst>
          </p:cNvPr>
          <p:cNvSpPr txBox="1">
            <a:spLocks noChangeArrowheads="1"/>
          </p:cNvSpPr>
          <p:nvPr/>
        </p:nvSpPr>
        <p:spPr bwMode="auto">
          <a:xfrm>
            <a:off x="0" y="4490638"/>
            <a:ext cx="5639611"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685800">
              <a:defRPr/>
            </a:pPr>
            <a:r>
              <a:rPr lang="en-US" sz="750" kern="0" dirty="0">
                <a:solidFill>
                  <a:srgbClr val="000000"/>
                </a:solidFill>
              </a:rPr>
              <a:t>Darker colors indicate intensity.     </a:t>
            </a:r>
          </a:p>
        </p:txBody>
      </p:sp>
    </p:spTree>
    <p:extLst>
      <p:ext uri="{BB962C8B-B14F-4D97-AF65-F5344CB8AC3E}">
        <p14:creationId xmlns:p14="http://schemas.microsoft.com/office/powerpoint/2010/main" val="68658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pSp>
        <p:nvGrpSpPr>
          <p:cNvPr id="103" name="Shape 103"/>
          <p:cNvGrpSpPr/>
          <p:nvPr/>
        </p:nvGrpSpPr>
        <p:grpSpPr>
          <a:xfrm>
            <a:off x="285751" y="1108471"/>
            <a:ext cx="6457949" cy="3618977"/>
            <a:chOff x="228600" y="1407857"/>
            <a:chExt cx="8610599" cy="5069143"/>
          </a:xfrm>
        </p:grpSpPr>
        <p:sp>
          <p:nvSpPr>
            <p:cNvPr id="104" name="Shape 104"/>
            <p:cNvSpPr/>
            <p:nvPr/>
          </p:nvSpPr>
          <p:spPr>
            <a:xfrm>
              <a:off x="228600" y="1676400"/>
              <a:ext cx="8610599" cy="4800600"/>
            </a:xfrm>
            <a:prstGeom prst="roundRect">
              <a:avLst>
                <a:gd name="adj" fmla="val 16667"/>
              </a:avLst>
            </a:prstGeom>
            <a:solidFill>
              <a:schemeClr val="lt2"/>
            </a:solidFill>
            <a:ln>
              <a:noFill/>
            </a:ln>
          </p:spPr>
          <p:txBody>
            <a:bodyPr lIns="68569" tIns="34275" rIns="68569" bIns="34275" anchor="ctr" anchorCtr="0">
              <a:noAutofit/>
            </a:bodyPr>
            <a:lstStyle/>
            <a:p>
              <a:pPr marL="214313" indent="-214313">
                <a:buFont typeface="Arial" panose="020B0604020202020204" pitchFamily="34" charset="0"/>
                <a:buChar char="•"/>
              </a:pPr>
              <a:endParaRPr sz="1350" dirty="0">
                <a:solidFill>
                  <a:schemeClr val="dk1"/>
                </a:solidFill>
                <a:latin typeface="Arial"/>
                <a:ea typeface="Arial"/>
                <a:cs typeface="Arial"/>
                <a:sym typeface="Arial"/>
              </a:endParaRPr>
            </a:p>
          </p:txBody>
        </p:sp>
        <p:sp>
          <p:nvSpPr>
            <p:cNvPr id="105" name="Shape 105"/>
            <p:cNvSpPr/>
            <p:nvPr/>
          </p:nvSpPr>
          <p:spPr>
            <a:xfrm>
              <a:off x="228600" y="1407857"/>
              <a:ext cx="8610599" cy="4800600"/>
            </a:xfrm>
            <a:prstGeom prst="roundRect">
              <a:avLst>
                <a:gd name="adj" fmla="val 16667"/>
              </a:avLst>
            </a:prstGeom>
            <a:solidFill>
              <a:schemeClr val="lt1"/>
            </a:solidFill>
            <a:ln>
              <a:noFill/>
            </a:ln>
          </p:spPr>
          <p:txBody>
            <a:bodyPr lIns="68569" tIns="34275" rIns="68569" bIns="34275" anchor="ctr" anchorCtr="0">
              <a:noAutofit/>
            </a:bodyPr>
            <a:lstStyle/>
            <a:p>
              <a:r>
                <a:rPr lang="en-US" i="1" dirty="0"/>
                <a:t>Objective 1:</a:t>
              </a:r>
              <a:r>
                <a:rPr lang="en-US" dirty="0"/>
                <a:t> Assess attitudes of and discover potential motivations for the target audience to participate in the 2020 Census.</a:t>
              </a:r>
            </a:p>
            <a:p>
              <a:r>
                <a:rPr lang="en-US" dirty="0"/>
                <a:t> </a:t>
              </a:r>
            </a:p>
            <a:p>
              <a:r>
                <a:rPr lang="en-US" i="1" dirty="0"/>
                <a:t>Objective 2:</a:t>
              </a:r>
              <a:r>
                <a:rPr lang="en-US" dirty="0"/>
                <a:t> Identify at least three key behavioral opportunities among the target audience to overcome barriers to participation in the 2020 Census.</a:t>
              </a:r>
            </a:p>
            <a:p>
              <a:r>
                <a:rPr lang="en-US" dirty="0"/>
                <a:t> </a:t>
              </a:r>
            </a:p>
            <a:p>
              <a:r>
                <a:rPr lang="en-US" i="1" dirty="0"/>
                <a:t>Objective 3:</a:t>
              </a:r>
              <a:r>
                <a:rPr lang="en-US" dirty="0"/>
                <a:t> Expose the target audience to conceptual media messaging to discover what will motivate the population to participate in the 2020 Census.</a:t>
              </a:r>
            </a:p>
          </p:txBody>
        </p:sp>
      </p:grpSp>
      <p:sp>
        <p:nvSpPr>
          <p:cNvPr id="109" name="Shape 109"/>
          <p:cNvSpPr txBox="1">
            <a:spLocks noGrp="1"/>
          </p:cNvSpPr>
          <p:nvPr>
            <p:ph type="title"/>
          </p:nvPr>
        </p:nvSpPr>
        <p:spPr>
          <a:xfrm>
            <a:off x="457199" y="41062"/>
            <a:ext cx="6115050" cy="971550"/>
          </a:xfrm>
          <a:prstGeom prst="rect">
            <a:avLst/>
          </a:prstGeom>
          <a:noFill/>
          <a:ln>
            <a:noFill/>
          </a:ln>
        </p:spPr>
        <p:txBody>
          <a:bodyPr vert="horz" lIns="68569" tIns="34275" rIns="68569" bIns="34275" rtlCol="0" anchor="b" anchorCtr="0">
            <a:noAutofit/>
          </a:bodyPr>
          <a:lstStyle/>
          <a:p>
            <a:pPr algn="ctr">
              <a:spcBef>
                <a:spcPts val="0"/>
              </a:spcBef>
              <a:buClr>
                <a:schemeClr val="dk2"/>
              </a:buClr>
              <a:buSzPct val="25000"/>
            </a:pPr>
            <a:r>
              <a:rPr lang="en-US" sz="3000" b="1" dirty="0">
                <a:latin typeface="Arial"/>
                <a:ea typeface="Arial"/>
                <a:cs typeface="Arial"/>
                <a:sym typeface="Arial"/>
              </a:rPr>
              <a:t>Research Objectives</a:t>
            </a:r>
          </a:p>
        </p:txBody>
      </p:sp>
    </p:spTree>
    <p:extLst>
      <p:ext uri="{BB962C8B-B14F-4D97-AF65-F5344CB8AC3E}">
        <p14:creationId xmlns:p14="http://schemas.microsoft.com/office/powerpoint/2010/main" val="104877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7BEE-F997-4891-8768-55275079C883}"/>
              </a:ext>
            </a:extLst>
          </p:cNvPr>
          <p:cNvSpPr>
            <a:spLocks noGrp="1"/>
          </p:cNvSpPr>
          <p:nvPr>
            <p:ph type="title"/>
          </p:nvPr>
        </p:nvSpPr>
        <p:spPr/>
        <p:txBody>
          <a:bodyPr/>
          <a:lstStyle/>
          <a:p>
            <a:r>
              <a:rPr lang="en-US" sz="2000" dirty="0"/>
              <a:t>The </a:t>
            </a:r>
            <a:r>
              <a:rPr lang="en-US" sz="2000" i="1" dirty="0"/>
              <a:t>Family </a:t>
            </a:r>
            <a:r>
              <a:rPr lang="en-US" sz="2000" dirty="0"/>
              <a:t>message is particularly strong among Filipino Americans and ranks as one of the top two messages for all AAPIs. </a:t>
            </a:r>
          </a:p>
        </p:txBody>
      </p:sp>
      <p:sp>
        <p:nvSpPr>
          <p:cNvPr id="4" name="Footer Placeholder 3">
            <a:extLst>
              <a:ext uri="{FF2B5EF4-FFF2-40B4-BE49-F238E27FC236}">
                <a16:creationId xmlns:a16="http://schemas.microsoft.com/office/drawing/2014/main" id="{E3C68DB0-CDBF-4719-9168-5B50B27DBEE3}"/>
              </a:ext>
            </a:extLst>
          </p:cNvPr>
          <p:cNvSpPr>
            <a:spLocks noGrp="1"/>
          </p:cNvSpPr>
          <p:nvPr>
            <p:ph type="ftr" sz="quarter" idx="10"/>
          </p:nvPr>
        </p:nvSpPr>
        <p:spPr/>
        <p:txBody>
          <a:bodyPr/>
          <a:lstStyle/>
          <a:p>
            <a:pPr>
              <a:defRPr/>
            </a:pPr>
            <a:fld id="{81F5782D-E5B6-4F9B-9D28-F2338F6E83F6}" type="slidenum">
              <a:rPr lang="en-US" smtClean="0"/>
              <a:pPr>
                <a:defRPr/>
              </a:pPr>
              <a:t>20</a:t>
            </a:fld>
            <a:endParaRPr lang="en-US" dirty="0"/>
          </a:p>
        </p:txBody>
      </p:sp>
      <p:sp>
        <p:nvSpPr>
          <p:cNvPr id="6" name="Text Box 4">
            <a:extLst>
              <a:ext uri="{FF2B5EF4-FFF2-40B4-BE49-F238E27FC236}">
                <a16:creationId xmlns:a16="http://schemas.microsoft.com/office/drawing/2014/main" id="{B78D7B76-9D72-4459-9E04-A59C74B2A738}"/>
              </a:ext>
            </a:extLst>
          </p:cNvPr>
          <p:cNvSpPr txBox="1">
            <a:spLocks noChangeArrowheads="1"/>
          </p:cNvSpPr>
          <p:nvPr/>
        </p:nvSpPr>
        <p:spPr bwMode="auto">
          <a:xfrm>
            <a:off x="17962" y="4728001"/>
            <a:ext cx="5712930" cy="4385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dirty="0">
                <a:solidFill>
                  <a:srgbClr val="000000"/>
                </a:solidFill>
              </a:rPr>
              <a:t>*Messages split-sampled.</a:t>
            </a:r>
          </a:p>
          <a:p>
            <a:pPr defTabSz="342900"/>
            <a:r>
              <a:rPr lang="en-US" sz="750" b="1" dirty="0">
                <a:solidFill>
                  <a:srgbClr val="000000"/>
                </a:solidFill>
              </a:rPr>
              <a:t>Q20. </a:t>
            </a:r>
            <a:r>
              <a:rPr lang="en-US" sz="750" dirty="0">
                <a:solidFill>
                  <a:srgbClr val="000000"/>
                </a:solidFill>
              </a:rPr>
              <a:t>Below are some statements to encourage people to participate in the census. Please give each a rating on how convincing a reason to participate in the Census it is to you - very convincing, somewhat convincing, not too convincing, or not at all convincing {RANDOMIZE LIST}</a:t>
            </a:r>
            <a:endParaRPr lang="en-US" sz="750" b="1" dirty="0">
              <a:solidFill>
                <a:srgbClr val="000000"/>
              </a:solidFill>
            </a:endParaRPr>
          </a:p>
        </p:txBody>
      </p:sp>
      <p:graphicFrame>
        <p:nvGraphicFramePr>
          <p:cNvPr id="7" name="Group 164">
            <a:extLst>
              <a:ext uri="{FF2B5EF4-FFF2-40B4-BE49-F238E27FC236}">
                <a16:creationId xmlns:a16="http://schemas.microsoft.com/office/drawing/2014/main" id="{8D2E3FF1-FA4B-4591-9377-7A0F2AB934B3}"/>
              </a:ext>
            </a:extLst>
          </p:cNvPr>
          <p:cNvGraphicFramePr>
            <a:graphicFrameLocks noGrp="1"/>
          </p:cNvGraphicFramePr>
          <p:nvPr>
            <p:extLst>
              <p:ext uri="{D42A27DB-BD31-4B8C-83A1-F6EECF244321}">
                <p14:modId xmlns:p14="http://schemas.microsoft.com/office/powerpoint/2010/main" val="2068248334"/>
              </p:ext>
            </p:extLst>
          </p:nvPr>
        </p:nvGraphicFramePr>
        <p:xfrm>
          <a:off x="185736" y="1676284"/>
          <a:ext cx="6486529" cy="1767919"/>
        </p:xfrm>
        <a:graphic>
          <a:graphicData uri="http://schemas.openxmlformats.org/drawingml/2006/table">
            <a:tbl>
              <a:tblPr/>
              <a:tblGrid>
                <a:gridCol w="1386839">
                  <a:extLst>
                    <a:ext uri="{9D8B030D-6E8A-4147-A177-3AD203B41FA5}">
                      <a16:colId xmlns:a16="http://schemas.microsoft.com/office/drawing/2014/main" val="20000"/>
                    </a:ext>
                  </a:extLst>
                </a:gridCol>
                <a:gridCol w="410114">
                  <a:extLst>
                    <a:ext uri="{9D8B030D-6E8A-4147-A177-3AD203B41FA5}">
                      <a16:colId xmlns:a16="http://schemas.microsoft.com/office/drawing/2014/main" val="20001"/>
                    </a:ext>
                  </a:extLst>
                </a:gridCol>
                <a:gridCol w="586197">
                  <a:extLst>
                    <a:ext uri="{9D8B030D-6E8A-4147-A177-3AD203B41FA5}">
                      <a16:colId xmlns:a16="http://schemas.microsoft.com/office/drawing/2014/main" val="2191063417"/>
                    </a:ext>
                  </a:extLst>
                </a:gridCol>
                <a:gridCol w="586197">
                  <a:extLst>
                    <a:ext uri="{9D8B030D-6E8A-4147-A177-3AD203B41FA5}">
                      <a16:colId xmlns:a16="http://schemas.microsoft.com/office/drawing/2014/main" val="3931960469"/>
                    </a:ext>
                  </a:extLst>
                </a:gridCol>
                <a:gridCol w="586197">
                  <a:extLst>
                    <a:ext uri="{9D8B030D-6E8A-4147-A177-3AD203B41FA5}">
                      <a16:colId xmlns:a16="http://schemas.microsoft.com/office/drawing/2014/main" val="20002"/>
                    </a:ext>
                  </a:extLst>
                </a:gridCol>
                <a:gridCol w="586197">
                  <a:extLst>
                    <a:ext uri="{9D8B030D-6E8A-4147-A177-3AD203B41FA5}">
                      <a16:colId xmlns:a16="http://schemas.microsoft.com/office/drawing/2014/main" val="20003"/>
                    </a:ext>
                  </a:extLst>
                </a:gridCol>
                <a:gridCol w="586197">
                  <a:extLst>
                    <a:ext uri="{9D8B030D-6E8A-4147-A177-3AD203B41FA5}">
                      <a16:colId xmlns:a16="http://schemas.microsoft.com/office/drawing/2014/main" val="2445813241"/>
                    </a:ext>
                  </a:extLst>
                </a:gridCol>
                <a:gridCol w="593666">
                  <a:extLst>
                    <a:ext uri="{9D8B030D-6E8A-4147-A177-3AD203B41FA5}">
                      <a16:colId xmlns:a16="http://schemas.microsoft.com/office/drawing/2014/main" val="4286297685"/>
                    </a:ext>
                  </a:extLst>
                </a:gridCol>
                <a:gridCol w="670095">
                  <a:extLst>
                    <a:ext uri="{9D8B030D-6E8A-4147-A177-3AD203B41FA5}">
                      <a16:colId xmlns:a16="http://schemas.microsoft.com/office/drawing/2014/main" val="670965392"/>
                    </a:ext>
                  </a:extLst>
                </a:gridCol>
                <a:gridCol w="494830">
                  <a:extLst>
                    <a:ext uri="{9D8B030D-6E8A-4147-A177-3AD203B41FA5}">
                      <a16:colId xmlns:a16="http://schemas.microsoft.com/office/drawing/2014/main" val="1356448118"/>
                    </a:ext>
                  </a:extLst>
                </a:gridCol>
              </a:tblGrid>
              <a:tr h="43763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 Very Convincing</a:t>
                      </a:r>
                    </a:p>
                  </a:txBody>
                  <a:tcPr marL="68580" marR="68580" marT="34289" marB="34289" anchor="b"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Total</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Chinese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Indian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Filipino</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Korean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Vietnamese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Japanese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Native Hawaiian &amp; Pacific Islander</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Other</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74498">
                <a:tc>
                  <a:txBody>
                    <a:bodyPr/>
                    <a:lstStyle/>
                    <a:p>
                      <a:pPr algn="l" fontAlgn="t"/>
                      <a:r>
                        <a:rPr lang="en-US" sz="1000" b="1" i="0" u="none" strike="noStrike" dirty="0">
                          <a:solidFill>
                            <a:srgbClr val="000000"/>
                          </a:solidFill>
                          <a:effectLst/>
                          <a:latin typeface="+mn-lt"/>
                        </a:rPr>
                        <a:t>Family*</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295329">
                <a:tc>
                  <a:txBody>
                    <a:bodyPr/>
                    <a:lstStyle/>
                    <a:p>
                      <a:pPr algn="l" fontAlgn="t"/>
                      <a:r>
                        <a:rPr lang="en-US" sz="1000" b="1" i="0" u="none" strike="noStrike" dirty="0">
                          <a:solidFill>
                            <a:srgbClr val="000000"/>
                          </a:solidFill>
                          <a:effectLst/>
                          <a:latin typeface="+mn-lt"/>
                        </a:rPr>
                        <a:t>Family – Children Focus*</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29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240437">
                <a:tc>
                  <a:txBody>
                    <a:bodyPr/>
                    <a:lstStyle/>
                    <a:p>
                      <a:pPr algn="l" fontAlgn="t"/>
                      <a:r>
                        <a:rPr lang="en-US" sz="1000" b="1" i="0" u="none" strike="noStrike" dirty="0">
                          <a:solidFill>
                            <a:srgbClr val="000000"/>
                          </a:solidFill>
                          <a:effectLst/>
                          <a:latin typeface="+mn-lt"/>
                        </a:rPr>
                        <a:t>Resources*</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r h="240437">
                <a:tc>
                  <a:txBody>
                    <a:bodyPr/>
                    <a:lstStyle/>
                    <a:p>
                      <a:pPr algn="l" fontAlgn="t"/>
                      <a:r>
                        <a:rPr lang="en-US" sz="1000" b="1" i="0" u="none" strike="noStrike" dirty="0">
                          <a:solidFill>
                            <a:srgbClr val="000000"/>
                          </a:solidFill>
                          <a:effectLst/>
                          <a:latin typeface="+mn-lt"/>
                        </a:rPr>
                        <a:t>Helped in Past*</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27850562"/>
                  </a:ext>
                </a:extLst>
              </a:tr>
            </a:tbl>
          </a:graphicData>
        </a:graphic>
      </p:graphicFrame>
    </p:spTree>
    <p:extLst>
      <p:ext uri="{BB962C8B-B14F-4D97-AF65-F5344CB8AC3E}">
        <p14:creationId xmlns:p14="http://schemas.microsoft.com/office/powerpoint/2010/main" val="314385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7BEE-F997-4891-8768-55275079C883}"/>
              </a:ext>
            </a:extLst>
          </p:cNvPr>
          <p:cNvSpPr>
            <a:spLocks noGrp="1"/>
          </p:cNvSpPr>
          <p:nvPr>
            <p:ph type="title"/>
          </p:nvPr>
        </p:nvSpPr>
        <p:spPr>
          <a:xfrm>
            <a:off x="333894" y="415498"/>
            <a:ext cx="5841206" cy="794147"/>
          </a:xfrm>
        </p:spPr>
        <p:txBody>
          <a:bodyPr/>
          <a:lstStyle/>
          <a:p>
            <a:r>
              <a:rPr lang="en-US" sz="1800" dirty="0"/>
              <a:t>Among those who move towards participation after messaging, the </a:t>
            </a:r>
            <a:r>
              <a:rPr lang="en-US" sz="1800" i="1" dirty="0"/>
              <a:t>Children Focus </a:t>
            </a:r>
            <a:r>
              <a:rPr lang="en-US" sz="1800" dirty="0"/>
              <a:t>message is the most effective, with nearly half (48%) saying it is a very convincing reason to participate in the U.S. Census. </a:t>
            </a:r>
          </a:p>
        </p:txBody>
      </p:sp>
      <p:sp>
        <p:nvSpPr>
          <p:cNvPr id="4" name="Footer Placeholder 3">
            <a:extLst>
              <a:ext uri="{FF2B5EF4-FFF2-40B4-BE49-F238E27FC236}">
                <a16:creationId xmlns:a16="http://schemas.microsoft.com/office/drawing/2014/main" id="{E3C68DB0-CDBF-4719-9168-5B50B27DBEE3}"/>
              </a:ext>
            </a:extLst>
          </p:cNvPr>
          <p:cNvSpPr>
            <a:spLocks noGrp="1"/>
          </p:cNvSpPr>
          <p:nvPr>
            <p:ph type="ftr" sz="quarter" idx="10"/>
          </p:nvPr>
        </p:nvSpPr>
        <p:spPr/>
        <p:txBody>
          <a:bodyPr/>
          <a:lstStyle/>
          <a:p>
            <a:pPr>
              <a:defRPr/>
            </a:pPr>
            <a:fld id="{81F5782D-E5B6-4F9B-9D28-F2338F6E83F6}" type="slidenum">
              <a:rPr lang="en-US" smtClean="0"/>
              <a:pPr>
                <a:defRPr/>
              </a:pPr>
              <a:t>21</a:t>
            </a:fld>
            <a:endParaRPr lang="en-US" dirty="0"/>
          </a:p>
        </p:txBody>
      </p:sp>
      <p:sp>
        <p:nvSpPr>
          <p:cNvPr id="6" name="Text Box 4">
            <a:extLst>
              <a:ext uri="{FF2B5EF4-FFF2-40B4-BE49-F238E27FC236}">
                <a16:creationId xmlns:a16="http://schemas.microsoft.com/office/drawing/2014/main" id="{B78D7B76-9D72-4459-9E04-A59C74B2A738}"/>
              </a:ext>
            </a:extLst>
          </p:cNvPr>
          <p:cNvSpPr txBox="1">
            <a:spLocks noChangeArrowheads="1"/>
          </p:cNvSpPr>
          <p:nvPr/>
        </p:nvSpPr>
        <p:spPr bwMode="auto">
          <a:xfrm>
            <a:off x="17962" y="4728001"/>
            <a:ext cx="5712930" cy="4385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dirty="0">
                <a:solidFill>
                  <a:srgbClr val="000000"/>
                </a:solidFill>
              </a:rPr>
              <a:t>*Messages split-sampled.</a:t>
            </a:r>
          </a:p>
          <a:p>
            <a:pPr defTabSz="342900"/>
            <a:r>
              <a:rPr lang="en-US" sz="750" b="1" dirty="0">
                <a:solidFill>
                  <a:srgbClr val="000000"/>
                </a:solidFill>
              </a:rPr>
              <a:t>Q20. </a:t>
            </a:r>
            <a:r>
              <a:rPr lang="en-US" sz="750" dirty="0">
                <a:solidFill>
                  <a:srgbClr val="000000"/>
                </a:solidFill>
              </a:rPr>
              <a:t>Below are some statements to encourage people to participate in the census. Please give each a rating on how convincing a reason to participate in the Census it is to you - very convincing, somewhat convincing, not too convincing, or not at all convincing {RANDOMIZE LIST}</a:t>
            </a:r>
            <a:endParaRPr lang="en-US" sz="750" b="1" dirty="0">
              <a:solidFill>
                <a:srgbClr val="000000"/>
              </a:solidFill>
            </a:endParaRPr>
          </a:p>
        </p:txBody>
      </p:sp>
      <p:graphicFrame>
        <p:nvGraphicFramePr>
          <p:cNvPr id="7" name="Group 164">
            <a:extLst>
              <a:ext uri="{FF2B5EF4-FFF2-40B4-BE49-F238E27FC236}">
                <a16:creationId xmlns:a16="http://schemas.microsoft.com/office/drawing/2014/main" id="{8D2E3FF1-FA4B-4591-9377-7A0F2AB934B3}"/>
              </a:ext>
            </a:extLst>
          </p:cNvPr>
          <p:cNvGraphicFramePr>
            <a:graphicFrameLocks noGrp="1"/>
          </p:cNvGraphicFramePr>
          <p:nvPr>
            <p:extLst>
              <p:ext uri="{D42A27DB-BD31-4B8C-83A1-F6EECF244321}">
                <p14:modId xmlns:p14="http://schemas.microsoft.com/office/powerpoint/2010/main" val="3184017788"/>
              </p:ext>
            </p:extLst>
          </p:nvPr>
        </p:nvGraphicFramePr>
        <p:xfrm>
          <a:off x="185736" y="1676284"/>
          <a:ext cx="6486528" cy="1813943"/>
        </p:xfrm>
        <a:graphic>
          <a:graphicData uri="http://schemas.openxmlformats.org/drawingml/2006/table">
            <a:tbl>
              <a:tblPr/>
              <a:tblGrid>
                <a:gridCol w="1386839">
                  <a:extLst>
                    <a:ext uri="{9D8B030D-6E8A-4147-A177-3AD203B41FA5}">
                      <a16:colId xmlns:a16="http://schemas.microsoft.com/office/drawing/2014/main" val="20000"/>
                    </a:ext>
                  </a:extLst>
                </a:gridCol>
                <a:gridCol w="410114">
                  <a:extLst>
                    <a:ext uri="{9D8B030D-6E8A-4147-A177-3AD203B41FA5}">
                      <a16:colId xmlns:a16="http://schemas.microsoft.com/office/drawing/2014/main" val="20001"/>
                    </a:ext>
                  </a:extLst>
                </a:gridCol>
                <a:gridCol w="467670">
                  <a:extLst>
                    <a:ext uri="{9D8B030D-6E8A-4147-A177-3AD203B41FA5}">
                      <a16:colId xmlns:a16="http://schemas.microsoft.com/office/drawing/2014/main" val="2191063417"/>
                    </a:ext>
                  </a:extLst>
                </a:gridCol>
                <a:gridCol w="321087">
                  <a:extLst>
                    <a:ext uri="{9D8B030D-6E8A-4147-A177-3AD203B41FA5}">
                      <a16:colId xmlns:a16="http://schemas.microsoft.com/office/drawing/2014/main" val="3931960469"/>
                    </a:ext>
                  </a:extLst>
                </a:gridCol>
                <a:gridCol w="411829">
                  <a:extLst>
                    <a:ext uri="{9D8B030D-6E8A-4147-A177-3AD203B41FA5}">
                      <a16:colId xmlns:a16="http://schemas.microsoft.com/office/drawing/2014/main" val="20002"/>
                    </a:ext>
                  </a:extLst>
                </a:gridCol>
                <a:gridCol w="509551">
                  <a:extLst>
                    <a:ext uri="{9D8B030D-6E8A-4147-A177-3AD203B41FA5}">
                      <a16:colId xmlns:a16="http://schemas.microsoft.com/office/drawing/2014/main" val="20003"/>
                    </a:ext>
                  </a:extLst>
                </a:gridCol>
                <a:gridCol w="446730">
                  <a:extLst>
                    <a:ext uri="{9D8B030D-6E8A-4147-A177-3AD203B41FA5}">
                      <a16:colId xmlns:a16="http://schemas.microsoft.com/office/drawing/2014/main" val="2445813241"/>
                    </a:ext>
                  </a:extLst>
                </a:gridCol>
                <a:gridCol w="663115">
                  <a:extLst>
                    <a:ext uri="{9D8B030D-6E8A-4147-A177-3AD203B41FA5}">
                      <a16:colId xmlns:a16="http://schemas.microsoft.com/office/drawing/2014/main" val="4286297685"/>
                    </a:ext>
                  </a:extLst>
                </a:gridCol>
                <a:gridCol w="1019102">
                  <a:extLst>
                    <a:ext uri="{9D8B030D-6E8A-4147-A177-3AD203B41FA5}">
                      <a16:colId xmlns:a16="http://schemas.microsoft.com/office/drawing/2014/main" val="670965392"/>
                    </a:ext>
                  </a:extLst>
                </a:gridCol>
                <a:gridCol w="850491">
                  <a:extLst>
                    <a:ext uri="{9D8B030D-6E8A-4147-A177-3AD203B41FA5}">
                      <a16:colId xmlns:a16="http://schemas.microsoft.com/office/drawing/2014/main" val="1356448118"/>
                    </a:ext>
                  </a:extLst>
                </a:gridCol>
              </a:tblGrid>
              <a:tr h="43763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050" b="1" i="0" u="none" strike="noStrike" cap="none" normalizeH="0" baseline="0" dirty="0">
                          <a:ln>
                            <a:noFill/>
                          </a:ln>
                          <a:solidFill>
                            <a:schemeClr val="bg1"/>
                          </a:solidFill>
                          <a:effectLst/>
                          <a:latin typeface="Calibri" pitchFamily="34" charset="0"/>
                        </a:rPr>
                        <a:t>% Very Convincing</a:t>
                      </a:r>
                    </a:p>
                  </a:txBody>
                  <a:tcPr marL="68580" marR="68580" marT="34289" marB="34289" anchor="b"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Total</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Under 45</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45+</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First Gen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Second Gen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Third+ Gen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Concerned About Citizenship Question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Not Concerned about Citizenship Question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Shift Towards Likely to Complete Census</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74498">
                <a:tc>
                  <a:txBody>
                    <a:bodyPr/>
                    <a:lstStyle/>
                    <a:p>
                      <a:pPr algn="l" fontAlgn="t"/>
                      <a:r>
                        <a:rPr lang="en-US" sz="1000" b="1" i="0" u="none" strike="noStrike" dirty="0">
                          <a:solidFill>
                            <a:srgbClr val="000000"/>
                          </a:solidFill>
                          <a:effectLst/>
                          <a:latin typeface="+mn-lt"/>
                        </a:rPr>
                        <a:t>Family*</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39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295329">
                <a:tc>
                  <a:txBody>
                    <a:bodyPr/>
                    <a:lstStyle/>
                    <a:p>
                      <a:pPr algn="l" fontAlgn="t"/>
                      <a:r>
                        <a:rPr lang="en-US" sz="1000" b="1" i="0" u="none" strike="noStrike" dirty="0">
                          <a:solidFill>
                            <a:srgbClr val="000000"/>
                          </a:solidFill>
                          <a:effectLst/>
                          <a:latin typeface="+mn-lt"/>
                        </a:rPr>
                        <a:t>Family – Children Focus*</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30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263449">
                <a:tc>
                  <a:txBody>
                    <a:bodyPr/>
                    <a:lstStyle/>
                    <a:p>
                      <a:pPr algn="l" fontAlgn="t"/>
                      <a:r>
                        <a:rPr lang="en-US" sz="1000" b="1" i="0" u="none" strike="noStrike" dirty="0">
                          <a:solidFill>
                            <a:srgbClr val="000000"/>
                          </a:solidFill>
                          <a:effectLst/>
                          <a:latin typeface="+mn-lt"/>
                        </a:rPr>
                        <a:t>Resources*</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817496743"/>
                  </a:ext>
                </a:extLst>
              </a:tr>
              <a:tr h="263449">
                <a:tc>
                  <a:txBody>
                    <a:bodyPr/>
                    <a:lstStyle/>
                    <a:p>
                      <a:pPr algn="l" fontAlgn="t"/>
                      <a:r>
                        <a:rPr lang="en-US" sz="1000" b="1" i="0" u="none" strike="noStrike" dirty="0">
                          <a:solidFill>
                            <a:srgbClr val="000000"/>
                          </a:solidFill>
                          <a:effectLst/>
                          <a:latin typeface="+mn-lt"/>
                        </a:rPr>
                        <a:t>Helped in Past*</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96596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7BEE-F997-4891-8768-55275079C883}"/>
              </a:ext>
            </a:extLst>
          </p:cNvPr>
          <p:cNvSpPr>
            <a:spLocks noGrp="1"/>
          </p:cNvSpPr>
          <p:nvPr>
            <p:ph type="title"/>
          </p:nvPr>
        </p:nvSpPr>
        <p:spPr>
          <a:xfrm>
            <a:off x="508398" y="370850"/>
            <a:ext cx="5841206" cy="794147"/>
          </a:xfrm>
        </p:spPr>
        <p:txBody>
          <a:bodyPr/>
          <a:lstStyle/>
          <a:p>
            <a:r>
              <a:rPr lang="en-US" sz="1600" dirty="0">
                <a:latin typeface="Calibri" panose="020F0502020204030204" pitchFamily="34" charset="0"/>
                <a:cs typeface="Calibri" panose="020F0502020204030204" pitchFamily="34" charset="0"/>
              </a:rPr>
              <a:t>The top message for communicating the importance of the census is </a:t>
            </a:r>
            <a:r>
              <a:rPr lang="en-US" sz="1600" i="1" dirty="0">
                <a:latin typeface="Calibri" panose="020F0502020204030204" pitchFamily="34" charset="0"/>
                <a:cs typeface="Calibri" panose="020F0502020204030204" pitchFamily="34" charset="0"/>
              </a:rPr>
              <a:t>Family</a:t>
            </a:r>
            <a:r>
              <a:rPr lang="en-US" sz="1600" dirty="0">
                <a:latin typeface="Calibri" panose="020F0502020204030204" pitchFamily="34" charset="0"/>
                <a:cs typeface="Calibri" panose="020F0502020204030204" pitchFamily="34" charset="0"/>
              </a:rPr>
              <a:t>, which is very convincing for 42% of AAPIs, followed by the version which has a </a:t>
            </a:r>
            <a:r>
              <a:rPr lang="en-US" sz="1600" i="1" dirty="0">
                <a:latin typeface="Calibri" panose="020F0502020204030204" pitchFamily="34" charset="0"/>
                <a:cs typeface="Calibri" panose="020F0502020204030204" pitchFamily="34" charset="0"/>
              </a:rPr>
              <a:t>Children Focus. </a:t>
            </a:r>
            <a:endParaRPr lang="en-US" sz="1600" dirty="0"/>
          </a:p>
        </p:txBody>
      </p:sp>
      <p:sp>
        <p:nvSpPr>
          <p:cNvPr id="4" name="Footer Placeholder 3">
            <a:extLst>
              <a:ext uri="{FF2B5EF4-FFF2-40B4-BE49-F238E27FC236}">
                <a16:creationId xmlns:a16="http://schemas.microsoft.com/office/drawing/2014/main" id="{E3C68DB0-CDBF-4719-9168-5B50B27DBEE3}"/>
              </a:ext>
            </a:extLst>
          </p:cNvPr>
          <p:cNvSpPr>
            <a:spLocks noGrp="1"/>
          </p:cNvSpPr>
          <p:nvPr>
            <p:ph type="ftr" sz="quarter" idx="10"/>
          </p:nvPr>
        </p:nvSpPr>
        <p:spPr/>
        <p:txBody>
          <a:bodyPr/>
          <a:lstStyle/>
          <a:p>
            <a:pPr>
              <a:defRPr/>
            </a:pPr>
            <a:fld id="{81F5782D-E5B6-4F9B-9D28-F2338F6E83F6}" type="slidenum">
              <a:rPr lang="en-US" smtClean="0"/>
              <a:pPr>
                <a:defRPr/>
              </a:pPr>
              <a:t>22</a:t>
            </a:fld>
            <a:endParaRPr lang="en-US" dirty="0"/>
          </a:p>
        </p:txBody>
      </p:sp>
      <p:graphicFrame>
        <p:nvGraphicFramePr>
          <p:cNvPr id="5" name="Group 153">
            <a:extLst>
              <a:ext uri="{FF2B5EF4-FFF2-40B4-BE49-F238E27FC236}">
                <a16:creationId xmlns:a16="http://schemas.microsoft.com/office/drawing/2014/main" id="{7158B356-C039-4D8B-8BD7-3708D9408B3F}"/>
              </a:ext>
            </a:extLst>
          </p:cNvPr>
          <p:cNvGraphicFramePr>
            <a:graphicFrameLocks noGrp="1"/>
          </p:cNvGraphicFramePr>
          <p:nvPr>
            <p:extLst>
              <p:ext uri="{D42A27DB-BD31-4B8C-83A1-F6EECF244321}">
                <p14:modId xmlns:p14="http://schemas.microsoft.com/office/powerpoint/2010/main" val="3188053431"/>
              </p:ext>
            </p:extLst>
          </p:nvPr>
        </p:nvGraphicFramePr>
        <p:xfrm>
          <a:off x="508397" y="1375798"/>
          <a:ext cx="5835253" cy="2941320"/>
        </p:xfrm>
        <a:graphic>
          <a:graphicData uri="http://schemas.openxmlformats.org/drawingml/2006/table">
            <a:tbl>
              <a:tblPr/>
              <a:tblGrid>
                <a:gridCol w="4300927">
                  <a:extLst>
                    <a:ext uri="{9D8B030D-6E8A-4147-A177-3AD203B41FA5}">
                      <a16:colId xmlns:a16="http://schemas.microsoft.com/office/drawing/2014/main" val="20000"/>
                    </a:ext>
                  </a:extLst>
                </a:gridCol>
                <a:gridCol w="805274">
                  <a:extLst>
                    <a:ext uri="{9D8B030D-6E8A-4147-A177-3AD203B41FA5}">
                      <a16:colId xmlns:a16="http://schemas.microsoft.com/office/drawing/2014/main" val="456784558"/>
                    </a:ext>
                  </a:extLst>
                </a:gridCol>
                <a:gridCol w="729052">
                  <a:extLst>
                    <a:ext uri="{9D8B030D-6E8A-4147-A177-3AD203B41FA5}">
                      <a16:colId xmlns:a16="http://schemas.microsoft.com/office/drawing/2014/main" val="397780019"/>
                    </a:ext>
                  </a:extLst>
                </a:gridCol>
              </a:tblGrid>
              <a:tr h="24475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000" b="1" i="0" u="none" strike="noStrike" cap="none" normalizeH="0" baseline="0" dirty="0">
                          <a:ln>
                            <a:noFill/>
                          </a:ln>
                          <a:solidFill>
                            <a:schemeClr val="bg1"/>
                          </a:solidFill>
                          <a:effectLst/>
                          <a:latin typeface="Calibri" pitchFamily="34" charset="0"/>
                        </a:rPr>
                        <a:t>Top Tier Messages (Ranked by Very Convincing)</a:t>
                      </a:r>
                    </a:p>
                  </a:txBody>
                  <a:tcPr marT="0" anchor="b"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 Very Convincing</a:t>
                      </a:r>
                    </a:p>
                  </a:txBody>
                  <a:tcPr marT="0"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 Total Convincing</a:t>
                      </a:r>
                    </a:p>
                  </a:txBody>
                  <a:tcPr marT="0"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55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[FAMILY*] </a:t>
                      </a:r>
                      <a:r>
                        <a:rPr lang="en-US" sz="1000" b="0" kern="1200" dirty="0">
                          <a:solidFill>
                            <a:schemeClr val="tx1"/>
                          </a:solidFill>
                          <a:effectLst/>
                          <a:latin typeface="+mn-lt"/>
                          <a:ea typeface="+mn-ea"/>
                          <a:cs typeface="+mn-cs"/>
                        </a:rPr>
                        <a:t>Census data is critical to our families' future and the next generation. It helps us get the health care, transportation, schools, affordable housing, and higher education that our families need to get a good start and be successful.</a:t>
                      </a:r>
                    </a:p>
                  </a:txBody>
                  <a:tcPr marT="0" anchor="ctr" horzOverflow="overflow">
                    <a:lnL>
                      <a:noFill/>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a:noFill/>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US" sz="1800" b="1" i="0" u="none" strike="noStrike" dirty="0">
                          <a:solidFill>
                            <a:srgbClr val="000000"/>
                          </a:solidFill>
                          <a:effectLst/>
                          <a:latin typeface="+mn-lt"/>
                        </a:rPr>
                        <a:t>79</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0791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[FAMILY – CHILDREN FOCUS*] </a:t>
                      </a:r>
                      <a:r>
                        <a:rPr lang="en-US" sz="1000" b="0" kern="1200" dirty="0">
                          <a:solidFill>
                            <a:schemeClr val="tx1"/>
                          </a:solidFill>
                          <a:effectLst/>
                          <a:latin typeface="+mn-lt"/>
                          <a:ea typeface="+mn-ea"/>
                          <a:cs typeface="+mn-cs"/>
                        </a:rPr>
                        <a:t>Census data is critical to our children’s future and the next generation. It helps us get the health care, transportation, schools, affordable housing, and higher education that our children need to get a good start and be successful.</a:t>
                      </a:r>
                    </a:p>
                  </a:txBody>
                  <a:tcPr marT="0" anchor="ctr" horzOverflow="overflow">
                    <a:lnL>
                      <a:noFill/>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a:noFill/>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US" sz="1800" b="1" i="0" u="none" strike="noStrike" dirty="0">
                          <a:solidFill>
                            <a:srgbClr val="000000"/>
                          </a:solidFill>
                          <a:effectLst/>
                          <a:latin typeface="+mn-lt"/>
                        </a:rPr>
                        <a:t>81</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02142346"/>
                  </a:ext>
                </a:extLst>
              </a:tr>
              <a:tr h="276337">
                <a:tc>
                  <a:txBody>
                    <a:bodyPr/>
                    <a:lstStyle/>
                    <a:p>
                      <a:pPr algn="l" fontAlgn="b"/>
                      <a:r>
                        <a:rPr lang="en-US" sz="1000" b="1" dirty="0"/>
                        <a:t>[RESOURCES*] </a:t>
                      </a:r>
                      <a:r>
                        <a:rPr lang="en-US" sz="1000" b="0" dirty="0"/>
                        <a:t>Census data is used to determine not only federal government funding for programs and services, but businesses also use it to decide where to invest and create jobs. Filling out the census makes sure that you, your family, and your community get a fair shot at those resources.</a:t>
                      </a:r>
                    </a:p>
                  </a:txBody>
                  <a:tcPr marT="0" anchor="ctr" horzOverflow="overflow">
                    <a:lnL>
                      <a:noFill/>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US" sz="1800" b="1" i="0" u="none" strike="noStrike" dirty="0">
                          <a:solidFill>
                            <a:srgbClr val="000000"/>
                          </a:solidFill>
                          <a:effectLst/>
                          <a:latin typeface="+mn-lt"/>
                        </a:rPr>
                        <a:t>38</a:t>
                      </a:r>
                    </a:p>
                  </a:txBody>
                  <a:tcPr marL="9525" marR="9525" marT="9525" marB="0" anchor="ctr">
                    <a:lnL>
                      <a:noFill/>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US" sz="1800" b="1" i="0" u="none" strike="noStrike" dirty="0">
                          <a:solidFill>
                            <a:srgbClr val="000000"/>
                          </a:solidFill>
                          <a:effectLst/>
                          <a:latin typeface="+mn-lt"/>
                        </a:rPr>
                        <a:t>78</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3428309"/>
                  </a:ext>
                </a:extLst>
              </a:tr>
              <a:tr h="276337">
                <a:tc>
                  <a:txBody>
                    <a:bodyPr/>
                    <a:lstStyle/>
                    <a:p>
                      <a:pPr algn="l" fontAlgn="b"/>
                      <a:r>
                        <a:rPr lang="en-US" sz="1000" b="1" dirty="0"/>
                        <a:t>[HELPED IN PAST*] </a:t>
                      </a:r>
                      <a:r>
                        <a:rPr lang="en-US" sz="1000" b="0" dirty="0"/>
                        <a:t>The 2010 census showed that in one major city, the Asian American community had doubled in the previous ten years. This led to a 50 million dollar increase in federal dollars for schools, hospitals, and services for our kids. Filling out the census can have real benefits for our community.</a:t>
                      </a:r>
                    </a:p>
                  </a:txBody>
                  <a:tcPr marT="0" anchor="ctr" horzOverflow="overflow">
                    <a:lnL>
                      <a:noFill/>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US" sz="1800" b="1" i="0" u="none" strike="noStrike" dirty="0">
                          <a:solidFill>
                            <a:srgbClr val="000000"/>
                          </a:solidFill>
                          <a:effectLst/>
                          <a:latin typeface="+mn-lt"/>
                        </a:rPr>
                        <a:t>38</a:t>
                      </a:r>
                    </a:p>
                  </a:txBody>
                  <a:tcPr marL="9525" marR="9525" marT="9525" marB="0" anchor="ctr">
                    <a:lnL>
                      <a:noFill/>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US" sz="1800" b="1" i="0" u="none" strike="noStrike" dirty="0">
                          <a:solidFill>
                            <a:srgbClr val="000000"/>
                          </a:solidFill>
                          <a:effectLst/>
                          <a:latin typeface="+mn-lt"/>
                        </a:rPr>
                        <a:t>76</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171384611"/>
                  </a:ext>
                </a:extLst>
              </a:tr>
            </a:tbl>
          </a:graphicData>
        </a:graphic>
      </p:graphicFrame>
      <p:sp>
        <p:nvSpPr>
          <p:cNvPr id="6" name="Text Box 4">
            <a:extLst>
              <a:ext uri="{FF2B5EF4-FFF2-40B4-BE49-F238E27FC236}">
                <a16:creationId xmlns:a16="http://schemas.microsoft.com/office/drawing/2014/main" id="{B78D7B76-9D72-4459-9E04-A59C74B2A738}"/>
              </a:ext>
            </a:extLst>
          </p:cNvPr>
          <p:cNvSpPr txBox="1">
            <a:spLocks noChangeArrowheads="1"/>
          </p:cNvSpPr>
          <p:nvPr/>
        </p:nvSpPr>
        <p:spPr bwMode="auto">
          <a:xfrm>
            <a:off x="17962" y="4728001"/>
            <a:ext cx="5712930" cy="4385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dirty="0">
                <a:solidFill>
                  <a:srgbClr val="000000"/>
                </a:solidFill>
              </a:rPr>
              <a:t>*Messages split-sampled.</a:t>
            </a:r>
          </a:p>
          <a:p>
            <a:pPr defTabSz="342900"/>
            <a:r>
              <a:rPr lang="en-US" sz="750" b="1" dirty="0">
                <a:solidFill>
                  <a:srgbClr val="000000"/>
                </a:solidFill>
              </a:rPr>
              <a:t>Q20. </a:t>
            </a:r>
            <a:r>
              <a:rPr lang="en-US" sz="750" dirty="0">
                <a:solidFill>
                  <a:srgbClr val="000000"/>
                </a:solidFill>
              </a:rPr>
              <a:t>Below are some statements to encourage people to participate in the census. Please give each a rating on how convincing a reason to participate in the Census it is to you - very convincing, somewhat convincing, not too convincing, or not at all convincing {RANDOMIZE LIST}</a:t>
            </a:r>
            <a:endParaRPr lang="en-US" sz="750" b="1" dirty="0">
              <a:solidFill>
                <a:srgbClr val="000000"/>
              </a:solidFill>
            </a:endParaRPr>
          </a:p>
        </p:txBody>
      </p:sp>
    </p:spTree>
    <p:extLst>
      <p:ext uri="{BB962C8B-B14F-4D97-AF65-F5344CB8AC3E}">
        <p14:creationId xmlns:p14="http://schemas.microsoft.com/office/powerpoint/2010/main" val="206691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defTabSz="685800" eaLnBrk="1" hangingPunct="1">
              <a:defRPr/>
            </a:pPr>
            <a:fld id="{E0770D1B-904C-43A7-A61E-C8C76B49F1E9}" type="slidenum">
              <a:rPr lang="en-US" sz="675" kern="0">
                <a:solidFill>
                  <a:srgbClr val="000000"/>
                </a:solidFill>
              </a:rPr>
              <a:pPr defTabSz="685800" eaLnBrk="1" hangingPunct="1">
                <a:defRPr/>
              </a:pPr>
              <a:t>23</a:t>
            </a:fld>
            <a:endParaRPr lang="en-US" sz="675" kern="0" dirty="0">
              <a:solidFill>
                <a:srgbClr val="000000"/>
              </a:solidFill>
            </a:endParaRPr>
          </a:p>
        </p:txBody>
      </p:sp>
      <p:graphicFrame>
        <p:nvGraphicFramePr>
          <p:cNvPr id="1786020" name="Group 164"/>
          <p:cNvGraphicFramePr>
            <a:graphicFrameLocks noGrp="1"/>
          </p:cNvGraphicFramePr>
          <p:nvPr>
            <p:extLst>
              <p:ext uri="{D42A27DB-BD31-4B8C-83A1-F6EECF244321}">
                <p14:modId xmlns:p14="http://schemas.microsoft.com/office/powerpoint/2010/main" val="3161517392"/>
              </p:ext>
            </p:extLst>
          </p:nvPr>
        </p:nvGraphicFramePr>
        <p:xfrm>
          <a:off x="185736" y="1239895"/>
          <a:ext cx="6486528" cy="3099752"/>
        </p:xfrm>
        <a:graphic>
          <a:graphicData uri="http://schemas.openxmlformats.org/drawingml/2006/table">
            <a:tbl>
              <a:tblPr/>
              <a:tblGrid>
                <a:gridCol w="1386839">
                  <a:extLst>
                    <a:ext uri="{9D8B030D-6E8A-4147-A177-3AD203B41FA5}">
                      <a16:colId xmlns:a16="http://schemas.microsoft.com/office/drawing/2014/main" val="20000"/>
                    </a:ext>
                  </a:extLst>
                </a:gridCol>
                <a:gridCol w="410114">
                  <a:extLst>
                    <a:ext uri="{9D8B030D-6E8A-4147-A177-3AD203B41FA5}">
                      <a16:colId xmlns:a16="http://schemas.microsoft.com/office/drawing/2014/main" val="20001"/>
                    </a:ext>
                  </a:extLst>
                </a:gridCol>
                <a:gridCol w="467670">
                  <a:extLst>
                    <a:ext uri="{9D8B030D-6E8A-4147-A177-3AD203B41FA5}">
                      <a16:colId xmlns:a16="http://schemas.microsoft.com/office/drawing/2014/main" val="2191063417"/>
                    </a:ext>
                  </a:extLst>
                </a:gridCol>
                <a:gridCol w="321087">
                  <a:extLst>
                    <a:ext uri="{9D8B030D-6E8A-4147-A177-3AD203B41FA5}">
                      <a16:colId xmlns:a16="http://schemas.microsoft.com/office/drawing/2014/main" val="3931960469"/>
                    </a:ext>
                  </a:extLst>
                </a:gridCol>
                <a:gridCol w="411829">
                  <a:extLst>
                    <a:ext uri="{9D8B030D-6E8A-4147-A177-3AD203B41FA5}">
                      <a16:colId xmlns:a16="http://schemas.microsoft.com/office/drawing/2014/main" val="20002"/>
                    </a:ext>
                  </a:extLst>
                </a:gridCol>
                <a:gridCol w="509551">
                  <a:extLst>
                    <a:ext uri="{9D8B030D-6E8A-4147-A177-3AD203B41FA5}">
                      <a16:colId xmlns:a16="http://schemas.microsoft.com/office/drawing/2014/main" val="20003"/>
                    </a:ext>
                  </a:extLst>
                </a:gridCol>
                <a:gridCol w="446730">
                  <a:extLst>
                    <a:ext uri="{9D8B030D-6E8A-4147-A177-3AD203B41FA5}">
                      <a16:colId xmlns:a16="http://schemas.microsoft.com/office/drawing/2014/main" val="2445813241"/>
                    </a:ext>
                  </a:extLst>
                </a:gridCol>
                <a:gridCol w="663115">
                  <a:extLst>
                    <a:ext uri="{9D8B030D-6E8A-4147-A177-3AD203B41FA5}">
                      <a16:colId xmlns:a16="http://schemas.microsoft.com/office/drawing/2014/main" val="4286297685"/>
                    </a:ext>
                  </a:extLst>
                </a:gridCol>
                <a:gridCol w="1019102">
                  <a:extLst>
                    <a:ext uri="{9D8B030D-6E8A-4147-A177-3AD203B41FA5}">
                      <a16:colId xmlns:a16="http://schemas.microsoft.com/office/drawing/2014/main" val="670965392"/>
                    </a:ext>
                  </a:extLst>
                </a:gridCol>
                <a:gridCol w="850491">
                  <a:extLst>
                    <a:ext uri="{9D8B030D-6E8A-4147-A177-3AD203B41FA5}">
                      <a16:colId xmlns:a16="http://schemas.microsoft.com/office/drawing/2014/main" val="1356448118"/>
                    </a:ext>
                  </a:extLst>
                </a:gridCol>
              </a:tblGrid>
              <a:tr h="43763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Means or Placement of Advertising (% Rate 5)</a:t>
                      </a:r>
                    </a:p>
                  </a:txBody>
                  <a:tcPr marL="68580" marR="68580" marT="34289" marB="34289" anchor="b"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Total</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Under 45</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45+</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First Gen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Second Gen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Third+ Gen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Concerned About Citizenship Question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Not Concerned about Citizenship Question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Shift Towards Likely to Complete Census</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74498">
                <a:tc>
                  <a:txBody>
                    <a:bodyPr/>
                    <a:lstStyle/>
                    <a:p>
                      <a:pPr algn="l" fontAlgn="t"/>
                      <a:r>
                        <a:rPr lang="en-US" sz="800" b="1" i="0" u="none" strike="noStrike" dirty="0">
                          <a:solidFill>
                            <a:srgbClr val="000000"/>
                          </a:solidFill>
                          <a:effectLst/>
                          <a:latin typeface="+mn-lt"/>
                        </a:rPr>
                        <a:t>Mailed to your house</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45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53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295329">
                <a:tc>
                  <a:txBody>
                    <a:bodyPr/>
                    <a:lstStyle/>
                    <a:p>
                      <a:pPr algn="l" fontAlgn="t"/>
                      <a:r>
                        <a:rPr lang="en-US" sz="800" b="1" i="0" u="none" strike="noStrike" dirty="0">
                          <a:solidFill>
                            <a:srgbClr val="000000"/>
                          </a:solidFill>
                          <a:effectLst/>
                          <a:latin typeface="+mn-lt"/>
                        </a:rPr>
                        <a:t>Television advertisement</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36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30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31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263449">
                <a:tc>
                  <a:txBody>
                    <a:bodyPr/>
                    <a:lstStyle/>
                    <a:p>
                      <a:pPr algn="l" fontAlgn="t"/>
                      <a:r>
                        <a:rPr lang="en-US" sz="800" b="1" i="0" u="none" strike="noStrike" dirty="0">
                          <a:solidFill>
                            <a:srgbClr val="000000"/>
                          </a:solidFill>
                          <a:effectLst/>
                          <a:latin typeface="+mn-lt"/>
                        </a:rPr>
                        <a:t>Online advertisement</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31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240437">
                <a:tc>
                  <a:txBody>
                    <a:bodyPr/>
                    <a:lstStyle/>
                    <a:p>
                      <a:pPr algn="l" fontAlgn="t"/>
                      <a:r>
                        <a:rPr lang="en-US" sz="800" b="1" i="0" u="none" strike="noStrike" dirty="0">
                          <a:solidFill>
                            <a:srgbClr val="000000"/>
                          </a:solidFill>
                          <a:effectLst/>
                          <a:latin typeface="+mn-lt"/>
                        </a:rPr>
                        <a:t>Placed in a community center</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28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r h="315522">
                <a:tc>
                  <a:txBody>
                    <a:bodyPr/>
                    <a:lstStyle/>
                    <a:p>
                      <a:pPr algn="l" fontAlgn="t"/>
                      <a:r>
                        <a:rPr lang="en-US" sz="800" b="1" i="0" u="none" strike="noStrike" dirty="0">
                          <a:solidFill>
                            <a:srgbClr val="000000"/>
                          </a:solidFill>
                          <a:effectLst/>
                          <a:latin typeface="+mn-lt"/>
                        </a:rPr>
                        <a:t>Advertisement in a major metropolitan area</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24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464841214"/>
                  </a:ext>
                </a:extLst>
              </a:tr>
              <a:tr h="235744">
                <a:tc>
                  <a:txBody>
                    <a:bodyPr/>
                    <a:lstStyle/>
                    <a:p>
                      <a:pPr algn="l" fontAlgn="t"/>
                      <a:r>
                        <a:rPr lang="en-US" sz="800" b="1" i="0" u="none" strike="noStrike" dirty="0">
                          <a:solidFill>
                            <a:srgbClr val="000000"/>
                          </a:solidFill>
                          <a:effectLst/>
                          <a:latin typeface="+mn-lt"/>
                        </a:rPr>
                        <a:t>Billboard</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31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856988663"/>
                  </a:ext>
                </a:extLst>
              </a:tr>
              <a:tr h="2471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mn-lt"/>
                        </a:rPr>
                        <a:t>Advertisement in an ethnic newspaper</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23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68103106"/>
                  </a:ext>
                </a:extLst>
              </a:tr>
              <a:tr h="252095">
                <a:tc>
                  <a:txBody>
                    <a:bodyPr/>
                    <a:lstStyle/>
                    <a:p>
                      <a:pPr algn="l" fontAlgn="t"/>
                      <a:r>
                        <a:rPr lang="en-US" sz="800" b="1" i="0" u="none" strike="noStrike" dirty="0">
                          <a:solidFill>
                            <a:srgbClr val="000000"/>
                          </a:solidFill>
                          <a:effectLst/>
                          <a:latin typeface="+mn-lt"/>
                        </a:rPr>
                        <a:t>Placed in a local business shop</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26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397779464"/>
                  </a:ext>
                </a:extLst>
              </a:tr>
              <a:tr h="252095">
                <a:tc>
                  <a:txBody>
                    <a:bodyPr/>
                    <a:lstStyle/>
                    <a:p>
                      <a:pPr algn="l" fontAlgn="t"/>
                      <a:r>
                        <a:rPr lang="en-US" sz="800" b="1" i="0" u="none" strike="noStrike" dirty="0">
                          <a:solidFill>
                            <a:srgbClr val="000000"/>
                          </a:solidFill>
                          <a:effectLst/>
                          <a:latin typeface="+mn-lt"/>
                        </a:rPr>
                        <a:t>Placed in a house of worship</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49524712"/>
                  </a:ext>
                </a:extLst>
              </a:tr>
            </a:tbl>
          </a:graphicData>
        </a:graphic>
      </p:graphicFrame>
      <p:sp>
        <p:nvSpPr>
          <p:cNvPr id="4" name="Title 3">
            <a:extLst>
              <a:ext uri="{FF2B5EF4-FFF2-40B4-BE49-F238E27FC236}">
                <a16:creationId xmlns:a16="http://schemas.microsoft.com/office/drawing/2014/main" id="{4FE2601A-1268-43CB-9273-308E9A8675CF}"/>
              </a:ext>
            </a:extLst>
          </p:cNvPr>
          <p:cNvSpPr>
            <a:spLocks noGrp="1"/>
          </p:cNvSpPr>
          <p:nvPr>
            <p:ph type="title"/>
          </p:nvPr>
        </p:nvSpPr>
        <p:spPr>
          <a:xfrm>
            <a:off x="200024" y="212834"/>
            <a:ext cx="6457953" cy="794147"/>
          </a:xfrm>
        </p:spPr>
        <p:txBody>
          <a:bodyPr/>
          <a:lstStyle/>
          <a:p>
            <a:pPr algn="just"/>
            <a:r>
              <a:rPr lang="en-US" sz="1500" dirty="0"/>
              <a:t>Across the board, the best way to deliver this advertisement for AAPIs is to mail it to their homes. Online ads are helpful to reach those who become more likely to participate after messages. </a:t>
            </a:r>
          </a:p>
        </p:txBody>
      </p:sp>
      <p:sp>
        <p:nvSpPr>
          <p:cNvPr id="7" name="Text Box 3">
            <a:extLst>
              <a:ext uri="{FF2B5EF4-FFF2-40B4-BE49-F238E27FC236}">
                <a16:creationId xmlns:a16="http://schemas.microsoft.com/office/drawing/2014/main" id="{B06F0197-B2B7-4B33-9F60-CCBB5C94204A}"/>
              </a:ext>
            </a:extLst>
          </p:cNvPr>
          <p:cNvSpPr txBox="1">
            <a:spLocks noChangeArrowheads="1"/>
          </p:cNvSpPr>
          <p:nvPr/>
        </p:nvSpPr>
        <p:spPr bwMode="auto">
          <a:xfrm>
            <a:off x="1" y="4728002"/>
            <a:ext cx="5679938"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Q18. </a:t>
            </a:r>
            <a:r>
              <a:rPr lang="en-US" sz="750" dirty="0">
                <a:solidFill>
                  <a:srgbClr val="000000">
                    <a:lumMod val="50000"/>
                  </a:srgbClr>
                </a:solidFill>
              </a:rPr>
              <a:t>Below are places where an advertisement could be displayed that would encourage your participation in your census. Please rate each item, on a scale from 1 to 5, where FIVE means it is very likely to encourage your participation in the US Census, and ONE means that it is not at all likely to encourage participation in the US Census. </a:t>
            </a:r>
          </a:p>
        </p:txBody>
      </p:sp>
    </p:spTree>
    <p:extLst>
      <p:ext uri="{BB962C8B-B14F-4D97-AF65-F5344CB8AC3E}">
        <p14:creationId xmlns:p14="http://schemas.microsoft.com/office/powerpoint/2010/main" val="323583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defTabSz="685800" eaLnBrk="1" hangingPunct="1">
              <a:defRPr/>
            </a:pPr>
            <a:fld id="{E0770D1B-904C-43A7-A61E-C8C76B49F1E9}" type="slidenum">
              <a:rPr lang="en-US" sz="675" kern="0">
                <a:solidFill>
                  <a:srgbClr val="000000"/>
                </a:solidFill>
              </a:rPr>
              <a:pPr defTabSz="685800" eaLnBrk="1" hangingPunct="1">
                <a:defRPr/>
              </a:pPr>
              <a:t>24</a:t>
            </a:fld>
            <a:endParaRPr lang="en-US" sz="675" kern="0" dirty="0">
              <a:solidFill>
                <a:srgbClr val="000000"/>
              </a:solidFill>
            </a:endParaRPr>
          </a:p>
        </p:txBody>
      </p:sp>
      <p:graphicFrame>
        <p:nvGraphicFramePr>
          <p:cNvPr id="1786020" name="Group 164"/>
          <p:cNvGraphicFramePr>
            <a:graphicFrameLocks noGrp="1"/>
          </p:cNvGraphicFramePr>
          <p:nvPr>
            <p:extLst>
              <p:ext uri="{D42A27DB-BD31-4B8C-83A1-F6EECF244321}">
                <p14:modId xmlns:p14="http://schemas.microsoft.com/office/powerpoint/2010/main" val="3556180025"/>
              </p:ext>
            </p:extLst>
          </p:nvPr>
        </p:nvGraphicFramePr>
        <p:xfrm>
          <a:off x="171450" y="1275994"/>
          <a:ext cx="6486528" cy="2917792"/>
        </p:xfrm>
        <a:graphic>
          <a:graphicData uri="http://schemas.openxmlformats.org/drawingml/2006/table">
            <a:tbl>
              <a:tblPr/>
              <a:tblGrid>
                <a:gridCol w="1386839">
                  <a:extLst>
                    <a:ext uri="{9D8B030D-6E8A-4147-A177-3AD203B41FA5}">
                      <a16:colId xmlns:a16="http://schemas.microsoft.com/office/drawing/2014/main" val="20000"/>
                    </a:ext>
                  </a:extLst>
                </a:gridCol>
                <a:gridCol w="413386">
                  <a:extLst>
                    <a:ext uri="{9D8B030D-6E8A-4147-A177-3AD203B41FA5}">
                      <a16:colId xmlns:a16="http://schemas.microsoft.com/office/drawing/2014/main" val="20001"/>
                    </a:ext>
                  </a:extLst>
                </a:gridCol>
                <a:gridCol w="514350">
                  <a:extLst>
                    <a:ext uri="{9D8B030D-6E8A-4147-A177-3AD203B41FA5}">
                      <a16:colId xmlns:a16="http://schemas.microsoft.com/office/drawing/2014/main" val="2191063417"/>
                    </a:ext>
                  </a:extLst>
                </a:gridCol>
                <a:gridCol w="457200">
                  <a:extLst>
                    <a:ext uri="{9D8B030D-6E8A-4147-A177-3AD203B41FA5}">
                      <a16:colId xmlns:a16="http://schemas.microsoft.com/office/drawing/2014/main" val="3931960469"/>
                    </a:ext>
                  </a:extLst>
                </a:gridCol>
                <a:gridCol w="514350">
                  <a:extLst>
                    <a:ext uri="{9D8B030D-6E8A-4147-A177-3AD203B41FA5}">
                      <a16:colId xmlns:a16="http://schemas.microsoft.com/office/drawing/2014/main" val="20002"/>
                    </a:ext>
                  </a:extLst>
                </a:gridCol>
                <a:gridCol w="485776">
                  <a:extLst>
                    <a:ext uri="{9D8B030D-6E8A-4147-A177-3AD203B41FA5}">
                      <a16:colId xmlns:a16="http://schemas.microsoft.com/office/drawing/2014/main" val="20003"/>
                    </a:ext>
                  </a:extLst>
                </a:gridCol>
                <a:gridCol w="742950">
                  <a:extLst>
                    <a:ext uri="{9D8B030D-6E8A-4147-A177-3AD203B41FA5}">
                      <a16:colId xmlns:a16="http://schemas.microsoft.com/office/drawing/2014/main" val="2445813241"/>
                    </a:ext>
                  </a:extLst>
                </a:gridCol>
                <a:gridCol w="571500">
                  <a:extLst>
                    <a:ext uri="{9D8B030D-6E8A-4147-A177-3AD203B41FA5}">
                      <a16:colId xmlns:a16="http://schemas.microsoft.com/office/drawing/2014/main" val="4286297685"/>
                    </a:ext>
                  </a:extLst>
                </a:gridCol>
                <a:gridCol w="971550">
                  <a:extLst>
                    <a:ext uri="{9D8B030D-6E8A-4147-A177-3AD203B41FA5}">
                      <a16:colId xmlns:a16="http://schemas.microsoft.com/office/drawing/2014/main" val="670965392"/>
                    </a:ext>
                  </a:extLst>
                </a:gridCol>
                <a:gridCol w="428627">
                  <a:extLst>
                    <a:ext uri="{9D8B030D-6E8A-4147-A177-3AD203B41FA5}">
                      <a16:colId xmlns:a16="http://schemas.microsoft.com/office/drawing/2014/main" val="1356448118"/>
                    </a:ext>
                  </a:extLst>
                </a:gridCol>
              </a:tblGrid>
              <a:tr h="43763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Means or Placement of Advertising  (% Rate 5)</a:t>
                      </a:r>
                    </a:p>
                  </a:txBody>
                  <a:tcPr marL="68580" marR="68580" marT="34289" marB="34289" anchor="b"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Total</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Chinese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Indian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Filipino</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Korean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Vietnamese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Japanese</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Native Hawaiian &amp; Pacific Islander</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Other</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74498">
                <a:tc>
                  <a:txBody>
                    <a:bodyPr/>
                    <a:lstStyle/>
                    <a:p>
                      <a:pPr algn="l" fontAlgn="t"/>
                      <a:r>
                        <a:rPr lang="en-US" sz="800" b="1" i="0" u="none" strike="noStrike" dirty="0">
                          <a:solidFill>
                            <a:srgbClr val="000000"/>
                          </a:solidFill>
                          <a:effectLst/>
                          <a:latin typeface="+mn-lt"/>
                        </a:rPr>
                        <a:t>Mailed to your house</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45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43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56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295329">
                <a:tc>
                  <a:txBody>
                    <a:bodyPr/>
                    <a:lstStyle/>
                    <a:p>
                      <a:pPr algn="l" fontAlgn="t"/>
                      <a:r>
                        <a:rPr lang="en-US" sz="800" b="1" i="0" u="none" strike="noStrike" dirty="0">
                          <a:solidFill>
                            <a:srgbClr val="000000"/>
                          </a:solidFill>
                          <a:effectLst/>
                          <a:latin typeface="+mn-lt"/>
                        </a:rPr>
                        <a:t>Television advertisement</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36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n-lt"/>
                        </a:rPr>
                        <a:t>38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263449">
                <a:tc>
                  <a:txBody>
                    <a:bodyPr/>
                    <a:lstStyle/>
                    <a:p>
                      <a:pPr algn="l" fontAlgn="t"/>
                      <a:r>
                        <a:rPr lang="en-US" sz="800" b="1" i="0" u="none" strike="noStrike" dirty="0">
                          <a:solidFill>
                            <a:srgbClr val="000000"/>
                          </a:solidFill>
                          <a:effectLst/>
                          <a:latin typeface="+mn-lt"/>
                        </a:rPr>
                        <a:t>Online advertisement</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40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240437">
                <a:tc>
                  <a:txBody>
                    <a:bodyPr/>
                    <a:lstStyle/>
                    <a:p>
                      <a:pPr algn="l" fontAlgn="t"/>
                      <a:r>
                        <a:rPr lang="en-US" sz="800" b="1" i="0" u="none" strike="noStrike" dirty="0">
                          <a:solidFill>
                            <a:srgbClr val="000000"/>
                          </a:solidFill>
                          <a:effectLst/>
                          <a:latin typeface="+mn-lt"/>
                        </a:rPr>
                        <a:t>Placed in a community center</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315522">
                <a:tc>
                  <a:txBody>
                    <a:bodyPr/>
                    <a:lstStyle/>
                    <a:p>
                      <a:pPr algn="l" fontAlgn="t"/>
                      <a:r>
                        <a:rPr lang="en-US" sz="800" b="1" i="0" u="none" strike="noStrike" dirty="0">
                          <a:solidFill>
                            <a:srgbClr val="000000"/>
                          </a:solidFill>
                          <a:effectLst/>
                          <a:latin typeface="+mn-lt"/>
                        </a:rPr>
                        <a:t>Advertisement in a major metropolitan area</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464841214"/>
                  </a:ext>
                </a:extLst>
              </a:tr>
              <a:tr h="235744">
                <a:tc>
                  <a:txBody>
                    <a:bodyPr/>
                    <a:lstStyle/>
                    <a:p>
                      <a:pPr algn="l" fontAlgn="t"/>
                      <a:r>
                        <a:rPr lang="en-US" sz="800" b="1" i="0" u="none" strike="noStrike" dirty="0">
                          <a:solidFill>
                            <a:srgbClr val="000000"/>
                          </a:solidFill>
                          <a:effectLst/>
                          <a:latin typeface="+mn-lt"/>
                        </a:rPr>
                        <a:t>Billboard</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856988663"/>
                  </a:ext>
                </a:extLst>
              </a:tr>
              <a:tr h="2471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mn-lt"/>
                        </a:rPr>
                        <a:t>Advertisement in an ethnic newspaper</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68103106"/>
                  </a:ext>
                </a:extLst>
              </a:tr>
              <a:tr h="252095">
                <a:tc>
                  <a:txBody>
                    <a:bodyPr/>
                    <a:lstStyle/>
                    <a:p>
                      <a:pPr algn="l" fontAlgn="t"/>
                      <a:r>
                        <a:rPr lang="en-US" sz="800" b="1" i="0" u="none" strike="noStrike" dirty="0">
                          <a:solidFill>
                            <a:srgbClr val="000000"/>
                          </a:solidFill>
                          <a:effectLst/>
                          <a:latin typeface="+mn-lt"/>
                        </a:rPr>
                        <a:t>Placed in a local business shop</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28</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25</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23</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97779464"/>
                  </a:ext>
                </a:extLst>
              </a:tr>
              <a:tr h="252095">
                <a:tc>
                  <a:txBody>
                    <a:bodyPr/>
                    <a:lstStyle/>
                    <a:p>
                      <a:pPr algn="l" fontAlgn="t"/>
                      <a:r>
                        <a:rPr lang="en-US" sz="800" b="1" i="0" u="none" strike="noStrike" dirty="0">
                          <a:solidFill>
                            <a:srgbClr val="000000"/>
                          </a:solidFill>
                          <a:effectLst/>
                          <a:latin typeface="+mn-lt"/>
                        </a:rPr>
                        <a:t>Placed in a house of worship</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20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21</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24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19</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n-lt"/>
                        </a:rPr>
                        <a:t>30</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49524712"/>
                  </a:ext>
                </a:extLst>
              </a:tr>
            </a:tbl>
          </a:graphicData>
        </a:graphic>
      </p:graphicFrame>
      <p:sp>
        <p:nvSpPr>
          <p:cNvPr id="4" name="Title 3">
            <a:extLst>
              <a:ext uri="{FF2B5EF4-FFF2-40B4-BE49-F238E27FC236}">
                <a16:creationId xmlns:a16="http://schemas.microsoft.com/office/drawing/2014/main" id="{4FE2601A-1268-43CB-9273-308E9A8675CF}"/>
              </a:ext>
            </a:extLst>
          </p:cNvPr>
          <p:cNvSpPr>
            <a:spLocks noGrp="1"/>
          </p:cNvSpPr>
          <p:nvPr>
            <p:ph type="title"/>
          </p:nvPr>
        </p:nvSpPr>
        <p:spPr>
          <a:xfrm>
            <a:off x="200024" y="212834"/>
            <a:ext cx="6457953" cy="794147"/>
          </a:xfrm>
        </p:spPr>
        <p:txBody>
          <a:bodyPr/>
          <a:lstStyle/>
          <a:p>
            <a:pPr algn="just"/>
            <a:r>
              <a:rPr lang="en-US" sz="1500" dirty="0"/>
              <a:t>Mail advertising is the most likely to encourage participation in the census across most AAPI communities. Indian Americans rate television advertisements slightly higher.  </a:t>
            </a:r>
          </a:p>
        </p:txBody>
      </p:sp>
      <p:sp>
        <p:nvSpPr>
          <p:cNvPr id="7" name="Text Box 3">
            <a:extLst>
              <a:ext uri="{FF2B5EF4-FFF2-40B4-BE49-F238E27FC236}">
                <a16:creationId xmlns:a16="http://schemas.microsoft.com/office/drawing/2014/main" id="{B06F0197-B2B7-4B33-9F60-CCBB5C94204A}"/>
              </a:ext>
            </a:extLst>
          </p:cNvPr>
          <p:cNvSpPr txBox="1">
            <a:spLocks noChangeArrowheads="1"/>
          </p:cNvSpPr>
          <p:nvPr/>
        </p:nvSpPr>
        <p:spPr bwMode="auto">
          <a:xfrm>
            <a:off x="1" y="4728002"/>
            <a:ext cx="5679938"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Q18. </a:t>
            </a:r>
            <a:r>
              <a:rPr lang="en-US" sz="750" dirty="0">
                <a:solidFill>
                  <a:srgbClr val="000000">
                    <a:lumMod val="50000"/>
                  </a:srgbClr>
                </a:solidFill>
              </a:rPr>
              <a:t>Below are places where an advertisement could be displayed that would encourage your participation in your census. Please rate each item, on a scale from 1 to 5, where FIVE means it is very likely to encourage your participation in the US Census, and ONE means that it is not at all likely to encourage participation in the US Census. </a:t>
            </a:r>
          </a:p>
        </p:txBody>
      </p:sp>
    </p:spTree>
    <p:extLst>
      <p:ext uri="{BB962C8B-B14F-4D97-AF65-F5344CB8AC3E}">
        <p14:creationId xmlns:p14="http://schemas.microsoft.com/office/powerpoint/2010/main" val="4071130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nvPr>
        </p:nvGraphicFramePr>
        <p:xfrm>
          <a:off x="198600" y="857250"/>
          <a:ext cx="6457060" cy="4286250"/>
        </p:xfrm>
        <a:graphic>
          <a:graphicData uri="http://schemas.openxmlformats.org/drawingml/2006/chart">
            <c:chart xmlns:c="http://schemas.openxmlformats.org/drawingml/2006/chart" xmlns:r="http://schemas.openxmlformats.org/officeDocument/2006/relationships" r:id="rId3"/>
          </a:graphicData>
        </a:graphic>
      </p:graphicFrame>
      <p:sp>
        <p:nvSpPr>
          <p:cNvPr id="13314"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800" eaLnBrk="1" fontAlgn="base" hangingPunct="1">
              <a:spcBef>
                <a:spcPct val="0"/>
              </a:spcBef>
              <a:spcAft>
                <a:spcPct val="0"/>
              </a:spcAft>
              <a:defRPr/>
            </a:pPr>
            <a:fld id="{3581FB0F-AB68-47C0-92F4-E32AB184B4B6}" type="slidenum">
              <a:rPr lang="en-US" b="1">
                <a:solidFill>
                  <a:srgbClr val="5F5F5F"/>
                </a:solidFill>
              </a:rPr>
              <a:pPr algn="r" defTabSz="685800" eaLnBrk="1" fontAlgn="base" hangingPunct="1">
                <a:spcBef>
                  <a:spcPct val="0"/>
                </a:spcBef>
                <a:spcAft>
                  <a:spcPct val="0"/>
                </a:spcAft>
                <a:defRPr/>
              </a:pPr>
              <a:t>25</a:t>
            </a:fld>
            <a:endParaRPr lang="en-US" b="1" dirty="0">
              <a:solidFill>
                <a:srgbClr val="5F5F5F"/>
              </a:solidFill>
            </a:endParaRPr>
          </a:p>
        </p:txBody>
      </p:sp>
      <p:sp>
        <p:nvSpPr>
          <p:cNvPr id="13316" name="Text Box 3"/>
          <p:cNvSpPr txBox="1">
            <a:spLocks noChangeArrowheads="1"/>
          </p:cNvSpPr>
          <p:nvPr/>
        </p:nvSpPr>
        <p:spPr bwMode="auto">
          <a:xfrm>
            <a:off x="1" y="4728002"/>
            <a:ext cx="5679938"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Q18. </a:t>
            </a:r>
            <a:r>
              <a:rPr lang="en-US" sz="750" dirty="0">
                <a:solidFill>
                  <a:srgbClr val="000000">
                    <a:lumMod val="50000"/>
                  </a:srgbClr>
                </a:solidFill>
              </a:rPr>
              <a:t>Below are places where an advertisement could be displayed that would encourage your participation in your census. Please rate each item, on a scale from 1 to 5, where FIVE means it is very likely to encourage your participation in the US Census, and ONE means that it is not at all likely to encourage participation in the US Census. </a:t>
            </a:r>
          </a:p>
        </p:txBody>
      </p:sp>
      <p:sp>
        <p:nvSpPr>
          <p:cNvPr id="31" name="TextBox 30"/>
          <p:cNvSpPr txBox="1"/>
          <p:nvPr/>
        </p:nvSpPr>
        <p:spPr>
          <a:xfrm>
            <a:off x="-126060" y="1843728"/>
            <a:ext cx="184731" cy="230832"/>
          </a:xfrm>
          <a:prstGeom prst="rect">
            <a:avLst/>
          </a:prstGeom>
          <a:noFill/>
        </p:spPr>
        <p:txBody>
          <a:bodyPr wrap="none" rtlCol="0">
            <a:spAutoFit/>
          </a:bodyPr>
          <a:lstStyle/>
          <a:p>
            <a:pPr defTabSz="685800" fontAlgn="base">
              <a:spcBef>
                <a:spcPct val="0"/>
              </a:spcBef>
              <a:spcAft>
                <a:spcPct val="0"/>
              </a:spcAft>
              <a:defRPr/>
            </a:pPr>
            <a:endParaRPr lang="en-US" sz="900" b="1" u="sng" dirty="0">
              <a:solidFill>
                <a:srgbClr val="FFFFFF"/>
              </a:solidFill>
              <a:latin typeface="Arial" charset="0"/>
              <a:cs typeface="Times New Roman" pitchFamily="18" charset="0"/>
            </a:endParaRPr>
          </a:p>
        </p:txBody>
      </p:sp>
      <p:sp>
        <p:nvSpPr>
          <p:cNvPr id="16" name="Rectangle 3"/>
          <p:cNvSpPr>
            <a:spLocks noGrp="1" noChangeArrowheads="1"/>
          </p:cNvSpPr>
          <p:nvPr>
            <p:ph type="title"/>
          </p:nvPr>
        </p:nvSpPr>
        <p:spPr>
          <a:xfrm>
            <a:off x="94022" y="48073"/>
            <a:ext cx="6669958" cy="980627"/>
          </a:xfrm>
        </p:spPr>
        <p:txBody>
          <a:bodyPr/>
          <a:lstStyle/>
          <a:p>
            <a:pPr algn="just" eaLnBrk="1" hangingPunct="1"/>
            <a:r>
              <a:rPr lang="en-US" sz="1650" dirty="0">
                <a:latin typeface="Calibri" panose="020F0502020204030204" pitchFamily="34" charset="0"/>
                <a:cs typeface="Calibri" panose="020F0502020204030204" pitchFamily="34" charset="0"/>
              </a:rPr>
              <a:t>The top medium through which to encourage census participation among AAPI Americans is by mailing information to people’s homes, followed by television advertisements. </a:t>
            </a:r>
          </a:p>
        </p:txBody>
      </p:sp>
      <p:grpSp>
        <p:nvGrpSpPr>
          <p:cNvPr id="13" name="Group 12"/>
          <p:cNvGrpSpPr/>
          <p:nvPr/>
        </p:nvGrpSpPr>
        <p:grpSpPr>
          <a:xfrm>
            <a:off x="168021" y="1022131"/>
            <a:ext cx="6521958" cy="300082"/>
            <a:chOff x="282678" y="709950"/>
            <a:chExt cx="8693640" cy="400108"/>
          </a:xfrm>
        </p:grpSpPr>
        <p:sp>
          <p:nvSpPr>
            <p:cNvPr id="17" name="Rectangle 16"/>
            <p:cNvSpPr/>
            <p:nvPr/>
          </p:nvSpPr>
          <p:spPr bwMode="auto">
            <a:xfrm>
              <a:off x="282678" y="709950"/>
              <a:ext cx="8693640" cy="400108"/>
            </a:xfrm>
            <a:prstGeom prst="rect">
              <a:avLst/>
            </a:prstGeom>
            <a:solidFill>
              <a:srgbClr val="7F7F7F"/>
            </a:solidFill>
            <a:ln w="3175" cap="flat" cmpd="sng" algn="ctr">
              <a:noFill/>
              <a:prstDash val="solid"/>
              <a:round/>
              <a:headEnd type="none" w="med" len="med"/>
              <a:tailEnd type="none" w="med" len="med"/>
            </a:ln>
            <a:effectLst/>
            <a:extLst/>
          </p:spPr>
          <p:txBody>
            <a:bodyPr wrap="square" anchor="ctr" anchorCtr="1">
              <a:spAutoFit/>
            </a:bodyPr>
            <a:lstStyle/>
            <a:p>
              <a:pPr algn="r" defTabSz="342900">
                <a:defRPr/>
              </a:pPr>
              <a:endParaRPr lang="en-US" sz="1350" dirty="0">
                <a:solidFill>
                  <a:srgbClr val="000000"/>
                </a:solidFill>
                <a:latin typeface="Calibri" pitchFamily="34" charset="0"/>
                <a:ea typeface="ＭＳ Ｐゴシック" charset="0"/>
                <a:cs typeface="Times New Roman" pitchFamily="18" charset="0"/>
              </a:endParaRPr>
            </a:p>
          </p:txBody>
        </p:sp>
        <p:sp>
          <p:nvSpPr>
            <p:cNvPr id="18" name="TextBox 18"/>
            <p:cNvSpPr txBox="1">
              <a:spLocks noChangeArrowheads="1"/>
            </p:cNvSpPr>
            <p:nvPr/>
          </p:nvSpPr>
          <p:spPr bwMode="auto">
            <a:xfrm>
              <a:off x="1726765" y="766892"/>
              <a:ext cx="5800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a:defRPr sz="2000">
                  <a:solidFill>
                    <a:schemeClr val="tx1"/>
                  </a:solidFill>
                  <a:latin typeface="Calibri" charset="0"/>
                  <a:ea typeface="MS PGothic" charset="0"/>
                  <a:cs typeface="MS PGothic" charset="0"/>
                </a:defRPr>
              </a:lvl2pPr>
              <a:lvl3pPr>
                <a:defRPr>
                  <a:solidFill>
                    <a:schemeClr val="tx1"/>
                  </a:solidFill>
                  <a:latin typeface="Calibri" charset="0"/>
                  <a:ea typeface="MS PGothic" charset="0"/>
                  <a:cs typeface="MS PGothic" charset="0"/>
                </a:defRPr>
              </a:lvl3pPr>
              <a:lvl4pPr>
                <a:defRPr sz="16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hangingPunct="0">
                <a:defRPr sz="1600">
                  <a:solidFill>
                    <a:schemeClr val="tx1"/>
                  </a:solidFill>
                  <a:latin typeface="Calibri" charset="0"/>
                  <a:ea typeface="MS PGothic" charset="0"/>
                  <a:cs typeface="MS PGothic" charset="0"/>
                </a:defRPr>
              </a:lvl6pPr>
              <a:lvl7pPr eaLnBrk="0" hangingPunct="0">
                <a:defRPr sz="1600">
                  <a:solidFill>
                    <a:schemeClr val="tx1"/>
                  </a:solidFill>
                  <a:latin typeface="Calibri" charset="0"/>
                  <a:ea typeface="MS PGothic" charset="0"/>
                  <a:cs typeface="MS PGothic" charset="0"/>
                </a:defRPr>
              </a:lvl7pPr>
              <a:lvl8pPr eaLnBrk="0" hangingPunct="0">
                <a:defRPr sz="1600">
                  <a:solidFill>
                    <a:schemeClr val="tx1"/>
                  </a:solidFill>
                  <a:latin typeface="Calibri" charset="0"/>
                  <a:ea typeface="MS PGothic" charset="0"/>
                  <a:cs typeface="MS PGothic" charset="0"/>
                </a:defRPr>
              </a:lvl8pPr>
              <a:lvl9pPr eaLnBrk="0" hangingPunct="0">
                <a:defRPr sz="1600">
                  <a:solidFill>
                    <a:schemeClr val="tx1"/>
                  </a:solidFill>
                  <a:latin typeface="Calibri" charset="0"/>
                  <a:ea typeface="MS PGothic" charset="0"/>
                  <a:cs typeface="MS PGothic" charset="0"/>
                </a:defRPr>
              </a:lvl9pPr>
            </a:lstStyle>
            <a:p>
              <a:pPr algn="ctr" defTabSz="342900"/>
              <a:r>
                <a:rPr lang="en-US" sz="1050" b="1" dirty="0">
                  <a:solidFill>
                    <a:srgbClr val="FFFFFF"/>
                  </a:solidFill>
                </a:rPr>
                <a:t>Means or Placement of Advertising </a:t>
              </a:r>
            </a:p>
          </p:txBody>
        </p:sp>
      </p:grpSp>
      <p:sp>
        <p:nvSpPr>
          <p:cNvPr id="10" name="Text Box 16">
            <a:extLst>
              <a:ext uri="{FF2B5EF4-FFF2-40B4-BE49-F238E27FC236}">
                <a16:creationId xmlns:a16="http://schemas.microsoft.com/office/drawing/2014/main" id="{71839D1F-23DD-49C2-8B53-0DCF4D40AEDF}"/>
              </a:ext>
            </a:extLst>
          </p:cNvPr>
          <p:cNvSpPr txBox="1">
            <a:spLocks noChangeArrowheads="1"/>
          </p:cNvSpPr>
          <p:nvPr/>
        </p:nvSpPr>
        <p:spPr bwMode="auto">
          <a:xfrm>
            <a:off x="3098513" y="1485900"/>
            <a:ext cx="2307043" cy="253916"/>
          </a:xfrm>
          <a:prstGeom prst="rect">
            <a:avLst/>
          </a:prstGeom>
          <a:noFill/>
          <a:ln>
            <a:noFill/>
          </a:ln>
          <a:effectLst/>
          <a:extLst>
            <a:ext uri="{909E8E84-426E-40dd-AFC4-6F175D3DCCD1}">
              <a14:hiddenFill xmlns:lc="http://schemas.openxmlformats.org/drawingml/2006/lockedCanvas" xmlns:a14="http://schemas.microsoft.com/office/drawing/2010/main" xmlns="" xmlns:cdr="http://schemas.openxmlformats.org/drawingml/2006/chartDrawing" xmlns:c="http://schemas.openxmlformats.org/drawingml/2006/chart">
                <a:solidFill>
                  <a:srgbClr val="FFFFFF"/>
                </a:solidFill>
              </a14:hiddenFill>
            </a:ext>
            <a:ext uri="{91240B29-F687-4f45-9708-019B960494DF}">
              <a14:hiddenLine xmlns:lc="http://schemas.openxmlformats.org/drawingml/2006/lockedCanvas" xmlns:a14="http://schemas.microsoft.com/office/drawing/2010/main" xmlns="" xmlns:cdr="http://schemas.openxmlformats.org/drawingml/2006/chartDrawing" xmlns:c="http://schemas.openxmlformats.org/drawingml/2006/chart" w="38100">
                <a:solidFill>
                  <a:schemeClr val="accent1"/>
                </a:solidFill>
                <a:miter lim="800000"/>
                <a:headEnd/>
                <a:tailEnd/>
              </a14:hiddenLine>
            </a:ext>
            <a:ext uri="{AF507438-7753-43e0-B8FC-AC1667EBCBE1}">
              <a14:hiddenEffects xmlns:lc="http://schemas.openxmlformats.org/drawingml/2006/lockedCanvas" xmlns:a14="http://schemas.microsoft.com/office/drawing/2010/main" xmlns="" xmlns:cdr="http://schemas.openxmlformats.org/drawingml/2006/chartDrawing" xmlns:c="http://schemas.openxmlformats.org/drawingml/2006/chart">
                <a:effectLst>
                  <a:outerShdw dist="35921" dir="2700000" algn="ctr" rotWithShape="0">
                    <a:schemeClr val="bg2"/>
                  </a:outerShdw>
                </a:effectLst>
              </a14:hiddenEffects>
            </a:ext>
          </a:ex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342900"/>
            <a:r>
              <a:rPr lang="en-US" sz="1050" b="1" u="sng" dirty="0">
                <a:solidFill>
                  <a:srgbClr val="000000"/>
                </a:solidFill>
                <a:latin typeface="Calibri"/>
              </a:rPr>
              <a:t>Very Likely to Encourage Participation</a:t>
            </a:r>
          </a:p>
        </p:txBody>
      </p:sp>
    </p:spTree>
    <p:extLst>
      <p:ext uri="{BB962C8B-B14F-4D97-AF65-F5344CB8AC3E}">
        <p14:creationId xmlns:p14="http://schemas.microsoft.com/office/powerpoint/2010/main" val="154068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nvPr>
        </p:nvGraphicFramePr>
        <p:xfrm>
          <a:off x="198600" y="1157755"/>
          <a:ext cx="6457060" cy="3115688"/>
        </p:xfrm>
        <a:graphic>
          <a:graphicData uri="http://schemas.openxmlformats.org/drawingml/2006/chart">
            <c:chart xmlns:c="http://schemas.openxmlformats.org/drawingml/2006/chart" xmlns:r="http://schemas.openxmlformats.org/officeDocument/2006/relationships" r:id="rId3"/>
          </a:graphicData>
        </a:graphic>
      </p:graphicFrame>
      <p:sp>
        <p:nvSpPr>
          <p:cNvPr id="13314"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800" eaLnBrk="1" fontAlgn="base" hangingPunct="1">
              <a:spcBef>
                <a:spcPct val="0"/>
              </a:spcBef>
              <a:spcAft>
                <a:spcPct val="0"/>
              </a:spcAft>
              <a:defRPr/>
            </a:pPr>
            <a:fld id="{3581FB0F-AB68-47C0-92F4-E32AB184B4B6}" type="slidenum">
              <a:rPr lang="en-US" sz="675">
                <a:solidFill>
                  <a:srgbClr val="5F5F5F"/>
                </a:solidFill>
              </a:rPr>
              <a:pPr algn="r" defTabSz="685800" eaLnBrk="1" fontAlgn="base" hangingPunct="1">
                <a:spcBef>
                  <a:spcPct val="0"/>
                </a:spcBef>
                <a:spcAft>
                  <a:spcPct val="0"/>
                </a:spcAft>
                <a:defRPr/>
              </a:pPr>
              <a:t>26</a:t>
            </a:fld>
            <a:endParaRPr lang="en-US" sz="675" dirty="0">
              <a:solidFill>
                <a:srgbClr val="5F5F5F"/>
              </a:solidFill>
            </a:endParaRPr>
          </a:p>
        </p:txBody>
      </p:sp>
      <p:sp>
        <p:nvSpPr>
          <p:cNvPr id="13316" name="Text Box 3"/>
          <p:cNvSpPr txBox="1">
            <a:spLocks noChangeArrowheads="1"/>
          </p:cNvSpPr>
          <p:nvPr/>
        </p:nvSpPr>
        <p:spPr bwMode="auto">
          <a:xfrm>
            <a:off x="1" y="4865398"/>
            <a:ext cx="567993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Q25. </a:t>
            </a:r>
            <a:r>
              <a:rPr lang="en-US" sz="750" dirty="0">
                <a:solidFill>
                  <a:srgbClr val="000000">
                    <a:lumMod val="50000"/>
                  </a:srgbClr>
                </a:solidFill>
              </a:rPr>
              <a:t>Regardless of whether you have heard of it or not, how concerning would a question on the US Census asking if you are a citizen or not be?</a:t>
            </a:r>
          </a:p>
        </p:txBody>
      </p:sp>
      <p:sp>
        <p:nvSpPr>
          <p:cNvPr id="31" name="TextBox 30"/>
          <p:cNvSpPr txBox="1"/>
          <p:nvPr/>
        </p:nvSpPr>
        <p:spPr>
          <a:xfrm>
            <a:off x="-126060" y="1843728"/>
            <a:ext cx="184731" cy="230832"/>
          </a:xfrm>
          <a:prstGeom prst="rect">
            <a:avLst/>
          </a:prstGeom>
          <a:noFill/>
        </p:spPr>
        <p:txBody>
          <a:bodyPr wrap="none" rtlCol="0">
            <a:spAutoFit/>
          </a:bodyPr>
          <a:lstStyle/>
          <a:p>
            <a:pPr defTabSz="685800" fontAlgn="base">
              <a:spcBef>
                <a:spcPct val="0"/>
              </a:spcBef>
              <a:spcAft>
                <a:spcPct val="0"/>
              </a:spcAft>
              <a:defRPr/>
            </a:pPr>
            <a:endParaRPr lang="en-US" sz="900" b="1" u="sng" dirty="0">
              <a:solidFill>
                <a:srgbClr val="FFFFFF"/>
              </a:solidFill>
              <a:latin typeface="Arial" charset="0"/>
              <a:cs typeface="Times New Roman" pitchFamily="18" charset="0"/>
            </a:endParaRPr>
          </a:p>
        </p:txBody>
      </p:sp>
      <p:sp>
        <p:nvSpPr>
          <p:cNvPr id="16" name="Rectangle 3"/>
          <p:cNvSpPr>
            <a:spLocks noGrp="1" noChangeArrowheads="1"/>
          </p:cNvSpPr>
          <p:nvPr>
            <p:ph type="title"/>
          </p:nvPr>
        </p:nvSpPr>
        <p:spPr>
          <a:xfrm>
            <a:off x="94022" y="48073"/>
            <a:ext cx="6669958" cy="980627"/>
          </a:xfrm>
        </p:spPr>
        <p:txBody>
          <a:bodyPr/>
          <a:lstStyle/>
          <a:p>
            <a:pPr algn="just" eaLnBrk="1" hangingPunct="1"/>
            <a:r>
              <a:rPr lang="en-US" sz="1650" dirty="0">
                <a:latin typeface="Calibri" panose="020F0502020204030204" pitchFamily="34" charset="0"/>
                <a:cs typeface="Calibri" panose="020F0502020204030204" pitchFamily="34" charset="0"/>
              </a:rPr>
              <a:t>Nearly half (48%) of AAPI Americans are concerned about the addition of the citizenship question, indicating a potentially serious impact on participation.</a:t>
            </a:r>
          </a:p>
        </p:txBody>
      </p:sp>
      <p:grpSp>
        <p:nvGrpSpPr>
          <p:cNvPr id="13" name="Group 12"/>
          <p:cNvGrpSpPr/>
          <p:nvPr/>
        </p:nvGrpSpPr>
        <p:grpSpPr>
          <a:xfrm>
            <a:off x="168021" y="1218965"/>
            <a:ext cx="6521958" cy="300082"/>
            <a:chOff x="282678" y="709950"/>
            <a:chExt cx="8693640" cy="400108"/>
          </a:xfrm>
        </p:grpSpPr>
        <p:sp>
          <p:nvSpPr>
            <p:cNvPr id="17" name="Rectangle 16"/>
            <p:cNvSpPr/>
            <p:nvPr/>
          </p:nvSpPr>
          <p:spPr bwMode="auto">
            <a:xfrm>
              <a:off x="282678" y="709950"/>
              <a:ext cx="8693640" cy="400108"/>
            </a:xfrm>
            <a:prstGeom prst="rect">
              <a:avLst/>
            </a:prstGeom>
            <a:solidFill>
              <a:srgbClr val="7F7F7F"/>
            </a:solidFill>
            <a:ln w="3175" cap="flat" cmpd="sng" algn="ctr">
              <a:noFill/>
              <a:prstDash val="solid"/>
              <a:round/>
              <a:headEnd type="none" w="med" len="med"/>
              <a:tailEnd type="none" w="med" len="med"/>
            </a:ln>
            <a:effectLst/>
            <a:extLst/>
          </p:spPr>
          <p:txBody>
            <a:bodyPr wrap="square" anchor="ctr" anchorCtr="1">
              <a:spAutoFit/>
            </a:bodyPr>
            <a:lstStyle/>
            <a:p>
              <a:pPr algn="r" defTabSz="342900">
                <a:defRPr/>
              </a:pPr>
              <a:endParaRPr lang="en-US" sz="1350" dirty="0">
                <a:solidFill>
                  <a:srgbClr val="000000"/>
                </a:solidFill>
                <a:latin typeface="Calibri" pitchFamily="34" charset="0"/>
                <a:ea typeface="ＭＳ Ｐゴシック" charset="0"/>
                <a:cs typeface="Times New Roman" pitchFamily="18" charset="0"/>
              </a:endParaRPr>
            </a:p>
          </p:txBody>
        </p:sp>
        <p:sp>
          <p:nvSpPr>
            <p:cNvPr id="18" name="TextBox 18"/>
            <p:cNvSpPr txBox="1">
              <a:spLocks noChangeArrowheads="1"/>
            </p:cNvSpPr>
            <p:nvPr/>
          </p:nvSpPr>
          <p:spPr bwMode="auto">
            <a:xfrm>
              <a:off x="1726765" y="766892"/>
              <a:ext cx="58007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a:defRPr sz="2000">
                  <a:solidFill>
                    <a:schemeClr val="tx1"/>
                  </a:solidFill>
                  <a:latin typeface="Calibri" charset="0"/>
                  <a:ea typeface="MS PGothic" charset="0"/>
                  <a:cs typeface="MS PGothic" charset="0"/>
                </a:defRPr>
              </a:lvl2pPr>
              <a:lvl3pPr>
                <a:defRPr>
                  <a:solidFill>
                    <a:schemeClr val="tx1"/>
                  </a:solidFill>
                  <a:latin typeface="Calibri" charset="0"/>
                  <a:ea typeface="MS PGothic" charset="0"/>
                  <a:cs typeface="MS PGothic" charset="0"/>
                </a:defRPr>
              </a:lvl3pPr>
              <a:lvl4pPr>
                <a:defRPr sz="16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hangingPunct="0">
                <a:defRPr sz="1600">
                  <a:solidFill>
                    <a:schemeClr val="tx1"/>
                  </a:solidFill>
                  <a:latin typeface="Calibri" charset="0"/>
                  <a:ea typeface="MS PGothic" charset="0"/>
                  <a:cs typeface="MS PGothic" charset="0"/>
                </a:defRPr>
              </a:lvl6pPr>
              <a:lvl7pPr eaLnBrk="0" hangingPunct="0">
                <a:defRPr sz="1600">
                  <a:solidFill>
                    <a:schemeClr val="tx1"/>
                  </a:solidFill>
                  <a:latin typeface="Calibri" charset="0"/>
                  <a:ea typeface="MS PGothic" charset="0"/>
                  <a:cs typeface="MS PGothic" charset="0"/>
                </a:defRPr>
              </a:lvl7pPr>
              <a:lvl8pPr eaLnBrk="0" hangingPunct="0">
                <a:defRPr sz="1600">
                  <a:solidFill>
                    <a:schemeClr val="tx1"/>
                  </a:solidFill>
                  <a:latin typeface="Calibri" charset="0"/>
                  <a:ea typeface="MS PGothic" charset="0"/>
                  <a:cs typeface="MS PGothic" charset="0"/>
                </a:defRPr>
              </a:lvl8pPr>
              <a:lvl9pPr eaLnBrk="0" hangingPunct="0">
                <a:defRPr sz="1600">
                  <a:solidFill>
                    <a:schemeClr val="tx1"/>
                  </a:solidFill>
                  <a:latin typeface="Calibri" charset="0"/>
                  <a:ea typeface="MS PGothic" charset="0"/>
                  <a:cs typeface="MS PGothic" charset="0"/>
                </a:defRPr>
              </a:lvl9pPr>
            </a:lstStyle>
            <a:p>
              <a:pPr algn="ctr" defTabSz="342900"/>
              <a:r>
                <a:rPr lang="en-US" sz="1050" b="1" dirty="0">
                  <a:solidFill>
                    <a:srgbClr val="FFFFFF"/>
                  </a:solidFill>
                </a:rPr>
                <a:t>Concern in Regards to the Addition of the Citizenship Question</a:t>
              </a:r>
            </a:p>
          </p:txBody>
        </p:sp>
      </p:grpSp>
      <p:sp>
        <p:nvSpPr>
          <p:cNvPr id="10" name="Text Box 4">
            <a:extLst>
              <a:ext uri="{FF2B5EF4-FFF2-40B4-BE49-F238E27FC236}">
                <a16:creationId xmlns:a16="http://schemas.microsoft.com/office/drawing/2014/main" id="{9BF8C2B5-D169-49D0-B0DF-96FB890E679E}"/>
              </a:ext>
            </a:extLst>
          </p:cNvPr>
          <p:cNvSpPr txBox="1">
            <a:spLocks noChangeArrowheads="1"/>
          </p:cNvSpPr>
          <p:nvPr/>
        </p:nvSpPr>
        <p:spPr bwMode="auto">
          <a:xfrm>
            <a:off x="0" y="4743450"/>
            <a:ext cx="5639611" cy="207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685800">
              <a:defRPr/>
            </a:pPr>
            <a:r>
              <a:rPr lang="en-US" sz="750" kern="0" dirty="0">
                <a:solidFill>
                  <a:srgbClr val="000000"/>
                </a:solidFill>
              </a:rPr>
              <a:t>Darker colors indicate intensity.     </a:t>
            </a:r>
          </a:p>
        </p:txBody>
      </p:sp>
    </p:spTree>
    <p:extLst>
      <p:ext uri="{BB962C8B-B14F-4D97-AF65-F5344CB8AC3E}">
        <p14:creationId xmlns:p14="http://schemas.microsoft.com/office/powerpoint/2010/main" val="2333138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800" eaLnBrk="1" fontAlgn="base" hangingPunct="1">
              <a:spcBef>
                <a:spcPct val="0"/>
              </a:spcBef>
              <a:spcAft>
                <a:spcPct val="0"/>
              </a:spcAft>
              <a:defRPr/>
            </a:pPr>
            <a:fld id="{3581FB0F-AB68-47C0-92F4-E32AB184B4B6}" type="slidenum">
              <a:rPr lang="en-US" b="1">
                <a:solidFill>
                  <a:srgbClr val="5F5F5F"/>
                </a:solidFill>
              </a:rPr>
              <a:pPr algn="r" defTabSz="685800" eaLnBrk="1" fontAlgn="base" hangingPunct="1">
                <a:spcBef>
                  <a:spcPct val="0"/>
                </a:spcBef>
                <a:spcAft>
                  <a:spcPct val="0"/>
                </a:spcAft>
                <a:defRPr/>
              </a:pPr>
              <a:t>27</a:t>
            </a:fld>
            <a:endParaRPr lang="en-US" b="1" dirty="0">
              <a:solidFill>
                <a:srgbClr val="5F5F5F"/>
              </a:solidFill>
            </a:endParaRPr>
          </a:p>
        </p:txBody>
      </p:sp>
      <p:sp>
        <p:nvSpPr>
          <p:cNvPr id="31" name="TextBox 30"/>
          <p:cNvSpPr txBox="1"/>
          <p:nvPr/>
        </p:nvSpPr>
        <p:spPr>
          <a:xfrm>
            <a:off x="-126060" y="1843728"/>
            <a:ext cx="184731" cy="230832"/>
          </a:xfrm>
          <a:prstGeom prst="rect">
            <a:avLst/>
          </a:prstGeom>
          <a:noFill/>
        </p:spPr>
        <p:txBody>
          <a:bodyPr wrap="none" rtlCol="0">
            <a:spAutoFit/>
          </a:bodyPr>
          <a:lstStyle/>
          <a:p>
            <a:pPr defTabSz="685800" fontAlgn="base">
              <a:spcBef>
                <a:spcPct val="0"/>
              </a:spcBef>
              <a:spcAft>
                <a:spcPct val="0"/>
              </a:spcAft>
              <a:defRPr/>
            </a:pPr>
            <a:endParaRPr lang="en-US" sz="900" b="1" u="sng" dirty="0">
              <a:solidFill>
                <a:srgbClr val="FFFFFF"/>
              </a:solidFill>
              <a:latin typeface="Arial" charset="0"/>
              <a:cs typeface="Times New Roman" pitchFamily="18" charset="0"/>
            </a:endParaRPr>
          </a:p>
        </p:txBody>
      </p:sp>
      <p:grpSp>
        <p:nvGrpSpPr>
          <p:cNvPr id="13" name="Group 12"/>
          <p:cNvGrpSpPr/>
          <p:nvPr/>
        </p:nvGrpSpPr>
        <p:grpSpPr>
          <a:xfrm>
            <a:off x="171692" y="171043"/>
            <a:ext cx="6521958" cy="300082"/>
            <a:chOff x="282678" y="709950"/>
            <a:chExt cx="8693640" cy="400108"/>
          </a:xfrm>
        </p:grpSpPr>
        <p:sp>
          <p:nvSpPr>
            <p:cNvPr id="17" name="Rectangle 16"/>
            <p:cNvSpPr/>
            <p:nvPr/>
          </p:nvSpPr>
          <p:spPr bwMode="auto">
            <a:xfrm>
              <a:off x="282678" y="709950"/>
              <a:ext cx="8693640" cy="400108"/>
            </a:xfrm>
            <a:prstGeom prst="rect">
              <a:avLst/>
            </a:prstGeom>
            <a:solidFill>
              <a:srgbClr val="7F7F7F"/>
            </a:solidFill>
            <a:ln w="3175" cap="flat" cmpd="sng" algn="ctr">
              <a:noFill/>
              <a:prstDash val="solid"/>
              <a:round/>
              <a:headEnd type="none" w="med" len="med"/>
              <a:tailEnd type="none" w="med" len="med"/>
            </a:ln>
            <a:effectLst/>
            <a:extLst/>
          </p:spPr>
          <p:txBody>
            <a:bodyPr wrap="square" anchor="ctr" anchorCtr="1">
              <a:spAutoFit/>
            </a:bodyPr>
            <a:lstStyle/>
            <a:p>
              <a:pPr algn="r" defTabSz="342900">
                <a:defRPr/>
              </a:pPr>
              <a:endParaRPr lang="en-US" sz="1350" dirty="0">
                <a:solidFill>
                  <a:srgbClr val="000000"/>
                </a:solidFill>
                <a:latin typeface="Calibri" pitchFamily="34" charset="0"/>
                <a:ea typeface="ＭＳ Ｐゴシック" charset="0"/>
                <a:cs typeface="Times New Roman" pitchFamily="18" charset="0"/>
              </a:endParaRPr>
            </a:p>
          </p:txBody>
        </p:sp>
        <p:sp>
          <p:nvSpPr>
            <p:cNvPr id="18" name="TextBox 18"/>
            <p:cNvSpPr txBox="1">
              <a:spLocks noChangeArrowheads="1"/>
            </p:cNvSpPr>
            <p:nvPr/>
          </p:nvSpPr>
          <p:spPr bwMode="auto">
            <a:xfrm>
              <a:off x="1726765" y="766892"/>
              <a:ext cx="58007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a:defRPr sz="2000">
                  <a:solidFill>
                    <a:schemeClr val="tx1"/>
                  </a:solidFill>
                  <a:latin typeface="Calibri" charset="0"/>
                  <a:ea typeface="MS PGothic" charset="0"/>
                  <a:cs typeface="MS PGothic" charset="0"/>
                </a:defRPr>
              </a:lvl2pPr>
              <a:lvl3pPr>
                <a:defRPr>
                  <a:solidFill>
                    <a:schemeClr val="tx1"/>
                  </a:solidFill>
                  <a:latin typeface="Calibri" charset="0"/>
                  <a:ea typeface="MS PGothic" charset="0"/>
                  <a:cs typeface="MS PGothic" charset="0"/>
                </a:defRPr>
              </a:lvl3pPr>
              <a:lvl4pPr>
                <a:defRPr sz="16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hangingPunct="0">
                <a:defRPr sz="1600">
                  <a:solidFill>
                    <a:schemeClr val="tx1"/>
                  </a:solidFill>
                  <a:latin typeface="Calibri" charset="0"/>
                  <a:ea typeface="MS PGothic" charset="0"/>
                  <a:cs typeface="MS PGothic" charset="0"/>
                </a:defRPr>
              </a:lvl6pPr>
              <a:lvl7pPr eaLnBrk="0" hangingPunct="0">
                <a:defRPr sz="1600">
                  <a:solidFill>
                    <a:schemeClr val="tx1"/>
                  </a:solidFill>
                  <a:latin typeface="Calibri" charset="0"/>
                  <a:ea typeface="MS PGothic" charset="0"/>
                  <a:cs typeface="MS PGothic" charset="0"/>
                </a:defRPr>
              </a:lvl7pPr>
              <a:lvl8pPr eaLnBrk="0" hangingPunct="0">
                <a:defRPr sz="1600">
                  <a:solidFill>
                    <a:schemeClr val="tx1"/>
                  </a:solidFill>
                  <a:latin typeface="Calibri" charset="0"/>
                  <a:ea typeface="MS PGothic" charset="0"/>
                  <a:cs typeface="MS PGothic" charset="0"/>
                </a:defRPr>
              </a:lvl8pPr>
              <a:lvl9pPr eaLnBrk="0" hangingPunct="0">
                <a:defRPr sz="1600">
                  <a:solidFill>
                    <a:schemeClr val="tx1"/>
                  </a:solidFill>
                  <a:latin typeface="Calibri" charset="0"/>
                  <a:ea typeface="MS PGothic" charset="0"/>
                  <a:cs typeface="MS PGothic" charset="0"/>
                </a:defRPr>
              </a:lvl9pPr>
            </a:lstStyle>
            <a:p>
              <a:pPr algn="ctr" defTabSz="342900"/>
              <a:r>
                <a:rPr lang="en-US" sz="1050" b="1" dirty="0">
                  <a:solidFill>
                    <a:srgbClr val="FFFFFF"/>
                  </a:solidFill>
                </a:rPr>
                <a:t>Concern About Citizenship Question</a:t>
              </a:r>
            </a:p>
          </p:txBody>
        </p:sp>
      </p:grpSp>
      <p:graphicFrame>
        <p:nvGraphicFramePr>
          <p:cNvPr id="10" name="Object 12">
            <a:extLst>
              <a:ext uri="{FF2B5EF4-FFF2-40B4-BE49-F238E27FC236}">
                <a16:creationId xmlns:a16="http://schemas.microsoft.com/office/drawing/2014/main" id="{981F3956-9D34-4DF1-920D-982B58C6FF74}"/>
              </a:ext>
            </a:extLst>
          </p:cNvPr>
          <p:cNvGraphicFramePr>
            <a:graphicFrameLocks noChangeAspect="1"/>
          </p:cNvGraphicFramePr>
          <p:nvPr>
            <p:extLst>
              <p:ext uri="{D42A27DB-BD31-4B8C-83A1-F6EECF244321}">
                <p14:modId xmlns:p14="http://schemas.microsoft.com/office/powerpoint/2010/main" val="3918686036"/>
              </p:ext>
            </p:extLst>
          </p:nvPr>
        </p:nvGraphicFramePr>
        <p:xfrm>
          <a:off x="1330270" y="515964"/>
          <a:ext cx="4914900" cy="4084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6E18B21F-225C-42B5-987E-97F65FBF503B}"/>
              </a:ext>
            </a:extLst>
          </p:cNvPr>
          <p:cNvGraphicFramePr>
            <a:graphicFrameLocks noGrp="1"/>
          </p:cNvGraphicFramePr>
          <p:nvPr>
            <p:extLst/>
          </p:nvPr>
        </p:nvGraphicFramePr>
        <p:xfrm>
          <a:off x="6343650" y="508590"/>
          <a:ext cx="365880" cy="3949113"/>
        </p:xfrm>
        <a:graphic>
          <a:graphicData uri="http://schemas.openxmlformats.org/drawingml/2006/table">
            <a:tbl>
              <a:tblPr firstRow="1" bandRow="1">
                <a:tableStyleId>{2D5ABB26-0587-4C30-8999-92F81FD0307C}</a:tableStyleId>
              </a:tblPr>
              <a:tblGrid>
                <a:gridCol w="365880">
                  <a:extLst>
                    <a:ext uri="{9D8B030D-6E8A-4147-A177-3AD203B41FA5}">
                      <a16:colId xmlns:a16="http://schemas.microsoft.com/office/drawing/2014/main" val="1313892666"/>
                    </a:ext>
                  </a:extLst>
                </a:gridCol>
              </a:tblGrid>
              <a:tr h="426263">
                <a:tc>
                  <a:txBody>
                    <a:bodyPr/>
                    <a:lstStyle/>
                    <a:p>
                      <a:pPr algn="ctr"/>
                      <a:r>
                        <a:rPr lang="en-US" sz="600" b="1" dirty="0">
                          <a:solidFill>
                            <a:srgbClr val="000000"/>
                          </a:solidFill>
                          <a:latin typeface="+mn-lt"/>
                        </a:rPr>
                        <a:t>Not Sure</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352285">
                <a:tc>
                  <a:txBody>
                    <a:bodyPr/>
                    <a:lstStyle/>
                    <a:p>
                      <a:pPr algn="ctr" fontAlgn="b"/>
                      <a:r>
                        <a:rPr lang="en-US" sz="900" b="1" i="0" u="none" strike="noStrike" dirty="0">
                          <a:effectLst/>
                          <a:latin typeface="+mn-lt"/>
                        </a:rPr>
                        <a:t>6</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837209854"/>
                  </a:ext>
                </a:extLst>
              </a:tr>
              <a:tr h="352285">
                <a:tc>
                  <a:txBody>
                    <a:bodyPr/>
                    <a:lstStyle/>
                    <a:p>
                      <a:pPr algn="ctr" fontAlgn="b"/>
                      <a:endParaRPr lang="en-US" sz="900" b="1" i="0" u="none" strike="noStrike" dirty="0">
                        <a:effectLst/>
                        <a:latin typeface="+mn-lt"/>
                      </a:endParaRP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637955750"/>
                  </a:ext>
                </a:extLst>
              </a:tr>
              <a:tr h="352285">
                <a:tc>
                  <a:txBody>
                    <a:bodyPr/>
                    <a:lstStyle/>
                    <a:p>
                      <a:pPr algn="ctr" fontAlgn="b"/>
                      <a:r>
                        <a:rPr lang="en-US" sz="900" b="1" i="0" u="none" strike="noStrike" dirty="0">
                          <a:effectLst/>
                          <a:latin typeface="+mn-lt"/>
                        </a:rPr>
                        <a:t>6</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264526110"/>
                  </a:ext>
                </a:extLst>
              </a:tr>
              <a:tr h="352285">
                <a:tc>
                  <a:txBody>
                    <a:bodyPr/>
                    <a:lstStyle/>
                    <a:p>
                      <a:pPr algn="ctr" fontAlgn="b"/>
                      <a:r>
                        <a:rPr lang="en-US" sz="900" b="1" i="0" u="none" strike="noStrike" dirty="0">
                          <a:effectLst/>
                          <a:latin typeface="+mn-lt"/>
                        </a:rPr>
                        <a:t>4</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500912557"/>
                  </a:ext>
                </a:extLst>
              </a:tr>
              <a:tr h="352285">
                <a:tc>
                  <a:txBody>
                    <a:bodyPr/>
                    <a:lstStyle/>
                    <a:p>
                      <a:pPr algn="ctr" fontAlgn="b"/>
                      <a:r>
                        <a:rPr lang="en-US" sz="900" b="1" i="0" u="none" strike="noStrike" dirty="0">
                          <a:effectLst/>
                          <a:latin typeface="+mn-lt"/>
                        </a:rPr>
                        <a:t>5</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4000345886"/>
                  </a:ext>
                </a:extLst>
              </a:tr>
              <a:tr h="352285">
                <a:tc>
                  <a:txBody>
                    <a:bodyPr/>
                    <a:lstStyle/>
                    <a:p>
                      <a:pPr algn="ctr" fontAlgn="b"/>
                      <a:r>
                        <a:rPr lang="en-US" sz="900" b="1" i="0" u="none" strike="noStrike" dirty="0">
                          <a:effectLst/>
                          <a:latin typeface="+mn-lt"/>
                        </a:rPr>
                        <a:t>7</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247100019"/>
                  </a:ext>
                </a:extLst>
              </a:tr>
              <a:tr h="352285">
                <a:tc>
                  <a:txBody>
                    <a:bodyPr/>
                    <a:lstStyle/>
                    <a:p>
                      <a:pPr algn="ctr" fontAlgn="b"/>
                      <a:r>
                        <a:rPr lang="en-US" sz="900" b="1" i="0" u="none" strike="noStrike" dirty="0">
                          <a:effectLst/>
                          <a:latin typeface="+mn-lt"/>
                        </a:rPr>
                        <a:t>7</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14294212"/>
                  </a:ext>
                </a:extLst>
              </a:tr>
              <a:tr h="352285">
                <a:tc>
                  <a:txBody>
                    <a:bodyPr/>
                    <a:lstStyle/>
                    <a:p>
                      <a:pPr algn="ctr" fontAlgn="b"/>
                      <a:r>
                        <a:rPr lang="en-US" sz="900" b="1" i="0" u="none" strike="noStrike" dirty="0">
                          <a:effectLst/>
                          <a:latin typeface="+mn-lt"/>
                        </a:rPr>
                        <a:t>12</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427097912"/>
                  </a:ext>
                </a:extLst>
              </a:tr>
              <a:tr h="352285">
                <a:tc>
                  <a:txBody>
                    <a:bodyPr/>
                    <a:lstStyle/>
                    <a:p>
                      <a:pPr algn="ctr" fontAlgn="b"/>
                      <a:r>
                        <a:rPr lang="en-US" sz="900" b="1" i="0" u="none" strike="noStrike" dirty="0">
                          <a:effectLst/>
                          <a:latin typeface="+mn-lt"/>
                        </a:rPr>
                        <a:t>10</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388910321"/>
                  </a:ext>
                </a:extLst>
              </a:tr>
              <a:tr h="352285">
                <a:tc>
                  <a:txBody>
                    <a:bodyPr/>
                    <a:lstStyle/>
                    <a:p>
                      <a:pPr algn="ctr" fontAlgn="b"/>
                      <a:r>
                        <a:rPr lang="en-US" sz="900" b="1" i="0" u="none" strike="noStrike" dirty="0">
                          <a:effectLst/>
                          <a:latin typeface="+mn-lt"/>
                        </a:rPr>
                        <a:t>6</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012604393"/>
                  </a:ext>
                </a:extLst>
              </a:tr>
            </a:tbl>
          </a:graphicData>
        </a:graphic>
      </p:graphicFrame>
      <p:sp>
        <p:nvSpPr>
          <p:cNvPr id="16" name="Rectangle 3"/>
          <p:cNvSpPr>
            <a:spLocks noGrp="1" noChangeArrowheads="1"/>
          </p:cNvSpPr>
          <p:nvPr>
            <p:ph type="title"/>
          </p:nvPr>
        </p:nvSpPr>
        <p:spPr>
          <a:xfrm>
            <a:off x="171691" y="1493240"/>
            <a:ext cx="1638167" cy="2221524"/>
          </a:xfrm>
        </p:spPr>
        <p:txBody>
          <a:bodyPr/>
          <a:lstStyle/>
          <a:p>
            <a:pPr eaLnBrk="1" hangingPunct="1"/>
            <a:r>
              <a:rPr lang="en-US" sz="1650" dirty="0">
                <a:latin typeface="Calibri" panose="020F0502020204030204" pitchFamily="34" charset="0"/>
                <a:cs typeface="Calibri" panose="020F0502020204030204" pitchFamily="34" charset="0"/>
              </a:rPr>
              <a:t>Concern about the citizenship question is highest among Korean and Indian Americans.</a:t>
            </a:r>
          </a:p>
        </p:txBody>
      </p:sp>
      <p:cxnSp>
        <p:nvCxnSpPr>
          <p:cNvPr id="14" name="Straight Connector 13">
            <a:extLst>
              <a:ext uri="{FF2B5EF4-FFF2-40B4-BE49-F238E27FC236}">
                <a16:creationId xmlns:a16="http://schemas.microsoft.com/office/drawing/2014/main" id="{B5924794-821C-49D1-B1E3-F0C7D1ED716E}"/>
              </a:ext>
            </a:extLst>
          </p:cNvPr>
          <p:cNvCxnSpPr>
            <a:cxnSpLocks/>
          </p:cNvCxnSpPr>
          <p:nvPr/>
        </p:nvCxnSpPr>
        <p:spPr bwMode="auto">
          <a:xfrm flipH="1">
            <a:off x="2057400" y="1485900"/>
            <a:ext cx="3904490" cy="0"/>
          </a:xfrm>
          <a:prstGeom prst="line">
            <a:avLst/>
          </a:pr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Text Box 3">
            <a:extLst>
              <a:ext uri="{FF2B5EF4-FFF2-40B4-BE49-F238E27FC236}">
                <a16:creationId xmlns:a16="http://schemas.microsoft.com/office/drawing/2014/main" id="{D93AC863-AFEF-490B-A9E3-076375600CDA}"/>
              </a:ext>
            </a:extLst>
          </p:cNvPr>
          <p:cNvSpPr txBox="1">
            <a:spLocks noChangeArrowheads="1"/>
          </p:cNvSpPr>
          <p:nvPr/>
        </p:nvSpPr>
        <p:spPr bwMode="auto">
          <a:xfrm>
            <a:off x="1" y="4865398"/>
            <a:ext cx="567993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Q25. </a:t>
            </a:r>
            <a:r>
              <a:rPr lang="en-US" sz="750" dirty="0">
                <a:solidFill>
                  <a:srgbClr val="000000">
                    <a:lumMod val="50000"/>
                  </a:srgbClr>
                </a:solidFill>
              </a:rPr>
              <a:t>Regardless of whether you have heard of it or not, how concerning would a question on the US Census asking if you are a citizen or not be?</a:t>
            </a:r>
          </a:p>
        </p:txBody>
      </p:sp>
      <p:sp>
        <p:nvSpPr>
          <p:cNvPr id="21" name="Text Box 4">
            <a:extLst>
              <a:ext uri="{FF2B5EF4-FFF2-40B4-BE49-F238E27FC236}">
                <a16:creationId xmlns:a16="http://schemas.microsoft.com/office/drawing/2014/main" id="{CBC00004-FC8E-4B4A-B75D-71D1233B2117}"/>
              </a:ext>
            </a:extLst>
          </p:cNvPr>
          <p:cNvSpPr txBox="1">
            <a:spLocks noChangeArrowheads="1"/>
          </p:cNvSpPr>
          <p:nvPr/>
        </p:nvSpPr>
        <p:spPr bwMode="auto">
          <a:xfrm>
            <a:off x="0" y="4743450"/>
            <a:ext cx="5639611" cy="207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685800">
              <a:defRPr/>
            </a:pPr>
            <a:r>
              <a:rPr lang="en-US" sz="750" kern="0" dirty="0">
                <a:solidFill>
                  <a:srgbClr val="000000"/>
                </a:solidFill>
              </a:rPr>
              <a:t>Darker colors indicate intensity.     </a:t>
            </a:r>
          </a:p>
        </p:txBody>
      </p:sp>
      <p:sp>
        <p:nvSpPr>
          <p:cNvPr id="2" name="Rectangle 1">
            <a:extLst>
              <a:ext uri="{FF2B5EF4-FFF2-40B4-BE49-F238E27FC236}">
                <a16:creationId xmlns:a16="http://schemas.microsoft.com/office/drawing/2014/main" id="{78AF4F1E-A491-460A-89A6-1DB8FCA4085F}"/>
              </a:ext>
            </a:extLst>
          </p:cNvPr>
          <p:cNvSpPr/>
          <p:nvPr/>
        </p:nvSpPr>
        <p:spPr bwMode="auto">
          <a:xfrm>
            <a:off x="5984377" y="2839514"/>
            <a:ext cx="231341" cy="207749"/>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ctr" anchorCtr="1" compatLnSpc="1">
            <a:prstTxWarp prst="textNoShape">
              <a:avLst/>
            </a:prstTxWarp>
            <a:spAutoFit/>
          </a:bodyPr>
          <a:lstStyle/>
          <a:p>
            <a:pPr algn="r" defTabSz="685800" fontAlgn="base">
              <a:spcBef>
                <a:spcPct val="0"/>
              </a:spcBef>
              <a:spcAft>
                <a:spcPct val="0"/>
              </a:spcAft>
            </a:pPr>
            <a:endParaRPr lang="en-US" sz="900" dirty="0">
              <a:solidFill>
                <a:srgbClr val="000000"/>
              </a:solidFill>
              <a:latin typeface="Calibri" pitchFamily="34" charset="0"/>
              <a:cs typeface="Times New Roman" pitchFamily="18" charset="0"/>
            </a:endParaRPr>
          </a:p>
        </p:txBody>
      </p:sp>
      <p:sp>
        <p:nvSpPr>
          <p:cNvPr id="15" name="Rectangle 14">
            <a:extLst>
              <a:ext uri="{FF2B5EF4-FFF2-40B4-BE49-F238E27FC236}">
                <a16:creationId xmlns:a16="http://schemas.microsoft.com/office/drawing/2014/main" id="{017E9EE1-78D5-4EAD-84DE-A35E611D84C9}"/>
              </a:ext>
            </a:extLst>
          </p:cNvPr>
          <p:cNvSpPr/>
          <p:nvPr/>
        </p:nvSpPr>
        <p:spPr bwMode="auto">
          <a:xfrm>
            <a:off x="5977560" y="2146734"/>
            <a:ext cx="231341" cy="207749"/>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ctr" anchorCtr="1" compatLnSpc="1">
            <a:prstTxWarp prst="textNoShape">
              <a:avLst/>
            </a:prstTxWarp>
            <a:spAutoFit/>
          </a:bodyPr>
          <a:lstStyle/>
          <a:p>
            <a:pPr algn="r" defTabSz="685800" fontAlgn="base">
              <a:spcBef>
                <a:spcPct val="0"/>
              </a:spcBef>
              <a:spcAft>
                <a:spcPct val="0"/>
              </a:spcAft>
            </a:pPr>
            <a:endParaRPr lang="en-US" sz="900" dirty="0">
              <a:solidFill>
                <a:srgbClr val="000000"/>
              </a:solidFill>
              <a:latin typeface="Calibri" pitchFamily="34" charset="0"/>
              <a:cs typeface="Times New Roman" pitchFamily="18" charset="0"/>
            </a:endParaRPr>
          </a:p>
        </p:txBody>
      </p:sp>
    </p:spTree>
    <p:extLst>
      <p:ext uri="{BB962C8B-B14F-4D97-AF65-F5344CB8AC3E}">
        <p14:creationId xmlns:p14="http://schemas.microsoft.com/office/powerpoint/2010/main" val="2168233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2">
            <a:extLst>
              <a:ext uri="{FF2B5EF4-FFF2-40B4-BE49-F238E27FC236}">
                <a16:creationId xmlns:a16="http://schemas.microsoft.com/office/drawing/2014/main" id="{BAD45002-2BB7-41AA-81DA-DB21EF267539}"/>
              </a:ext>
            </a:extLst>
          </p:cNvPr>
          <p:cNvGraphicFramePr>
            <a:graphicFrameLocks noChangeAspect="1"/>
          </p:cNvGraphicFramePr>
          <p:nvPr>
            <p:extLst/>
          </p:nvPr>
        </p:nvGraphicFramePr>
        <p:xfrm>
          <a:off x="246117" y="445459"/>
          <a:ext cx="6147386" cy="4084826"/>
        </p:xfrm>
        <a:graphic>
          <a:graphicData uri="http://schemas.openxmlformats.org/drawingml/2006/chart">
            <c:chart xmlns:c="http://schemas.openxmlformats.org/drawingml/2006/chart" xmlns:r="http://schemas.openxmlformats.org/officeDocument/2006/relationships" r:id="rId3"/>
          </a:graphicData>
        </a:graphic>
      </p:graphicFrame>
      <p:sp>
        <p:nvSpPr>
          <p:cNvPr id="13314"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800" eaLnBrk="1" fontAlgn="base" hangingPunct="1">
              <a:spcBef>
                <a:spcPct val="0"/>
              </a:spcBef>
              <a:spcAft>
                <a:spcPct val="0"/>
              </a:spcAft>
              <a:defRPr/>
            </a:pPr>
            <a:fld id="{3581FB0F-AB68-47C0-92F4-E32AB184B4B6}" type="slidenum">
              <a:rPr lang="en-US" b="1">
                <a:solidFill>
                  <a:srgbClr val="5F5F5F"/>
                </a:solidFill>
              </a:rPr>
              <a:pPr algn="r" defTabSz="685800" eaLnBrk="1" fontAlgn="base" hangingPunct="1">
                <a:spcBef>
                  <a:spcPct val="0"/>
                </a:spcBef>
                <a:spcAft>
                  <a:spcPct val="0"/>
                </a:spcAft>
                <a:defRPr/>
              </a:pPr>
              <a:t>28</a:t>
            </a:fld>
            <a:endParaRPr lang="en-US" b="1" dirty="0">
              <a:solidFill>
                <a:srgbClr val="5F5F5F"/>
              </a:solidFill>
            </a:endParaRPr>
          </a:p>
        </p:txBody>
      </p:sp>
      <p:sp>
        <p:nvSpPr>
          <p:cNvPr id="31" name="TextBox 30"/>
          <p:cNvSpPr txBox="1"/>
          <p:nvPr/>
        </p:nvSpPr>
        <p:spPr>
          <a:xfrm>
            <a:off x="-126060" y="1843728"/>
            <a:ext cx="184731" cy="230832"/>
          </a:xfrm>
          <a:prstGeom prst="rect">
            <a:avLst/>
          </a:prstGeom>
          <a:noFill/>
        </p:spPr>
        <p:txBody>
          <a:bodyPr wrap="none" rtlCol="0">
            <a:spAutoFit/>
          </a:bodyPr>
          <a:lstStyle/>
          <a:p>
            <a:pPr defTabSz="685800" fontAlgn="base">
              <a:spcBef>
                <a:spcPct val="0"/>
              </a:spcBef>
              <a:spcAft>
                <a:spcPct val="0"/>
              </a:spcAft>
              <a:defRPr/>
            </a:pPr>
            <a:endParaRPr lang="en-US" sz="900" b="1" u="sng" dirty="0">
              <a:solidFill>
                <a:srgbClr val="FFFFFF"/>
              </a:solidFill>
              <a:latin typeface="Arial" charset="0"/>
              <a:cs typeface="Times New Roman" pitchFamily="18" charset="0"/>
            </a:endParaRPr>
          </a:p>
        </p:txBody>
      </p:sp>
      <p:grpSp>
        <p:nvGrpSpPr>
          <p:cNvPr id="13" name="Group 12"/>
          <p:cNvGrpSpPr/>
          <p:nvPr/>
        </p:nvGrpSpPr>
        <p:grpSpPr>
          <a:xfrm>
            <a:off x="171692" y="171043"/>
            <a:ext cx="6521958" cy="300082"/>
            <a:chOff x="282678" y="709950"/>
            <a:chExt cx="8693640" cy="400108"/>
          </a:xfrm>
        </p:grpSpPr>
        <p:sp>
          <p:nvSpPr>
            <p:cNvPr id="17" name="Rectangle 16"/>
            <p:cNvSpPr/>
            <p:nvPr/>
          </p:nvSpPr>
          <p:spPr bwMode="auto">
            <a:xfrm>
              <a:off x="282678" y="709950"/>
              <a:ext cx="8693640" cy="400108"/>
            </a:xfrm>
            <a:prstGeom prst="rect">
              <a:avLst/>
            </a:prstGeom>
            <a:solidFill>
              <a:srgbClr val="7F7F7F"/>
            </a:solidFill>
            <a:ln w="3175" cap="flat" cmpd="sng" algn="ctr">
              <a:noFill/>
              <a:prstDash val="solid"/>
              <a:round/>
              <a:headEnd type="none" w="med" len="med"/>
              <a:tailEnd type="none" w="med" len="med"/>
            </a:ln>
            <a:effectLst/>
            <a:extLst/>
          </p:spPr>
          <p:txBody>
            <a:bodyPr wrap="square" anchor="ctr" anchorCtr="1">
              <a:spAutoFit/>
            </a:bodyPr>
            <a:lstStyle/>
            <a:p>
              <a:pPr algn="r" defTabSz="342900">
                <a:defRPr/>
              </a:pPr>
              <a:endParaRPr lang="en-US" sz="1350" dirty="0">
                <a:solidFill>
                  <a:srgbClr val="000000"/>
                </a:solidFill>
                <a:latin typeface="Calibri" pitchFamily="34" charset="0"/>
                <a:ea typeface="ＭＳ Ｐゴシック" charset="0"/>
                <a:cs typeface="Times New Roman" pitchFamily="18" charset="0"/>
              </a:endParaRPr>
            </a:p>
          </p:txBody>
        </p:sp>
        <p:sp>
          <p:nvSpPr>
            <p:cNvPr id="18" name="TextBox 18"/>
            <p:cNvSpPr txBox="1">
              <a:spLocks noChangeArrowheads="1"/>
            </p:cNvSpPr>
            <p:nvPr/>
          </p:nvSpPr>
          <p:spPr bwMode="auto">
            <a:xfrm>
              <a:off x="1726765" y="766892"/>
              <a:ext cx="58007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a:defRPr sz="2000">
                  <a:solidFill>
                    <a:schemeClr val="tx1"/>
                  </a:solidFill>
                  <a:latin typeface="Calibri" charset="0"/>
                  <a:ea typeface="MS PGothic" charset="0"/>
                  <a:cs typeface="MS PGothic" charset="0"/>
                </a:defRPr>
              </a:lvl2pPr>
              <a:lvl3pPr>
                <a:defRPr>
                  <a:solidFill>
                    <a:schemeClr val="tx1"/>
                  </a:solidFill>
                  <a:latin typeface="Calibri" charset="0"/>
                  <a:ea typeface="MS PGothic" charset="0"/>
                  <a:cs typeface="MS PGothic" charset="0"/>
                </a:defRPr>
              </a:lvl3pPr>
              <a:lvl4pPr>
                <a:defRPr sz="16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hangingPunct="0">
                <a:defRPr sz="1600">
                  <a:solidFill>
                    <a:schemeClr val="tx1"/>
                  </a:solidFill>
                  <a:latin typeface="Calibri" charset="0"/>
                  <a:ea typeface="MS PGothic" charset="0"/>
                  <a:cs typeface="MS PGothic" charset="0"/>
                </a:defRPr>
              </a:lvl6pPr>
              <a:lvl7pPr eaLnBrk="0" hangingPunct="0">
                <a:defRPr sz="1600">
                  <a:solidFill>
                    <a:schemeClr val="tx1"/>
                  </a:solidFill>
                  <a:latin typeface="Calibri" charset="0"/>
                  <a:ea typeface="MS PGothic" charset="0"/>
                  <a:cs typeface="MS PGothic" charset="0"/>
                </a:defRPr>
              </a:lvl7pPr>
              <a:lvl8pPr eaLnBrk="0" hangingPunct="0">
                <a:defRPr sz="1600">
                  <a:solidFill>
                    <a:schemeClr val="tx1"/>
                  </a:solidFill>
                  <a:latin typeface="Calibri" charset="0"/>
                  <a:ea typeface="MS PGothic" charset="0"/>
                  <a:cs typeface="MS PGothic" charset="0"/>
                </a:defRPr>
              </a:lvl8pPr>
              <a:lvl9pPr eaLnBrk="0" hangingPunct="0">
                <a:defRPr sz="1600">
                  <a:solidFill>
                    <a:schemeClr val="tx1"/>
                  </a:solidFill>
                  <a:latin typeface="Calibri" charset="0"/>
                  <a:ea typeface="MS PGothic" charset="0"/>
                  <a:cs typeface="MS PGothic" charset="0"/>
                </a:defRPr>
              </a:lvl9pPr>
            </a:lstStyle>
            <a:p>
              <a:pPr algn="ctr" defTabSz="342900"/>
              <a:r>
                <a:rPr lang="en-US" sz="1050" b="1" dirty="0">
                  <a:solidFill>
                    <a:srgbClr val="FFFFFF"/>
                  </a:solidFill>
                </a:rPr>
                <a:t>Concern About Citizenship Question</a:t>
              </a:r>
            </a:p>
          </p:txBody>
        </p:sp>
      </p:grpSp>
      <p:graphicFrame>
        <p:nvGraphicFramePr>
          <p:cNvPr id="11" name="Table 10">
            <a:extLst>
              <a:ext uri="{FF2B5EF4-FFF2-40B4-BE49-F238E27FC236}">
                <a16:creationId xmlns:a16="http://schemas.microsoft.com/office/drawing/2014/main" id="{6E18B21F-225C-42B5-987E-97F65FBF503B}"/>
              </a:ext>
            </a:extLst>
          </p:cNvPr>
          <p:cNvGraphicFramePr>
            <a:graphicFrameLocks noGrp="1"/>
          </p:cNvGraphicFramePr>
          <p:nvPr>
            <p:extLst/>
          </p:nvPr>
        </p:nvGraphicFramePr>
        <p:xfrm>
          <a:off x="6343650" y="508587"/>
          <a:ext cx="365880" cy="3930774"/>
        </p:xfrm>
        <a:graphic>
          <a:graphicData uri="http://schemas.openxmlformats.org/drawingml/2006/table">
            <a:tbl>
              <a:tblPr firstRow="1" bandRow="1">
                <a:tableStyleId>{2D5ABB26-0587-4C30-8999-92F81FD0307C}</a:tableStyleId>
              </a:tblPr>
              <a:tblGrid>
                <a:gridCol w="365880">
                  <a:extLst>
                    <a:ext uri="{9D8B030D-6E8A-4147-A177-3AD203B41FA5}">
                      <a16:colId xmlns:a16="http://schemas.microsoft.com/office/drawing/2014/main" val="1313892666"/>
                    </a:ext>
                  </a:extLst>
                </a:gridCol>
              </a:tblGrid>
              <a:tr h="467712">
                <a:tc>
                  <a:txBody>
                    <a:bodyPr/>
                    <a:lstStyle/>
                    <a:p>
                      <a:pPr algn="ctr"/>
                      <a:r>
                        <a:rPr lang="en-US" sz="600" b="1" dirty="0">
                          <a:solidFill>
                            <a:srgbClr val="000000"/>
                          </a:solidFill>
                          <a:latin typeface="+mn-lt"/>
                        </a:rPr>
                        <a:t>Not Sure</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453048">
                <a:tc>
                  <a:txBody>
                    <a:bodyPr/>
                    <a:lstStyle/>
                    <a:p>
                      <a:pPr algn="ctr" fontAlgn="b"/>
                      <a:r>
                        <a:rPr lang="en-US" sz="900" b="1" i="0" u="none" strike="noStrike" dirty="0">
                          <a:effectLst/>
                          <a:latin typeface="+mn-lt"/>
                        </a:rPr>
                        <a:t>6</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837209854"/>
                  </a:ext>
                </a:extLst>
              </a:tr>
              <a:tr h="501669">
                <a:tc>
                  <a:txBody>
                    <a:bodyPr/>
                    <a:lstStyle/>
                    <a:p>
                      <a:pPr algn="ctr" fontAlgn="b"/>
                      <a:endParaRPr lang="en-US" sz="900" b="1" i="0" u="none" strike="noStrike" dirty="0">
                        <a:effectLst/>
                        <a:latin typeface="+mn-lt"/>
                      </a:endParaRP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637955750"/>
                  </a:ext>
                </a:extLst>
              </a:tr>
              <a:tr h="501669">
                <a:tc>
                  <a:txBody>
                    <a:bodyPr/>
                    <a:lstStyle/>
                    <a:p>
                      <a:pPr algn="ctr" fontAlgn="b"/>
                      <a:r>
                        <a:rPr lang="en-US" sz="900" b="1" i="0" u="none" strike="noStrike" dirty="0">
                          <a:effectLst/>
                          <a:latin typeface="+mn-lt"/>
                        </a:rPr>
                        <a:t>8</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264526110"/>
                  </a:ext>
                </a:extLst>
              </a:tr>
              <a:tr h="501669">
                <a:tc>
                  <a:txBody>
                    <a:bodyPr/>
                    <a:lstStyle/>
                    <a:p>
                      <a:pPr algn="ctr" fontAlgn="b"/>
                      <a:r>
                        <a:rPr lang="en-US" sz="900" b="1" i="0" u="none" strike="noStrike" dirty="0">
                          <a:effectLst/>
                          <a:latin typeface="+mn-lt"/>
                        </a:rPr>
                        <a:t>4</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500912557"/>
                  </a:ext>
                </a:extLst>
              </a:tr>
              <a:tr h="501669">
                <a:tc>
                  <a:txBody>
                    <a:bodyPr/>
                    <a:lstStyle/>
                    <a:p>
                      <a:pPr algn="ctr" fontAlgn="b"/>
                      <a:r>
                        <a:rPr lang="en-US" sz="900" b="1" i="0" u="none" strike="noStrike" dirty="0">
                          <a:effectLst/>
                          <a:latin typeface="+mn-lt"/>
                        </a:rPr>
                        <a:t>5</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4000345886"/>
                  </a:ext>
                </a:extLst>
              </a:tr>
              <a:tr h="501669">
                <a:tc>
                  <a:txBody>
                    <a:bodyPr/>
                    <a:lstStyle/>
                    <a:p>
                      <a:pPr algn="ctr" fontAlgn="b"/>
                      <a:r>
                        <a:rPr lang="en-US" sz="900" b="1" i="0" u="none" strike="noStrike" dirty="0">
                          <a:effectLst/>
                          <a:latin typeface="+mn-lt"/>
                        </a:rPr>
                        <a:t>8</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247100019"/>
                  </a:ext>
                </a:extLst>
              </a:tr>
              <a:tr h="501669">
                <a:tc>
                  <a:txBody>
                    <a:bodyPr/>
                    <a:lstStyle/>
                    <a:p>
                      <a:pPr algn="ctr" fontAlgn="b"/>
                      <a:r>
                        <a:rPr lang="en-US" sz="900" b="1" i="0" u="none" strike="noStrike" dirty="0">
                          <a:effectLst/>
                          <a:latin typeface="+mn-lt"/>
                        </a:rPr>
                        <a:t>6</a:t>
                      </a:r>
                    </a:p>
                  </a:txBody>
                  <a:tcPr marL="7144" marR="7144" marT="7144"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14294212"/>
                  </a:ext>
                </a:extLst>
              </a:tr>
            </a:tbl>
          </a:graphicData>
        </a:graphic>
      </p:graphicFrame>
      <p:sp>
        <p:nvSpPr>
          <p:cNvPr id="16" name="Rectangle 3"/>
          <p:cNvSpPr>
            <a:spLocks noGrp="1" noChangeArrowheads="1"/>
          </p:cNvSpPr>
          <p:nvPr>
            <p:ph type="title"/>
          </p:nvPr>
        </p:nvSpPr>
        <p:spPr>
          <a:xfrm>
            <a:off x="171691" y="1460988"/>
            <a:ext cx="1638167" cy="2221524"/>
          </a:xfrm>
        </p:spPr>
        <p:txBody>
          <a:bodyPr/>
          <a:lstStyle/>
          <a:p>
            <a:pPr eaLnBrk="1" hangingPunct="1"/>
            <a:r>
              <a:rPr lang="en-US" sz="1650" dirty="0">
                <a:latin typeface="Calibri" panose="020F0502020204030204" pitchFamily="34" charset="0"/>
                <a:cs typeface="Calibri" panose="020F0502020204030204" pitchFamily="34" charset="0"/>
              </a:rPr>
              <a:t>Interestingly, concern about the citizenship question is higher among third generation and beyond AAPIs. </a:t>
            </a:r>
          </a:p>
        </p:txBody>
      </p:sp>
      <p:cxnSp>
        <p:nvCxnSpPr>
          <p:cNvPr id="14" name="Straight Connector 13">
            <a:extLst>
              <a:ext uri="{FF2B5EF4-FFF2-40B4-BE49-F238E27FC236}">
                <a16:creationId xmlns:a16="http://schemas.microsoft.com/office/drawing/2014/main" id="{B5924794-821C-49D1-B1E3-F0C7D1ED716E}"/>
              </a:ext>
            </a:extLst>
          </p:cNvPr>
          <p:cNvCxnSpPr>
            <a:cxnSpLocks/>
          </p:cNvCxnSpPr>
          <p:nvPr/>
        </p:nvCxnSpPr>
        <p:spPr bwMode="auto">
          <a:xfrm flipH="1">
            <a:off x="2057400" y="1485900"/>
            <a:ext cx="3904490" cy="0"/>
          </a:xfrm>
          <a:prstGeom prst="line">
            <a:avLst/>
          </a:pr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Text Box 3">
            <a:extLst>
              <a:ext uri="{FF2B5EF4-FFF2-40B4-BE49-F238E27FC236}">
                <a16:creationId xmlns:a16="http://schemas.microsoft.com/office/drawing/2014/main" id="{D93AC863-AFEF-490B-A9E3-076375600CDA}"/>
              </a:ext>
            </a:extLst>
          </p:cNvPr>
          <p:cNvSpPr txBox="1">
            <a:spLocks noChangeArrowheads="1"/>
          </p:cNvSpPr>
          <p:nvPr/>
        </p:nvSpPr>
        <p:spPr bwMode="auto">
          <a:xfrm>
            <a:off x="1" y="4865398"/>
            <a:ext cx="567993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Q25. </a:t>
            </a:r>
            <a:r>
              <a:rPr lang="en-US" sz="750" dirty="0">
                <a:solidFill>
                  <a:srgbClr val="000000">
                    <a:lumMod val="50000"/>
                  </a:srgbClr>
                </a:solidFill>
              </a:rPr>
              <a:t>Regardless of whether you have heard of it or not, how concerning would a question on the US Census asking if you are a citizen or not be?</a:t>
            </a:r>
          </a:p>
        </p:txBody>
      </p:sp>
      <p:sp>
        <p:nvSpPr>
          <p:cNvPr id="21" name="Text Box 4">
            <a:extLst>
              <a:ext uri="{FF2B5EF4-FFF2-40B4-BE49-F238E27FC236}">
                <a16:creationId xmlns:a16="http://schemas.microsoft.com/office/drawing/2014/main" id="{CBC00004-FC8E-4B4A-B75D-71D1233B2117}"/>
              </a:ext>
            </a:extLst>
          </p:cNvPr>
          <p:cNvSpPr txBox="1">
            <a:spLocks noChangeArrowheads="1"/>
          </p:cNvSpPr>
          <p:nvPr/>
        </p:nvSpPr>
        <p:spPr bwMode="auto">
          <a:xfrm>
            <a:off x="0" y="4743450"/>
            <a:ext cx="5639611" cy="207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685800">
              <a:defRPr/>
            </a:pPr>
            <a:r>
              <a:rPr lang="en-US" sz="750" kern="0" dirty="0">
                <a:solidFill>
                  <a:srgbClr val="000000"/>
                </a:solidFill>
              </a:rPr>
              <a:t>Darker colors indicate intensity.     </a:t>
            </a:r>
          </a:p>
        </p:txBody>
      </p:sp>
    </p:spTree>
    <p:extLst>
      <p:ext uri="{BB962C8B-B14F-4D97-AF65-F5344CB8AC3E}">
        <p14:creationId xmlns:p14="http://schemas.microsoft.com/office/powerpoint/2010/main" val="3396819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defTabSz="685800" eaLnBrk="1" hangingPunct="1">
              <a:defRPr/>
            </a:pPr>
            <a:fld id="{E0770D1B-904C-43A7-A61E-C8C76B49F1E9}" type="slidenum">
              <a:rPr lang="en-US" sz="675" kern="0">
                <a:solidFill>
                  <a:srgbClr val="000000"/>
                </a:solidFill>
              </a:rPr>
              <a:pPr defTabSz="685800" eaLnBrk="1" hangingPunct="1">
                <a:defRPr/>
              </a:pPr>
              <a:t>29</a:t>
            </a:fld>
            <a:endParaRPr lang="en-US" sz="675" kern="0" dirty="0">
              <a:solidFill>
                <a:srgbClr val="000000"/>
              </a:solidFill>
            </a:endParaRPr>
          </a:p>
        </p:txBody>
      </p:sp>
      <p:graphicFrame>
        <p:nvGraphicFramePr>
          <p:cNvPr id="1786020" name="Group 164"/>
          <p:cNvGraphicFramePr>
            <a:graphicFrameLocks noGrp="1"/>
          </p:cNvGraphicFramePr>
          <p:nvPr>
            <p:extLst>
              <p:ext uri="{D42A27DB-BD31-4B8C-83A1-F6EECF244321}">
                <p14:modId xmlns:p14="http://schemas.microsoft.com/office/powerpoint/2010/main" val="2593774119"/>
              </p:ext>
            </p:extLst>
          </p:nvPr>
        </p:nvGraphicFramePr>
        <p:xfrm>
          <a:off x="200023" y="1025143"/>
          <a:ext cx="6457954" cy="3586162"/>
        </p:xfrm>
        <a:graphic>
          <a:graphicData uri="http://schemas.openxmlformats.org/drawingml/2006/table">
            <a:tbl>
              <a:tblPr/>
              <a:tblGrid>
                <a:gridCol w="1265808">
                  <a:extLst>
                    <a:ext uri="{9D8B030D-6E8A-4147-A177-3AD203B41FA5}">
                      <a16:colId xmlns:a16="http://schemas.microsoft.com/office/drawing/2014/main" val="20000"/>
                    </a:ext>
                  </a:extLst>
                </a:gridCol>
                <a:gridCol w="390889">
                  <a:extLst>
                    <a:ext uri="{9D8B030D-6E8A-4147-A177-3AD203B41FA5}">
                      <a16:colId xmlns:a16="http://schemas.microsoft.com/office/drawing/2014/main" val="20001"/>
                    </a:ext>
                  </a:extLst>
                </a:gridCol>
                <a:gridCol w="439749">
                  <a:extLst>
                    <a:ext uri="{9D8B030D-6E8A-4147-A177-3AD203B41FA5}">
                      <a16:colId xmlns:a16="http://schemas.microsoft.com/office/drawing/2014/main" val="2191063417"/>
                    </a:ext>
                  </a:extLst>
                </a:gridCol>
                <a:gridCol w="383909">
                  <a:extLst>
                    <a:ext uri="{9D8B030D-6E8A-4147-A177-3AD203B41FA5}">
                      <a16:colId xmlns:a16="http://schemas.microsoft.com/office/drawing/2014/main" val="3931960469"/>
                    </a:ext>
                  </a:extLst>
                </a:gridCol>
                <a:gridCol w="502571">
                  <a:extLst>
                    <a:ext uri="{9D8B030D-6E8A-4147-A177-3AD203B41FA5}">
                      <a16:colId xmlns:a16="http://schemas.microsoft.com/office/drawing/2014/main" val="20002"/>
                    </a:ext>
                  </a:extLst>
                </a:gridCol>
                <a:gridCol w="523511">
                  <a:extLst>
                    <a:ext uri="{9D8B030D-6E8A-4147-A177-3AD203B41FA5}">
                      <a16:colId xmlns:a16="http://schemas.microsoft.com/office/drawing/2014/main" val="20003"/>
                    </a:ext>
                  </a:extLst>
                </a:gridCol>
                <a:gridCol w="488611">
                  <a:extLst>
                    <a:ext uri="{9D8B030D-6E8A-4147-A177-3AD203B41FA5}">
                      <a16:colId xmlns:a16="http://schemas.microsoft.com/office/drawing/2014/main" val="2445813241"/>
                    </a:ext>
                  </a:extLst>
                </a:gridCol>
                <a:gridCol w="698015">
                  <a:extLst>
                    <a:ext uri="{9D8B030D-6E8A-4147-A177-3AD203B41FA5}">
                      <a16:colId xmlns:a16="http://schemas.microsoft.com/office/drawing/2014/main" val="4286297685"/>
                    </a:ext>
                  </a:extLst>
                </a:gridCol>
                <a:gridCol w="872519">
                  <a:extLst>
                    <a:ext uri="{9D8B030D-6E8A-4147-A177-3AD203B41FA5}">
                      <a16:colId xmlns:a16="http://schemas.microsoft.com/office/drawing/2014/main" val="670965392"/>
                    </a:ext>
                  </a:extLst>
                </a:gridCol>
                <a:gridCol w="892372">
                  <a:extLst>
                    <a:ext uri="{9D8B030D-6E8A-4147-A177-3AD203B41FA5}">
                      <a16:colId xmlns:a16="http://schemas.microsoft.com/office/drawing/2014/main" val="1356448118"/>
                    </a:ext>
                  </a:extLst>
                </a:gridCol>
              </a:tblGrid>
              <a:tr h="50749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Preferred Method of Response</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 Very Likely To Use</a:t>
                      </a:r>
                    </a:p>
                  </a:txBody>
                  <a:tcPr marL="68580" marR="68580" marT="34289" marB="34289" anchor="b"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Total</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Under 45</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45+</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First Gen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Second Gen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Third+ Gen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Concerned About Citizenship Question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Not Concerned about Citizenship Question</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900" b="1" i="0" u="none" strike="noStrike" cap="none" normalizeH="0" baseline="0" dirty="0">
                          <a:ln>
                            <a:noFill/>
                          </a:ln>
                          <a:solidFill>
                            <a:schemeClr val="bg1"/>
                          </a:solidFill>
                          <a:effectLst/>
                          <a:latin typeface="Calibri" pitchFamily="34" charset="0"/>
                        </a:rPr>
                        <a:t>Shift Towards Likely to Complete Census</a:t>
                      </a:r>
                    </a:p>
                  </a:txBody>
                  <a:tcPr marL="68580" marR="68580" marT="34289" marB="34289"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67189">
                <a:tc>
                  <a:txBody>
                    <a:bodyPr/>
                    <a:lstStyle/>
                    <a:p>
                      <a:pPr algn="l" fontAlgn="t"/>
                      <a:r>
                        <a:rPr lang="en-US" sz="800" b="1" i="0" u="none" strike="noStrike" dirty="0">
                          <a:solidFill>
                            <a:srgbClr val="000000"/>
                          </a:solidFill>
                          <a:effectLst/>
                          <a:latin typeface="+mn-lt"/>
                        </a:rPr>
                        <a:t>A form that you can complete online on a smart phone or computer*</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52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66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54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60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52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55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487204">
                <a:tc>
                  <a:txBody>
                    <a:bodyPr/>
                    <a:lstStyle/>
                    <a:p>
                      <a:pPr algn="l" fontAlgn="t"/>
                      <a:r>
                        <a:rPr lang="en-US" sz="800" b="1" i="0" u="none" strike="noStrike" dirty="0">
                          <a:solidFill>
                            <a:srgbClr val="000000"/>
                          </a:solidFill>
                          <a:effectLst/>
                          <a:latin typeface="+mn-lt"/>
                        </a:rPr>
                        <a:t>A form that you can complete online in your language of choice on a smartphone or computer*</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52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59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53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54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48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55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367189">
                <a:tc>
                  <a:txBody>
                    <a:bodyPr/>
                    <a:lstStyle/>
                    <a:p>
                      <a:pPr algn="l" fontAlgn="t"/>
                      <a:r>
                        <a:rPr lang="en-US" sz="800" b="1" i="0" u="none" strike="noStrike" dirty="0">
                          <a:solidFill>
                            <a:srgbClr val="000000"/>
                          </a:solidFill>
                          <a:effectLst/>
                          <a:latin typeface="+mn-lt"/>
                        </a:rPr>
                        <a:t>A form mailed to you by the government (and does not require postage to return)</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52</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52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52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55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55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500" b="0" i="0" u="none" strike="noStrike" dirty="0">
                          <a:solidFill>
                            <a:srgbClr val="000000"/>
                          </a:solidFill>
                          <a:effectLst/>
                          <a:latin typeface="+mj-lt"/>
                        </a:rPr>
                        <a:t>52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57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607219">
                <a:tc>
                  <a:txBody>
                    <a:bodyPr/>
                    <a:lstStyle/>
                    <a:p>
                      <a:pPr algn="l" fontAlgn="t"/>
                      <a:r>
                        <a:rPr lang="en-US" sz="800" b="1" i="0" u="none" strike="noStrike" dirty="0">
                          <a:solidFill>
                            <a:srgbClr val="000000"/>
                          </a:solidFill>
                          <a:effectLst/>
                          <a:latin typeface="+mn-lt"/>
                        </a:rPr>
                        <a:t>The Census Bureau will hire people to go door to door and ask for information if they have not yet received a form from you</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17</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17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r h="607219">
                <a:tc>
                  <a:txBody>
                    <a:bodyPr/>
                    <a:lstStyle/>
                    <a:p>
                      <a:pPr algn="l" fontAlgn="t"/>
                      <a:r>
                        <a:rPr lang="en-US" sz="800" b="1" i="0" u="none" strike="noStrike" dirty="0">
                          <a:solidFill>
                            <a:srgbClr val="000000"/>
                          </a:solidFill>
                          <a:effectLst/>
                          <a:latin typeface="+mn-lt"/>
                        </a:rPr>
                        <a:t>Call into a toll-free telephone number and provide your answers over the phone to a live operator in your language of choice</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16</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15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23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464841214"/>
                  </a:ext>
                </a:extLst>
              </a:tr>
              <a:tr h="487204">
                <a:tc>
                  <a:txBody>
                    <a:bodyPr/>
                    <a:lstStyle/>
                    <a:p>
                      <a:pPr algn="l" fontAlgn="t"/>
                      <a:r>
                        <a:rPr lang="en-US" sz="800" b="1" i="0" u="none" strike="noStrike" dirty="0">
                          <a:solidFill>
                            <a:srgbClr val="000000"/>
                          </a:solidFill>
                          <a:effectLst/>
                          <a:latin typeface="+mn-lt"/>
                        </a:rPr>
                        <a:t>Call into a toll-free telephone number and provide your answers over the phone to a liver operator</a:t>
                      </a:r>
                    </a:p>
                  </a:txBody>
                  <a:tcPr marL="7144" marR="7144" marT="7144"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algn="ctr" fontAlgn="ctr"/>
                      <a:r>
                        <a:rPr lang="en-US" sz="1500" b="1" i="0" u="none" strike="noStrike" dirty="0">
                          <a:solidFill>
                            <a:srgbClr val="000000"/>
                          </a:solidFill>
                          <a:effectLst/>
                          <a:latin typeface="+mn-lt"/>
                        </a:rPr>
                        <a:t>14</a:t>
                      </a:r>
                    </a:p>
                  </a:txBody>
                  <a:tcPr marL="7144" marR="7144" marT="714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500" b="0" i="0" u="none" strike="noStrike" dirty="0">
                          <a:solidFill>
                            <a:srgbClr val="000000"/>
                          </a:solidFill>
                          <a:effectLst/>
                          <a:latin typeface="+mj-lt"/>
                        </a:rPr>
                        <a:t>15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sz="1500" b="0" i="0" u="none" strike="noStrike" dirty="0">
                          <a:solidFill>
                            <a:srgbClr val="000000"/>
                          </a:solidFill>
                          <a:effectLst/>
                          <a:latin typeface="+mj-lt"/>
                        </a:rPr>
                        <a:t>14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733876358"/>
                  </a:ext>
                </a:extLst>
              </a:tr>
            </a:tbl>
          </a:graphicData>
        </a:graphic>
      </p:graphicFrame>
      <p:sp>
        <p:nvSpPr>
          <p:cNvPr id="4" name="Title 3">
            <a:extLst>
              <a:ext uri="{FF2B5EF4-FFF2-40B4-BE49-F238E27FC236}">
                <a16:creationId xmlns:a16="http://schemas.microsoft.com/office/drawing/2014/main" id="{4FE2601A-1268-43CB-9273-308E9A8675CF}"/>
              </a:ext>
            </a:extLst>
          </p:cNvPr>
          <p:cNvSpPr>
            <a:spLocks noGrp="1"/>
          </p:cNvSpPr>
          <p:nvPr>
            <p:ph type="title"/>
          </p:nvPr>
        </p:nvSpPr>
        <p:spPr>
          <a:xfrm>
            <a:off x="200024" y="114301"/>
            <a:ext cx="6457953" cy="794147"/>
          </a:xfrm>
        </p:spPr>
        <p:txBody>
          <a:bodyPr/>
          <a:lstStyle/>
          <a:p>
            <a:pPr algn="just"/>
            <a:r>
              <a:rPr lang="en-US" sz="1500" dirty="0"/>
              <a:t>Those who are concerned about the citizenship question and those who become more likely to complete the census after messaging are more likely to use the mail-in option to complete the census. </a:t>
            </a:r>
          </a:p>
        </p:txBody>
      </p:sp>
      <p:sp>
        <p:nvSpPr>
          <p:cNvPr id="7" name="Text Box 3">
            <a:extLst>
              <a:ext uri="{FF2B5EF4-FFF2-40B4-BE49-F238E27FC236}">
                <a16:creationId xmlns:a16="http://schemas.microsoft.com/office/drawing/2014/main" id="{1E83D46A-E600-4B4C-8C9E-E223D03AC7CB}"/>
              </a:ext>
            </a:extLst>
          </p:cNvPr>
          <p:cNvSpPr txBox="1">
            <a:spLocks noChangeArrowheads="1"/>
          </p:cNvSpPr>
          <p:nvPr/>
        </p:nvSpPr>
        <p:spPr bwMode="auto">
          <a:xfrm>
            <a:off x="1" y="4611305"/>
            <a:ext cx="56799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dirty="0">
                <a:solidFill>
                  <a:srgbClr val="000000">
                    <a:lumMod val="50000"/>
                  </a:srgbClr>
                </a:solidFill>
              </a:rPr>
              <a:t>* Indicates split sample.</a:t>
            </a:r>
          </a:p>
          <a:p>
            <a:pPr defTabSz="342900"/>
            <a:r>
              <a:rPr lang="en-US" sz="750" b="1" dirty="0">
                <a:solidFill>
                  <a:srgbClr val="000000">
                    <a:lumMod val="50000"/>
                  </a:srgbClr>
                </a:solidFill>
              </a:rPr>
              <a:t>Q13. </a:t>
            </a:r>
            <a:r>
              <a:rPr lang="en-US" sz="750" dirty="0">
                <a:solidFill>
                  <a:srgbClr val="000000">
                    <a:lumMod val="50000"/>
                  </a:srgbClr>
                </a:solidFill>
              </a:rPr>
              <a:t>Below are four ways to respond to the US Census. Please rate each item on a scale from 1 to 5, where FIVE means you are very likely you would be to use that method to complete the US Census, and 1 means you are not at all likely to use that method to complete the US Census.</a:t>
            </a:r>
          </a:p>
        </p:txBody>
      </p:sp>
    </p:spTree>
    <p:extLst>
      <p:ext uri="{BB962C8B-B14F-4D97-AF65-F5344CB8AC3E}">
        <p14:creationId xmlns:p14="http://schemas.microsoft.com/office/powerpoint/2010/main" val="248171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pSp>
        <p:nvGrpSpPr>
          <p:cNvPr id="103" name="Shape 103"/>
          <p:cNvGrpSpPr/>
          <p:nvPr/>
        </p:nvGrpSpPr>
        <p:grpSpPr>
          <a:xfrm>
            <a:off x="400051" y="1126087"/>
            <a:ext cx="6457949" cy="3600450"/>
            <a:chOff x="228600" y="1543728"/>
            <a:chExt cx="8610599" cy="4933272"/>
          </a:xfrm>
        </p:grpSpPr>
        <p:sp>
          <p:nvSpPr>
            <p:cNvPr id="104" name="Shape 104"/>
            <p:cNvSpPr/>
            <p:nvPr/>
          </p:nvSpPr>
          <p:spPr>
            <a:xfrm>
              <a:off x="228600" y="1676400"/>
              <a:ext cx="8610599" cy="4800600"/>
            </a:xfrm>
            <a:prstGeom prst="roundRect">
              <a:avLst>
                <a:gd name="adj" fmla="val 16667"/>
              </a:avLst>
            </a:prstGeom>
            <a:solidFill>
              <a:schemeClr val="lt2"/>
            </a:solidFill>
            <a:ln>
              <a:noFill/>
            </a:ln>
          </p:spPr>
          <p:txBody>
            <a:bodyPr lIns="68569" tIns="34275" rIns="68569" bIns="34275" anchor="ctr" anchorCtr="0">
              <a:noAutofit/>
            </a:bodyPr>
            <a:lstStyle/>
            <a:p>
              <a:pPr marL="214313" indent="-214313">
                <a:buFont typeface="Arial" panose="020B0604020202020204" pitchFamily="34" charset="0"/>
                <a:buChar char="•"/>
              </a:pPr>
              <a:endParaRPr sz="1350" dirty="0">
                <a:solidFill>
                  <a:schemeClr val="dk1"/>
                </a:solidFill>
                <a:latin typeface="Arial"/>
                <a:ea typeface="Arial"/>
                <a:cs typeface="Arial"/>
                <a:sym typeface="Arial"/>
              </a:endParaRPr>
            </a:p>
          </p:txBody>
        </p:sp>
        <p:sp>
          <p:nvSpPr>
            <p:cNvPr id="105" name="Shape 105"/>
            <p:cNvSpPr/>
            <p:nvPr/>
          </p:nvSpPr>
          <p:spPr>
            <a:xfrm>
              <a:off x="228600" y="1543728"/>
              <a:ext cx="8610599" cy="4800600"/>
            </a:xfrm>
            <a:prstGeom prst="roundRect">
              <a:avLst>
                <a:gd name="adj" fmla="val 16667"/>
              </a:avLst>
            </a:prstGeom>
            <a:solidFill>
              <a:schemeClr val="lt1"/>
            </a:solidFill>
            <a:ln>
              <a:noFill/>
            </a:ln>
          </p:spPr>
          <p:txBody>
            <a:bodyPr lIns="68569" tIns="34275" rIns="68569" bIns="34275" anchor="ctr" anchorCtr="0">
              <a:noAutofit/>
            </a:bodyPr>
            <a:lstStyle/>
            <a:p>
              <a:endParaRPr lang="en-US" b="1" i="1" dirty="0"/>
            </a:p>
            <a:p>
              <a:endParaRPr lang="en-US" b="1" dirty="0"/>
            </a:p>
            <a:p>
              <a:endParaRPr lang="en-US" b="1" dirty="0"/>
            </a:p>
            <a:p>
              <a:endParaRPr lang="en-US" b="1" dirty="0"/>
            </a:p>
            <a:p>
              <a:endParaRPr lang="en-US" b="1" dirty="0"/>
            </a:p>
            <a:p>
              <a:r>
                <a:rPr lang="en-US" b="1" dirty="0"/>
                <a:t>Ten focus groups in-language:</a:t>
              </a:r>
            </a:p>
            <a:p>
              <a:pPr marL="285750" indent="-285750">
                <a:buClr>
                  <a:schemeClr val="accent1"/>
                </a:buClr>
                <a:buFont typeface="Arial" panose="020B0604020202020204" pitchFamily="34" charset="0"/>
                <a:buChar char="•"/>
              </a:pPr>
              <a:r>
                <a:rPr lang="en-US" dirty="0"/>
                <a:t>Chinese (Mandarin), South Asian (Urdu-speaking, Hindi-speaking), Korean, Southeast Asian (Cambodian, Vietnamese, Hmong), Mixed Asian Group (English – Chinese, Filipino, Korean, and Vietnamese)  </a:t>
              </a:r>
            </a:p>
            <a:p>
              <a:pPr marL="257175" indent="-257175">
                <a:buClr>
                  <a:srgbClr val="EE6A29"/>
                </a:buClr>
                <a:buFont typeface="Arial" panose="020B0604020202020204" pitchFamily="34" charset="0"/>
                <a:buChar char="•"/>
              </a:pPr>
              <a:endParaRPr lang="en-US" dirty="0"/>
            </a:p>
            <a:p>
              <a:r>
                <a:rPr lang="en-US" b="1" dirty="0"/>
                <a:t>Nearly 1,600 AAPI adults nationwide (citizens and non-citizens)</a:t>
              </a:r>
            </a:p>
            <a:p>
              <a:pPr marL="285750" indent="-285750">
                <a:buClr>
                  <a:schemeClr val="accent1"/>
                </a:buClr>
                <a:buFont typeface="Arial" panose="020B0604020202020204" pitchFamily="34" charset="0"/>
                <a:buChar char="•"/>
              </a:pPr>
              <a:r>
                <a:rPr lang="en-US" dirty="0"/>
                <a:t>Oversample for Native Hawaiians and Pacific Islanders</a:t>
              </a:r>
            </a:p>
            <a:p>
              <a:pPr marL="285750" indent="-285750">
                <a:buClr>
                  <a:schemeClr val="accent1"/>
                </a:buClr>
                <a:buFont typeface="Arial" panose="020B0604020202020204" pitchFamily="34" charset="0"/>
                <a:buChar char="•"/>
              </a:pPr>
              <a:r>
                <a:rPr lang="en-US" dirty="0"/>
                <a:t>English, Mandarin, Vietnamese, Korean, and Tagalog</a:t>
              </a:r>
            </a:p>
            <a:p>
              <a:pPr marL="285750" indent="-285750">
                <a:buClr>
                  <a:schemeClr val="accent1"/>
                </a:buClr>
                <a:buFont typeface="Arial" panose="020B0604020202020204" pitchFamily="34" charset="0"/>
                <a:buChar char="•"/>
              </a:pPr>
              <a:r>
                <a:rPr lang="en-US" dirty="0"/>
                <a:t>Margin of error +/- 2.5%</a:t>
              </a:r>
            </a:p>
            <a:p>
              <a:pPr marL="257175" indent="-257175">
                <a:buClr>
                  <a:srgbClr val="EE6A29"/>
                </a:buClr>
                <a:buFont typeface="Arial" panose="020B0604020202020204" pitchFamily="34" charset="0"/>
                <a:buChar char="•"/>
              </a:pPr>
              <a:endParaRPr lang="en-US" dirty="0"/>
            </a:p>
            <a:p>
              <a:endParaRPr lang="en-US" b="1" i="1" dirty="0"/>
            </a:p>
            <a:p>
              <a:endParaRPr lang="en-US" b="1" dirty="0"/>
            </a:p>
            <a:p>
              <a:endParaRPr lang="en-US" dirty="0"/>
            </a:p>
            <a:p>
              <a:endParaRPr lang="en-US" dirty="0"/>
            </a:p>
          </p:txBody>
        </p:sp>
      </p:grpSp>
      <p:sp>
        <p:nvSpPr>
          <p:cNvPr id="109" name="Shape 109"/>
          <p:cNvSpPr txBox="1">
            <a:spLocks noGrp="1"/>
          </p:cNvSpPr>
          <p:nvPr>
            <p:ph type="title"/>
          </p:nvPr>
        </p:nvSpPr>
        <p:spPr>
          <a:xfrm>
            <a:off x="457200" y="0"/>
            <a:ext cx="5657850" cy="971550"/>
          </a:xfrm>
          <a:prstGeom prst="rect">
            <a:avLst/>
          </a:prstGeom>
          <a:noFill/>
          <a:ln>
            <a:noFill/>
          </a:ln>
        </p:spPr>
        <p:txBody>
          <a:bodyPr vert="horz" lIns="68569" tIns="34275" rIns="68569" bIns="34275" rtlCol="0" anchor="b" anchorCtr="0">
            <a:noAutofit/>
          </a:bodyPr>
          <a:lstStyle/>
          <a:p>
            <a:pPr algn="ctr">
              <a:spcBef>
                <a:spcPts val="0"/>
              </a:spcBef>
              <a:buClr>
                <a:schemeClr val="dk2"/>
              </a:buClr>
              <a:buSzPct val="25000"/>
            </a:pPr>
            <a:r>
              <a:rPr lang="en-US" sz="3000" b="1" dirty="0">
                <a:latin typeface="Arial"/>
                <a:ea typeface="Arial"/>
                <a:cs typeface="Arial"/>
                <a:sym typeface="Arial"/>
              </a:rPr>
              <a:t>Research Phases</a:t>
            </a:r>
          </a:p>
        </p:txBody>
      </p:sp>
    </p:spTree>
    <p:extLst>
      <p:ext uri="{BB962C8B-B14F-4D97-AF65-F5344CB8AC3E}">
        <p14:creationId xmlns:p14="http://schemas.microsoft.com/office/powerpoint/2010/main" val="2605541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nvPr>
        </p:nvGraphicFramePr>
        <p:xfrm>
          <a:off x="198600" y="1157755"/>
          <a:ext cx="6457060" cy="3115688"/>
        </p:xfrm>
        <a:graphic>
          <a:graphicData uri="http://schemas.openxmlformats.org/drawingml/2006/chart">
            <c:chart xmlns:c="http://schemas.openxmlformats.org/drawingml/2006/chart" xmlns:r="http://schemas.openxmlformats.org/officeDocument/2006/relationships" r:id="rId3"/>
          </a:graphicData>
        </a:graphic>
      </p:graphicFrame>
      <p:sp>
        <p:nvSpPr>
          <p:cNvPr id="13314"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800" eaLnBrk="1" fontAlgn="base" hangingPunct="1">
              <a:spcBef>
                <a:spcPct val="0"/>
              </a:spcBef>
              <a:spcAft>
                <a:spcPct val="0"/>
              </a:spcAft>
              <a:defRPr/>
            </a:pPr>
            <a:fld id="{3581FB0F-AB68-47C0-92F4-E32AB184B4B6}" type="slidenum">
              <a:rPr lang="en-US" b="1">
                <a:solidFill>
                  <a:srgbClr val="5F5F5F"/>
                </a:solidFill>
              </a:rPr>
              <a:pPr algn="r" defTabSz="685800" eaLnBrk="1" fontAlgn="base" hangingPunct="1">
                <a:spcBef>
                  <a:spcPct val="0"/>
                </a:spcBef>
                <a:spcAft>
                  <a:spcPct val="0"/>
                </a:spcAft>
                <a:defRPr/>
              </a:pPr>
              <a:t>30</a:t>
            </a:fld>
            <a:endParaRPr lang="en-US" b="1" dirty="0">
              <a:solidFill>
                <a:srgbClr val="5F5F5F"/>
              </a:solidFill>
            </a:endParaRPr>
          </a:p>
        </p:txBody>
      </p:sp>
      <p:sp>
        <p:nvSpPr>
          <p:cNvPr id="13316" name="Text Box 3"/>
          <p:cNvSpPr txBox="1">
            <a:spLocks noChangeArrowheads="1"/>
          </p:cNvSpPr>
          <p:nvPr/>
        </p:nvSpPr>
        <p:spPr bwMode="auto">
          <a:xfrm>
            <a:off x="1" y="4843418"/>
            <a:ext cx="571499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rPr>
              <a:t>Q26. </a:t>
            </a:r>
            <a:r>
              <a:rPr lang="en-US" sz="750" dirty="0">
                <a:solidFill>
                  <a:srgbClr val="000000">
                    <a:lumMod val="50000"/>
                  </a:srgbClr>
                </a:solidFill>
              </a:rPr>
              <a:t>Sometimes in a survey like this, people change their minds. Once more, how likely would you say you are to participate in the next US Census if the citizenship question is on the census form?</a:t>
            </a:r>
          </a:p>
        </p:txBody>
      </p:sp>
      <p:sp>
        <p:nvSpPr>
          <p:cNvPr id="31" name="TextBox 30"/>
          <p:cNvSpPr txBox="1"/>
          <p:nvPr/>
        </p:nvSpPr>
        <p:spPr>
          <a:xfrm>
            <a:off x="-126060" y="1843728"/>
            <a:ext cx="184731" cy="230832"/>
          </a:xfrm>
          <a:prstGeom prst="rect">
            <a:avLst/>
          </a:prstGeom>
          <a:noFill/>
        </p:spPr>
        <p:txBody>
          <a:bodyPr wrap="none" rtlCol="0">
            <a:spAutoFit/>
          </a:bodyPr>
          <a:lstStyle/>
          <a:p>
            <a:pPr defTabSz="685800" fontAlgn="base">
              <a:spcBef>
                <a:spcPct val="0"/>
              </a:spcBef>
              <a:spcAft>
                <a:spcPct val="0"/>
              </a:spcAft>
              <a:defRPr/>
            </a:pPr>
            <a:endParaRPr lang="en-US" sz="900" b="1" u="sng" dirty="0">
              <a:solidFill>
                <a:srgbClr val="FFFFFF"/>
              </a:solidFill>
              <a:latin typeface="Arial" charset="0"/>
              <a:cs typeface="Times New Roman" pitchFamily="18" charset="0"/>
            </a:endParaRPr>
          </a:p>
        </p:txBody>
      </p:sp>
      <p:sp>
        <p:nvSpPr>
          <p:cNvPr id="16" name="Rectangle 3"/>
          <p:cNvSpPr>
            <a:spLocks noGrp="1" noChangeArrowheads="1"/>
          </p:cNvSpPr>
          <p:nvPr>
            <p:ph type="title"/>
          </p:nvPr>
        </p:nvSpPr>
        <p:spPr>
          <a:xfrm>
            <a:off x="92151" y="177127"/>
            <a:ext cx="6669958" cy="980627"/>
          </a:xfrm>
        </p:spPr>
        <p:txBody>
          <a:bodyPr/>
          <a:lstStyle/>
          <a:p>
            <a:pPr algn="just" eaLnBrk="1" hangingPunct="1"/>
            <a:r>
              <a:rPr lang="en-US" sz="1650" dirty="0">
                <a:latin typeface="Calibri" panose="020F0502020204030204" pitchFamily="34" charset="0"/>
                <a:cs typeface="Calibri" panose="020F0502020204030204" pitchFamily="34" charset="0"/>
              </a:rPr>
              <a:t>After hearing messages encouraging participation in the census, by the end of the survey, nearly 3 in 4 (73%) of Asian Americans say they probably or certainly will participate in the next U.S. Census. </a:t>
            </a:r>
          </a:p>
        </p:txBody>
      </p:sp>
      <p:grpSp>
        <p:nvGrpSpPr>
          <p:cNvPr id="13" name="Group 12"/>
          <p:cNvGrpSpPr/>
          <p:nvPr/>
        </p:nvGrpSpPr>
        <p:grpSpPr>
          <a:xfrm>
            <a:off x="168021" y="1218965"/>
            <a:ext cx="6521958" cy="300082"/>
            <a:chOff x="282678" y="709950"/>
            <a:chExt cx="8693640" cy="400108"/>
          </a:xfrm>
        </p:grpSpPr>
        <p:sp>
          <p:nvSpPr>
            <p:cNvPr id="17" name="Rectangle 16"/>
            <p:cNvSpPr/>
            <p:nvPr/>
          </p:nvSpPr>
          <p:spPr bwMode="auto">
            <a:xfrm>
              <a:off x="282678" y="709950"/>
              <a:ext cx="8693640" cy="400108"/>
            </a:xfrm>
            <a:prstGeom prst="rect">
              <a:avLst/>
            </a:prstGeom>
            <a:solidFill>
              <a:srgbClr val="7F7F7F"/>
            </a:solidFill>
            <a:ln w="3175" cap="flat" cmpd="sng" algn="ctr">
              <a:noFill/>
              <a:prstDash val="solid"/>
              <a:round/>
              <a:headEnd type="none" w="med" len="med"/>
              <a:tailEnd type="none" w="med" len="med"/>
            </a:ln>
            <a:effectLst/>
            <a:extLst/>
          </p:spPr>
          <p:txBody>
            <a:bodyPr wrap="square" anchor="ctr" anchorCtr="1">
              <a:spAutoFit/>
            </a:bodyPr>
            <a:lstStyle/>
            <a:p>
              <a:pPr algn="r" defTabSz="342900">
                <a:defRPr/>
              </a:pPr>
              <a:endParaRPr lang="en-US" sz="1350" dirty="0">
                <a:solidFill>
                  <a:srgbClr val="000000"/>
                </a:solidFill>
                <a:latin typeface="Calibri" pitchFamily="34" charset="0"/>
                <a:ea typeface="ＭＳ Ｐゴシック" charset="0"/>
                <a:cs typeface="Times New Roman" pitchFamily="18" charset="0"/>
              </a:endParaRPr>
            </a:p>
          </p:txBody>
        </p:sp>
        <p:sp>
          <p:nvSpPr>
            <p:cNvPr id="18" name="TextBox 18"/>
            <p:cNvSpPr txBox="1">
              <a:spLocks noChangeArrowheads="1"/>
            </p:cNvSpPr>
            <p:nvPr/>
          </p:nvSpPr>
          <p:spPr bwMode="auto">
            <a:xfrm>
              <a:off x="1726765" y="766892"/>
              <a:ext cx="5800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a:defRPr sz="2000">
                  <a:solidFill>
                    <a:schemeClr val="tx1"/>
                  </a:solidFill>
                  <a:latin typeface="Calibri" charset="0"/>
                  <a:ea typeface="MS PGothic" charset="0"/>
                  <a:cs typeface="MS PGothic" charset="0"/>
                </a:defRPr>
              </a:lvl2pPr>
              <a:lvl3pPr>
                <a:defRPr>
                  <a:solidFill>
                    <a:schemeClr val="tx1"/>
                  </a:solidFill>
                  <a:latin typeface="Calibri" charset="0"/>
                  <a:ea typeface="MS PGothic" charset="0"/>
                  <a:cs typeface="MS PGothic" charset="0"/>
                </a:defRPr>
              </a:lvl3pPr>
              <a:lvl4pPr>
                <a:defRPr sz="16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hangingPunct="0">
                <a:defRPr sz="1600">
                  <a:solidFill>
                    <a:schemeClr val="tx1"/>
                  </a:solidFill>
                  <a:latin typeface="Calibri" charset="0"/>
                  <a:ea typeface="MS PGothic" charset="0"/>
                  <a:cs typeface="MS PGothic" charset="0"/>
                </a:defRPr>
              </a:lvl6pPr>
              <a:lvl7pPr eaLnBrk="0" hangingPunct="0">
                <a:defRPr sz="1600">
                  <a:solidFill>
                    <a:schemeClr val="tx1"/>
                  </a:solidFill>
                  <a:latin typeface="Calibri" charset="0"/>
                  <a:ea typeface="MS PGothic" charset="0"/>
                  <a:cs typeface="MS PGothic" charset="0"/>
                </a:defRPr>
              </a:lvl7pPr>
              <a:lvl8pPr eaLnBrk="0" hangingPunct="0">
                <a:defRPr sz="1600">
                  <a:solidFill>
                    <a:schemeClr val="tx1"/>
                  </a:solidFill>
                  <a:latin typeface="Calibri" charset="0"/>
                  <a:ea typeface="MS PGothic" charset="0"/>
                  <a:cs typeface="MS PGothic" charset="0"/>
                </a:defRPr>
              </a:lvl8pPr>
              <a:lvl9pPr eaLnBrk="0" hangingPunct="0">
                <a:defRPr sz="1600">
                  <a:solidFill>
                    <a:schemeClr val="tx1"/>
                  </a:solidFill>
                  <a:latin typeface="Calibri" charset="0"/>
                  <a:ea typeface="MS PGothic" charset="0"/>
                  <a:cs typeface="MS PGothic" charset="0"/>
                </a:defRPr>
              </a:lvl9pPr>
            </a:lstStyle>
            <a:p>
              <a:pPr algn="ctr" defTabSz="342900"/>
              <a:r>
                <a:rPr lang="en-US" sz="1050" b="1" dirty="0">
                  <a:solidFill>
                    <a:srgbClr val="FFFFFF"/>
                  </a:solidFill>
                </a:rPr>
                <a:t>Final Likelihood of Participation in Next Census</a:t>
              </a:r>
            </a:p>
          </p:txBody>
        </p:sp>
      </p:grpSp>
      <p:sp>
        <p:nvSpPr>
          <p:cNvPr id="10" name="Left Brace 9">
            <a:extLst>
              <a:ext uri="{FF2B5EF4-FFF2-40B4-BE49-F238E27FC236}">
                <a16:creationId xmlns:a16="http://schemas.microsoft.com/office/drawing/2014/main" id="{997C1FE8-5784-47EB-BFC5-2DF84DDA69BC}"/>
              </a:ext>
            </a:extLst>
          </p:cNvPr>
          <p:cNvSpPr/>
          <p:nvPr/>
        </p:nvSpPr>
        <p:spPr bwMode="auto">
          <a:xfrm rot="5400000">
            <a:off x="4618514" y="838099"/>
            <a:ext cx="442679" cy="3214254"/>
          </a:xfrm>
          <a:prstGeom prst="leftBrace">
            <a:avLst/>
          </a:prstGeom>
          <a:no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ctr" anchorCtr="1" compatLnSpc="1">
            <a:prstTxWarp prst="textNoShape">
              <a:avLst/>
            </a:prstTxWarp>
            <a:spAutoFit/>
          </a:bodyPr>
          <a:lstStyle/>
          <a:p>
            <a:pPr algn="r" defTabSz="685800" fontAlgn="base">
              <a:spcBef>
                <a:spcPct val="0"/>
              </a:spcBef>
              <a:spcAft>
                <a:spcPct val="0"/>
              </a:spcAft>
            </a:pPr>
            <a:endParaRPr lang="en-US" sz="900" dirty="0">
              <a:solidFill>
                <a:srgbClr val="000000"/>
              </a:solidFill>
              <a:latin typeface="Calibri" pitchFamily="34" charset="0"/>
              <a:cs typeface="Times New Roman" pitchFamily="18" charset="0"/>
            </a:endParaRPr>
          </a:p>
        </p:txBody>
      </p:sp>
      <p:sp>
        <p:nvSpPr>
          <p:cNvPr id="11" name="TextBox 10">
            <a:extLst>
              <a:ext uri="{FF2B5EF4-FFF2-40B4-BE49-F238E27FC236}">
                <a16:creationId xmlns:a16="http://schemas.microsoft.com/office/drawing/2014/main" id="{8E37F61C-7006-4864-8F95-30F0EEAFCAA0}"/>
              </a:ext>
            </a:extLst>
          </p:cNvPr>
          <p:cNvSpPr txBox="1"/>
          <p:nvPr/>
        </p:nvSpPr>
        <p:spPr>
          <a:xfrm>
            <a:off x="4565072" y="1854554"/>
            <a:ext cx="856673" cy="369332"/>
          </a:xfrm>
          <a:prstGeom prst="rect">
            <a:avLst/>
          </a:prstGeom>
          <a:noFill/>
        </p:spPr>
        <p:txBody>
          <a:bodyPr wrap="square" rtlCol="0">
            <a:spAutoFit/>
          </a:bodyPr>
          <a:lstStyle/>
          <a:p>
            <a:pPr defTabSz="342900"/>
            <a:r>
              <a:rPr lang="en-US" b="1" dirty="0">
                <a:solidFill>
                  <a:srgbClr val="000000"/>
                </a:solidFill>
                <a:latin typeface="Calibri"/>
              </a:rPr>
              <a:t>27%</a:t>
            </a:r>
          </a:p>
        </p:txBody>
      </p:sp>
    </p:spTree>
    <p:extLst>
      <p:ext uri="{BB962C8B-B14F-4D97-AF65-F5344CB8AC3E}">
        <p14:creationId xmlns:p14="http://schemas.microsoft.com/office/powerpoint/2010/main" val="2761759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199" indent="-214308" eaLnBrk="0" hangingPunct="0">
              <a:defRPr sz="900">
                <a:solidFill>
                  <a:schemeClr val="tx1"/>
                </a:solidFill>
                <a:latin typeface="Calibri" pitchFamily="34" charset="0"/>
                <a:cs typeface="Times New Roman" pitchFamily="18" charset="0"/>
              </a:defRPr>
            </a:lvl2pPr>
            <a:lvl3pPr marL="857228" indent="-171446" eaLnBrk="0" hangingPunct="0">
              <a:defRPr sz="900">
                <a:solidFill>
                  <a:schemeClr val="tx1"/>
                </a:solidFill>
                <a:latin typeface="Calibri" pitchFamily="34" charset="0"/>
                <a:cs typeface="Times New Roman" pitchFamily="18" charset="0"/>
              </a:defRPr>
            </a:lvl3pPr>
            <a:lvl4pPr marL="1200120" indent="-171446" eaLnBrk="0" hangingPunct="0">
              <a:defRPr sz="900">
                <a:solidFill>
                  <a:schemeClr val="tx1"/>
                </a:solidFill>
                <a:latin typeface="Calibri" pitchFamily="34" charset="0"/>
                <a:cs typeface="Times New Roman" pitchFamily="18" charset="0"/>
              </a:defRPr>
            </a:lvl4pPr>
            <a:lvl5pPr marL="1543012" indent="-171446" eaLnBrk="0" hangingPunct="0">
              <a:defRPr sz="900">
                <a:solidFill>
                  <a:schemeClr val="tx1"/>
                </a:solidFill>
                <a:latin typeface="Calibri" pitchFamily="34" charset="0"/>
                <a:cs typeface="Times New Roman" pitchFamily="18" charset="0"/>
              </a:defRPr>
            </a:lvl5pPr>
            <a:lvl6pPr marL="1885903" indent="-171446"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795" indent="-171446"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686" indent="-171446"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577" indent="-171446"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783" eaLnBrk="1" fontAlgn="base" hangingPunct="1">
              <a:spcBef>
                <a:spcPct val="0"/>
              </a:spcBef>
              <a:spcAft>
                <a:spcPct val="0"/>
              </a:spcAft>
              <a:defRPr/>
            </a:pPr>
            <a:fld id="{3581FB0F-AB68-47C0-92F4-E32AB184B4B6}" type="slidenum">
              <a:rPr lang="en-US" b="1">
                <a:solidFill>
                  <a:srgbClr val="5F5F5F"/>
                </a:solidFill>
              </a:rPr>
              <a:pPr algn="r" defTabSz="685783" eaLnBrk="1" fontAlgn="base" hangingPunct="1">
                <a:spcBef>
                  <a:spcPct val="0"/>
                </a:spcBef>
                <a:spcAft>
                  <a:spcPct val="0"/>
                </a:spcAft>
                <a:defRPr/>
              </a:pPr>
              <a:t>31</a:t>
            </a:fld>
            <a:endParaRPr lang="en-US" b="1" dirty="0">
              <a:solidFill>
                <a:srgbClr val="5F5F5F"/>
              </a:solidFill>
            </a:endParaRPr>
          </a:p>
        </p:txBody>
      </p:sp>
      <p:sp>
        <p:nvSpPr>
          <p:cNvPr id="13316" name="Text Box 3"/>
          <p:cNvSpPr txBox="1">
            <a:spLocks noChangeArrowheads="1"/>
          </p:cNvSpPr>
          <p:nvPr/>
        </p:nvSpPr>
        <p:spPr bwMode="auto">
          <a:xfrm>
            <a:off x="2" y="4843419"/>
            <a:ext cx="571499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892"/>
            <a:r>
              <a:rPr lang="en-US" sz="750" b="1" dirty="0">
                <a:solidFill>
                  <a:srgbClr val="000000">
                    <a:lumMod val="50000"/>
                  </a:srgbClr>
                </a:solidFill>
              </a:rPr>
              <a:t>Q26. </a:t>
            </a:r>
            <a:r>
              <a:rPr lang="en-US" sz="750" dirty="0">
                <a:solidFill>
                  <a:srgbClr val="000000">
                    <a:lumMod val="50000"/>
                  </a:srgbClr>
                </a:solidFill>
              </a:rPr>
              <a:t>Sometimes in a survey like this, people change their minds. Once more, how likely would you say you are to participate in the next US Census if the citizenship question is on the census form?</a:t>
            </a:r>
          </a:p>
        </p:txBody>
      </p:sp>
      <p:sp>
        <p:nvSpPr>
          <p:cNvPr id="31" name="TextBox 30"/>
          <p:cNvSpPr txBox="1"/>
          <p:nvPr/>
        </p:nvSpPr>
        <p:spPr>
          <a:xfrm>
            <a:off x="-126059" y="1843729"/>
            <a:ext cx="184731" cy="230832"/>
          </a:xfrm>
          <a:prstGeom prst="rect">
            <a:avLst/>
          </a:prstGeom>
          <a:noFill/>
        </p:spPr>
        <p:txBody>
          <a:bodyPr wrap="none" rtlCol="0">
            <a:spAutoFit/>
          </a:bodyPr>
          <a:lstStyle/>
          <a:p>
            <a:pPr defTabSz="685783" fontAlgn="base">
              <a:spcBef>
                <a:spcPct val="0"/>
              </a:spcBef>
              <a:spcAft>
                <a:spcPct val="0"/>
              </a:spcAft>
              <a:defRPr/>
            </a:pPr>
            <a:endParaRPr lang="en-US" sz="900" b="1" u="sng" dirty="0">
              <a:solidFill>
                <a:srgbClr val="FFFFFF"/>
              </a:solidFill>
              <a:latin typeface="Arial" charset="0"/>
              <a:cs typeface="Times New Roman" pitchFamily="18" charset="0"/>
            </a:endParaRPr>
          </a:p>
        </p:txBody>
      </p:sp>
      <p:sp>
        <p:nvSpPr>
          <p:cNvPr id="16" name="Rectangle 3"/>
          <p:cNvSpPr>
            <a:spLocks noGrp="1" noChangeArrowheads="1"/>
          </p:cNvSpPr>
          <p:nvPr>
            <p:ph type="title"/>
          </p:nvPr>
        </p:nvSpPr>
        <p:spPr>
          <a:xfrm>
            <a:off x="92151" y="83884"/>
            <a:ext cx="6669958" cy="980627"/>
          </a:xfrm>
        </p:spPr>
        <p:txBody>
          <a:bodyPr/>
          <a:lstStyle/>
          <a:p>
            <a:pPr algn="just" eaLnBrk="1" hangingPunct="1"/>
            <a:r>
              <a:rPr lang="en-US" sz="1650" dirty="0">
                <a:latin typeface="Calibri" panose="020F0502020204030204" pitchFamily="34" charset="0"/>
                <a:cs typeface="Calibri" panose="020F0502020204030204" pitchFamily="34" charset="0"/>
              </a:rPr>
              <a:t>Messaging helps us make modest gains across the board in participation, with more AAPIs likely to say they are almost certain or probably certain they will participate in the next census. </a:t>
            </a:r>
          </a:p>
        </p:txBody>
      </p:sp>
      <p:graphicFrame>
        <p:nvGraphicFramePr>
          <p:cNvPr id="12" name="Object 4">
            <a:extLst>
              <a:ext uri="{FF2B5EF4-FFF2-40B4-BE49-F238E27FC236}">
                <a16:creationId xmlns:a16="http://schemas.microsoft.com/office/drawing/2014/main" id="{17EF2383-ECBA-4A53-B495-DA4569F197C6}"/>
              </a:ext>
            </a:extLst>
          </p:cNvPr>
          <p:cNvGraphicFramePr>
            <a:graphicFrameLocks noChangeAspect="1"/>
          </p:cNvGraphicFramePr>
          <p:nvPr>
            <p:extLst/>
          </p:nvPr>
        </p:nvGraphicFramePr>
        <p:xfrm>
          <a:off x="187265" y="1422309"/>
          <a:ext cx="6592918" cy="3115688"/>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5ED9149E-FA86-4179-B155-D7016D25F628}"/>
              </a:ext>
            </a:extLst>
          </p:cNvPr>
          <p:cNvGrpSpPr/>
          <p:nvPr/>
        </p:nvGrpSpPr>
        <p:grpSpPr>
          <a:xfrm>
            <a:off x="137151" y="1156708"/>
            <a:ext cx="6533585" cy="300082"/>
            <a:chOff x="282678" y="709950"/>
            <a:chExt cx="8693640" cy="400106"/>
          </a:xfrm>
        </p:grpSpPr>
        <p:sp>
          <p:nvSpPr>
            <p:cNvPr id="15" name="Rectangle 14">
              <a:extLst>
                <a:ext uri="{FF2B5EF4-FFF2-40B4-BE49-F238E27FC236}">
                  <a16:creationId xmlns:a16="http://schemas.microsoft.com/office/drawing/2014/main" id="{FDBB8BDC-7BEE-4047-99D6-C9CA0D402436}"/>
                </a:ext>
              </a:extLst>
            </p:cNvPr>
            <p:cNvSpPr/>
            <p:nvPr/>
          </p:nvSpPr>
          <p:spPr bwMode="auto">
            <a:xfrm>
              <a:off x="282678" y="709950"/>
              <a:ext cx="8693640" cy="400106"/>
            </a:xfrm>
            <a:prstGeom prst="rect">
              <a:avLst/>
            </a:prstGeom>
            <a:solidFill>
              <a:srgbClr val="7F7F7F"/>
            </a:solidFill>
            <a:ln w="3175" cap="flat" cmpd="sng" algn="ctr">
              <a:noFill/>
              <a:prstDash val="solid"/>
              <a:round/>
              <a:headEnd type="none" w="med" len="med"/>
              <a:tailEnd type="none" w="med" len="med"/>
            </a:ln>
            <a:effectLst/>
            <a:extLst/>
          </p:spPr>
          <p:txBody>
            <a:bodyPr wrap="square" anchor="ctr" anchorCtr="1">
              <a:spAutoFit/>
            </a:bodyPr>
            <a:lstStyle/>
            <a:p>
              <a:pPr algn="r" defTabSz="342892">
                <a:defRPr/>
              </a:pPr>
              <a:endParaRPr lang="en-US" sz="1350" dirty="0">
                <a:solidFill>
                  <a:srgbClr val="000000"/>
                </a:solidFill>
                <a:latin typeface="Calibri" pitchFamily="34" charset="0"/>
                <a:ea typeface="ＭＳ Ｐゴシック" charset="0"/>
                <a:cs typeface="Times New Roman" pitchFamily="18" charset="0"/>
              </a:endParaRPr>
            </a:p>
          </p:txBody>
        </p:sp>
        <p:sp>
          <p:nvSpPr>
            <p:cNvPr id="19" name="TextBox 18">
              <a:extLst>
                <a:ext uri="{FF2B5EF4-FFF2-40B4-BE49-F238E27FC236}">
                  <a16:creationId xmlns:a16="http://schemas.microsoft.com/office/drawing/2014/main" id="{AE947727-209C-4AEB-A78A-1E23B90E7850}"/>
                </a:ext>
              </a:extLst>
            </p:cNvPr>
            <p:cNvSpPr txBox="1">
              <a:spLocks noChangeArrowheads="1"/>
            </p:cNvSpPr>
            <p:nvPr/>
          </p:nvSpPr>
          <p:spPr bwMode="auto">
            <a:xfrm>
              <a:off x="537390" y="766892"/>
              <a:ext cx="8223080" cy="338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a:defRPr sz="2000">
                  <a:solidFill>
                    <a:schemeClr val="tx1"/>
                  </a:solidFill>
                  <a:latin typeface="Calibri" charset="0"/>
                  <a:ea typeface="MS PGothic" charset="0"/>
                  <a:cs typeface="MS PGothic" charset="0"/>
                </a:defRPr>
              </a:lvl2pPr>
              <a:lvl3pPr>
                <a:defRPr>
                  <a:solidFill>
                    <a:schemeClr val="tx1"/>
                  </a:solidFill>
                  <a:latin typeface="Calibri" charset="0"/>
                  <a:ea typeface="MS PGothic" charset="0"/>
                  <a:cs typeface="MS PGothic" charset="0"/>
                </a:defRPr>
              </a:lvl3pPr>
              <a:lvl4pPr>
                <a:defRPr sz="16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hangingPunct="0">
                <a:defRPr sz="1600">
                  <a:solidFill>
                    <a:schemeClr val="tx1"/>
                  </a:solidFill>
                  <a:latin typeface="Calibri" charset="0"/>
                  <a:ea typeface="MS PGothic" charset="0"/>
                  <a:cs typeface="MS PGothic" charset="0"/>
                </a:defRPr>
              </a:lvl6pPr>
              <a:lvl7pPr eaLnBrk="0" hangingPunct="0">
                <a:defRPr sz="1600">
                  <a:solidFill>
                    <a:schemeClr val="tx1"/>
                  </a:solidFill>
                  <a:latin typeface="Calibri" charset="0"/>
                  <a:ea typeface="MS PGothic" charset="0"/>
                  <a:cs typeface="MS PGothic" charset="0"/>
                </a:defRPr>
              </a:lvl7pPr>
              <a:lvl8pPr eaLnBrk="0" hangingPunct="0">
                <a:defRPr sz="1600">
                  <a:solidFill>
                    <a:schemeClr val="tx1"/>
                  </a:solidFill>
                  <a:latin typeface="Calibri" charset="0"/>
                  <a:ea typeface="MS PGothic" charset="0"/>
                  <a:cs typeface="MS PGothic" charset="0"/>
                </a:defRPr>
              </a:lvl8pPr>
              <a:lvl9pPr eaLnBrk="0" hangingPunct="0">
                <a:defRPr sz="1600">
                  <a:solidFill>
                    <a:schemeClr val="tx1"/>
                  </a:solidFill>
                  <a:latin typeface="Calibri" charset="0"/>
                  <a:ea typeface="MS PGothic" charset="0"/>
                  <a:cs typeface="MS PGothic" charset="0"/>
                </a:defRPr>
              </a:lvl9pPr>
            </a:lstStyle>
            <a:p>
              <a:pPr algn="ctr" defTabSz="342892"/>
              <a:r>
                <a:rPr lang="en-US" sz="1050" b="1" dirty="0">
                  <a:solidFill>
                    <a:srgbClr val="FFFFFF"/>
                  </a:solidFill>
                </a:rPr>
                <a:t>Initial to Final Likelihood of Participating in Next Census</a:t>
              </a:r>
            </a:p>
          </p:txBody>
        </p:sp>
      </p:grpSp>
      <p:sp>
        <p:nvSpPr>
          <p:cNvPr id="22" name="Text Box 3">
            <a:extLst>
              <a:ext uri="{FF2B5EF4-FFF2-40B4-BE49-F238E27FC236}">
                <a16:creationId xmlns:a16="http://schemas.microsoft.com/office/drawing/2014/main" id="{91EDA3A5-AC68-418A-910F-0701DE77BC45}"/>
              </a:ext>
            </a:extLst>
          </p:cNvPr>
          <p:cNvSpPr txBox="1">
            <a:spLocks noChangeArrowheads="1"/>
          </p:cNvSpPr>
          <p:nvPr/>
        </p:nvSpPr>
        <p:spPr bwMode="auto">
          <a:xfrm>
            <a:off x="-4515" y="4688692"/>
            <a:ext cx="425995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257175"/>
            <a:r>
              <a:rPr lang="en-US" sz="750" b="1" dirty="0">
                <a:solidFill>
                  <a:srgbClr val="000000">
                    <a:lumMod val="50000"/>
                  </a:srgbClr>
                </a:solidFill>
              </a:rPr>
              <a:t>Q11. </a:t>
            </a:r>
            <a:r>
              <a:rPr lang="en-US" sz="750" dirty="0">
                <a:solidFill>
                  <a:srgbClr val="000000">
                    <a:lumMod val="50000"/>
                  </a:srgbClr>
                </a:solidFill>
              </a:rPr>
              <a:t>How likely would you say you are to participate in the next US Census?</a:t>
            </a:r>
          </a:p>
        </p:txBody>
      </p:sp>
    </p:spTree>
    <p:extLst>
      <p:ext uri="{BB962C8B-B14F-4D97-AF65-F5344CB8AC3E}">
        <p14:creationId xmlns:p14="http://schemas.microsoft.com/office/powerpoint/2010/main" val="3568579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98" y="186601"/>
            <a:ext cx="5841206" cy="794147"/>
          </a:xfrm>
        </p:spPr>
        <p:txBody>
          <a:bodyPr/>
          <a:lstStyle/>
          <a:p>
            <a:pPr algn="ctr"/>
            <a:r>
              <a:rPr lang="en-US" dirty="0"/>
              <a:t>Shift Towards Likely to Participate – 13% of AAPIs</a:t>
            </a:r>
            <a:br>
              <a:rPr lang="en-US" dirty="0"/>
            </a:br>
            <a:endParaRPr lang="en-US" sz="1800" i="1" dirty="0"/>
          </a:p>
        </p:txBody>
      </p:sp>
      <p:sp>
        <p:nvSpPr>
          <p:cNvPr id="4" name="Footer Placeholder 3"/>
          <p:cNvSpPr>
            <a:spLocks noGrp="1"/>
          </p:cNvSpPr>
          <p:nvPr>
            <p:ph type="ftr" sz="quarter" idx="10"/>
          </p:nvPr>
        </p:nvSpPr>
        <p:spPr/>
        <p:txBody>
          <a:bodyPr/>
          <a:lstStyle/>
          <a:p>
            <a:pPr>
              <a:defRPr/>
            </a:pPr>
            <a:fld id="{E78D3228-22F0-4848-A28F-905EF37A59D5}" type="slidenum">
              <a:rPr lang="en-US" smtClean="0">
                <a:solidFill>
                  <a:srgbClr val="000000"/>
                </a:solidFill>
              </a:rPr>
              <a:pPr>
                <a:defRPr/>
              </a:pPr>
              <a:t>32</a:t>
            </a:fld>
            <a:endParaRPr lang="en-US" dirty="0">
              <a:solidFill>
                <a:srgbClr val="000000"/>
              </a:solidFill>
            </a:endParaRPr>
          </a:p>
        </p:txBody>
      </p:sp>
      <p:graphicFrame>
        <p:nvGraphicFramePr>
          <p:cNvPr id="9" name="Content Placeholder 4">
            <a:extLst>
              <a:ext uri="{FF2B5EF4-FFF2-40B4-BE49-F238E27FC236}">
                <a16:creationId xmlns:a16="http://schemas.microsoft.com/office/drawing/2014/main" id="{9EE7069C-542B-43B9-93BE-673E45C55449}"/>
              </a:ext>
            </a:extLst>
          </p:cNvPr>
          <p:cNvGraphicFramePr>
            <a:graphicFrameLocks/>
          </p:cNvGraphicFramePr>
          <p:nvPr>
            <p:extLst/>
          </p:nvPr>
        </p:nvGraphicFramePr>
        <p:xfrm>
          <a:off x="149018" y="1559343"/>
          <a:ext cx="3279982" cy="2529840"/>
        </p:xfrm>
        <a:graphic>
          <a:graphicData uri="http://schemas.openxmlformats.org/drawingml/2006/table">
            <a:tbl>
              <a:tblPr firstRow="1" bandRow="1">
                <a:tableStyleId>{5C22544A-7EE6-4342-B048-85BDC9FD1C3A}</a:tableStyleId>
              </a:tblPr>
              <a:tblGrid>
                <a:gridCol w="1665822">
                  <a:extLst>
                    <a:ext uri="{9D8B030D-6E8A-4147-A177-3AD203B41FA5}">
                      <a16:colId xmlns:a16="http://schemas.microsoft.com/office/drawing/2014/main" val="20000"/>
                    </a:ext>
                  </a:extLst>
                </a:gridCol>
                <a:gridCol w="947219">
                  <a:extLst>
                    <a:ext uri="{9D8B030D-6E8A-4147-A177-3AD203B41FA5}">
                      <a16:colId xmlns:a16="http://schemas.microsoft.com/office/drawing/2014/main" val="20001"/>
                    </a:ext>
                  </a:extLst>
                </a:gridCol>
                <a:gridCol w="666941">
                  <a:extLst>
                    <a:ext uri="{9D8B030D-6E8A-4147-A177-3AD203B41FA5}">
                      <a16:colId xmlns:a16="http://schemas.microsoft.com/office/drawing/2014/main" val="20002"/>
                    </a:ext>
                  </a:extLst>
                </a:gridCol>
              </a:tblGrid>
              <a:tr h="257906">
                <a:tc gridSpan="3">
                  <a:txBody>
                    <a:bodyPr/>
                    <a:lstStyle/>
                    <a:p>
                      <a:pPr algn="ctr"/>
                      <a:r>
                        <a:rPr lang="en-US" sz="1100" dirty="0">
                          <a:solidFill>
                            <a:schemeClr val="tx1"/>
                          </a:solidFill>
                        </a:rPr>
                        <a:t>Profile of Those Who Shift Towards Likely To Participate in US Census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solidFill>
                      <a:srgbClr val="0085B4"/>
                    </a:solidFill>
                  </a:tcPr>
                </a:tc>
                <a:tc hMerge="1">
                  <a:txBody>
                    <a:bodyPr/>
                    <a:lstStyle/>
                    <a:p>
                      <a:endParaRPr lang="en-US"/>
                    </a:p>
                  </a:txBody>
                  <a:tcPr/>
                </a:tc>
                <a:extLst>
                  <a:ext uri="{0D108BD9-81ED-4DB2-BD59-A6C34878D82A}">
                    <a16:rowId xmlns:a16="http://schemas.microsoft.com/office/drawing/2014/main" val="10000"/>
                  </a:ext>
                </a:extLst>
              </a:tr>
              <a:tr h="228600">
                <a:tc>
                  <a:txBody>
                    <a:bodyPr/>
                    <a:lstStyle/>
                    <a:p>
                      <a:endParaRPr lang="en-US" sz="1100" dirty="0">
                        <a:solidFill>
                          <a:schemeClr val="bg1"/>
                        </a:solidFill>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 of Shifters</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 % of All</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228600">
                <a:tc>
                  <a:txBody>
                    <a:bodyPr/>
                    <a:lstStyle/>
                    <a:p>
                      <a:r>
                        <a:rPr lang="en-US" sz="1100" dirty="0">
                          <a:solidFill>
                            <a:schemeClr val="bg1"/>
                          </a:solidFill>
                        </a:rPr>
                        <a:t>Men</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28</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47</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673714583"/>
                  </a:ext>
                </a:extLst>
              </a:tr>
              <a:tr h="228600">
                <a:tc>
                  <a:txBody>
                    <a:bodyPr/>
                    <a:lstStyle/>
                    <a:p>
                      <a:r>
                        <a:rPr lang="en-US" sz="1100" dirty="0">
                          <a:solidFill>
                            <a:schemeClr val="bg1"/>
                          </a:solidFill>
                        </a:rPr>
                        <a:t>Women</a:t>
                      </a:r>
                    </a:p>
                  </a:txBody>
                  <a:tcPr marL="68580" marR="68580" marT="34290" marB="34290">
                    <a:lnL w="12700" cap="flat" cmpd="sng" algn="ctr">
                      <a:solidFill>
                        <a:schemeClr val="bg1">
                          <a:lumMod val="75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72</a:t>
                      </a:r>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53</a:t>
                      </a:r>
                    </a:p>
                  </a:txBody>
                  <a:tcPr marL="68580" marR="68580" marT="34290" marB="34290" anchor="ctr">
                    <a:lnL w="28575" cap="flat" cmpd="sng" algn="ctr">
                      <a:solidFill>
                        <a:srgbClr val="FF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207161257"/>
                  </a:ext>
                </a:extLst>
              </a:tr>
              <a:tr h="228600">
                <a:tc>
                  <a:txBody>
                    <a:bodyPr/>
                    <a:lstStyle/>
                    <a:p>
                      <a:r>
                        <a:rPr lang="en-US" sz="1100" dirty="0">
                          <a:solidFill>
                            <a:schemeClr val="bg1"/>
                          </a:solidFill>
                        </a:rPr>
                        <a:t>Under 45</a:t>
                      </a:r>
                    </a:p>
                  </a:txBody>
                  <a:tcPr marL="68580" marR="68580" marT="34290" marB="34290">
                    <a:lnL w="12700" cap="flat" cmpd="sng" algn="ctr">
                      <a:solidFill>
                        <a:schemeClr val="bg1">
                          <a:lumMod val="75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66</a:t>
                      </a:r>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54</a:t>
                      </a:r>
                    </a:p>
                  </a:txBody>
                  <a:tcPr marL="68580" marR="68580" marT="34290" marB="34290" anchor="ctr">
                    <a:lnL w="28575" cap="flat" cmpd="sng" algn="ctr">
                      <a:solidFill>
                        <a:srgbClr val="FF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81975259"/>
                  </a:ext>
                </a:extLst>
              </a:tr>
              <a:tr h="228600">
                <a:tc>
                  <a:txBody>
                    <a:bodyPr/>
                    <a:lstStyle/>
                    <a:p>
                      <a:r>
                        <a:rPr lang="en-US" sz="1100" dirty="0">
                          <a:solidFill>
                            <a:schemeClr val="bg1"/>
                          </a:solidFill>
                        </a:rPr>
                        <a:t>45 and Over</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34</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46</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72638893"/>
                  </a:ext>
                </a:extLst>
              </a:tr>
              <a:tr h="228600">
                <a:tc>
                  <a:txBody>
                    <a:bodyPr/>
                    <a:lstStyle/>
                    <a:p>
                      <a:r>
                        <a:rPr lang="en-US" sz="1100" dirty="0">
                          <a:solidFill>
                            <a:schemeClr val="bg1"/>
                          </a:solidFill>
                        </a:rPr>
                        <a:t>Northeast</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12</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20</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791352559"/>
                  </a:ext>
                </a:extLst>
              </a:tr>
              <a:tr h="228600">
                <a:tc>
                  <a:txBody>
                    <a:bodyPr/>
                    <a:lstStyle/>
                    <a:p>
                      <a:r>
                        <a:rPr lang="en-US" sz="1100" dirty="0">
                          <a:solidFill>
                            <a:schemeClr val="bg1"/>
                          </a:solidFill>
                        </a:rPr>
                        <a:t>Midwest</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11</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12</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351345341"/>
                  </a:ext>
                </a:extLst>
              </a:tr>
              <a:tr h="228600">
                <a:tc>
                  <a:txBody>
                    <a:bodyPr/>
                    <a:lstStyle/>
                    <a:p>
                      <a:r>
                        <a:rPr lang="en-US" sz="1100" dirty="0">
                          <a:solidFill>
                            <a:schemeClr val="bg1"/>
                          </a:solidFill>
                        </a:rPr>
                        <a:t>South</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29</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24</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106249026"/>
                  </a:ext>
                </a:extLst>
              </a:tr>
              <a:tr h="228600">
                <a:tc>
                  <a:txBody>
                    <a:bodyPr/>
                    <a:lstStyle/>
                    <a:p>
                      <a:r>
                        <a:rPr lang="en-US" sz="1100" dirty="0">
                          <a:solidFill>
                            <a:schemeClr val="bg1"/>
                          </a:solidFill>
                        </a:rPr>
                        <a:t>West</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48</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44</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236310775"/>
                  </a:ext>
                </a:extLst>
              </a:tr>
            </a:tbl>
          </a:graphicData>
        </a:graphic>
      </p:graphicFrame>
      <p:graphicFrame>
        <p:nvGraphicFramePr>
          <p:cNvPr id="10" name="Content Placeholder 4">
            <a:extLst>
              <a:ext uri="{FF2B5EF4-FFF2-40B4-BE49-F238E27FC236}">
                <a16:creationId xmlns:a16="http://schemas.microsoft.com/office/drawing/2014/main" id="{DB4B6985-3237-4574-8FF5-CC784CB0E4C5}"/>
              </a:ext>
            </a:extLst>
          </p:cNvPr>
          <p:cNvGraphicFramePr>
            <a:graphicFrameLocks/>
          </p:cNvGraphicFramePr>
          <p:nvPr>
            <p:extLst/>
          </p:nvPr>
        </p:nvGraphicFramePr>
        <p:xfrm>
          <a:off x="3511017" y="1545848"/>
          <a:ext cx="3197966" cy="2697480"/>
        </p:xfrm>
        <a:graphic>
          <a:graphicData uri="http://schemas.openxmlformats.org/drawingml/2006/table">
            <a:tbl>
              <a:tblPr firstRow="1" bandRow="1">
                <a:tableStyleId>{5C22544A-7EE6-4342-B048-85BDC9FD1C3A}</a:tableStyleId>
              </a:tblPr>
              <a:tblGrid>
                <a:gridCol w="1626375">
                  <a:extLst>
                    <a:ext uri="{9D8B030D-6E8A-4147-A177-3AD203B41FA5}">
                      <a16:colId xmlns:a16="http://schemas.microsoft.com/office/drawing/2014/main" val="20000"/>
                    </a:ext>
                  </a:extLst>
                </a:gridCol>
                <a:gridCol w="921327">
                  <a:extLst>
                    <a:ext uri="{9D8B030D-6E8A-4147-A177-3AD203B41FA5}">
                      <a16:colId xmlns:a16="http://schemas.microsoft.com/office/drawing/2014/main" val="20001"/>
                    </a:ext>
                  </a:extLst>
                </a:gridCol>
                <a:gridCol w="650264">
                  <a:extLst>
                    <a:ext uri="{9D8B030D-6E8A-4147-A177-3AD203B41FA5}">
                      <a16:colId xmlns:a16="http://schemas.microsoft.com/office/drawing/2014/main" val="20002"/>
                    </a:ext>
                  </a:extLst>
                </a:gridCol>
              </a:tblGrid>
              <a:tr h="257906">
                <a:tc gridSpan="3">
                  <a:txBody>
                    <a:bodyPr/>
                    <a:lstStyle/>
                    <a:p>
                      <a:pPr algn="ctr"/>
                      <a:r>
                        <a:rPr lang="en-US" sz="1100" dirty="0">
                          <a:solidFill>
                            <a:schemeClr val="tx1"/>
                          </a:solidFill>
                        </a:rPr>
                        <a:t>Profile of Those Who Shift Towards Likely To Participate in US Census</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solidFill>
                      <a:srgbClr val="0085B4"/>
                    </a:solidFill>
                  </a:tcPr>
                </a:tc>
                <a:tc hMerge="1">
                  <a:txBody>
                    <a:bodyPr/>
                    <a:lstStyle/>
                    <a:p>
                      <a:endParaRPr lang="en-US"/>
                    </a:p>
                  </a:txBody>
                  <a:tcPr/>
                </a:tc>
                <a:extLst>
                  <a:ext uri="{0D108BD9-81ED-4DB2-BD59-A6C34878D82A}">
                    <a16:rowId xmlns:a16="http://schemas.microsoft.com/office/drawing/2014/main" val="10000"/>
                  </a:ext>
                </a:extLst>
              </a:tr>
              <a:tr h="228600">
                <a:tc>
                  <a:txBody>
                    <a:bodyPr/>
                    <a:lstStyle/>
                    <a:p>
                      <a:endParaRPr lang="en-US" sz="1100" dirty="0">
                        <a:solidFill>
                          <a:schemeClr val="bg1"/>
                        </a:solidFill>
                      </a:endParaRP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 of Shifters</a:t>
                      </a:r>
                    </a:p>
                  </a:txBody>
                  <a:tcPr marL="68580" marR="68580" marT="34290" marB="34290">
                    <a:lnL w="12700" cap="flat" cmpd="sng" algn="ctr">
                      <a:solidFill>
                        <a:srgbClr val="D9D9D9"/>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 % of All</a:t>
                      </a:r>
                    </a:p>
                  </a:txBody>
                  <a:tcPr marL="68580" marR="68580" marT="34290" marB="3429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228600">
                <a:tc>
                  <a:txBody>
                    <a:bodyPr/>
                    <a:lstStyle/>
                    <a:p>
                      <a:r>
                        <a:rPr lang="en-US" sz="1100" dirty="0">
                          <a:solidFill>
                            <a:schemeClr val="bg1"/>
                          </a:solidFill>
                        </a:rPr>
                        <a:t>Chinese</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17</a:t>
                      </a:r>
                    </a:p>
                  </a:txBody>
                  <a:tcPr marL="68580" marR="68580" marT="34290" marB="34290">
                    <a:lnL w="12700" cap="flat" cmpd="sng" algn="ctr">
                      <a:solidFill>
                        <a:srgbClr val="D9D9D9"/>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21</a:t>
                      </a:r>
                    </a:p>
                  </a:txBody>
                  <a:tcPr marL="68580" marR="68580" marT="34290" marB="3429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61710265"/>
                  </a:ext>
                </a:extLst>
              </a:tr>
              <a:tr h="228600">
                <a:tc>
                  <a:txBody>
                    <a:bodyPr/>
                    <a:lstStyle/>
                    <a:p>
                      <a:r>
                        <a:rPr lang="en-US" sz="1100" dirty="0">
                          <a:solidFill>
                            <a:schemeClr val="bg1"/>
                          </a:solidFill>
                        </a:rPr>
                        <a:t>Indian</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21</a:t>
                      </a:r>
                    </a:p>
                  </a:txBody>
                  <a:tcPr marL="68580" marR="68580" marT="34290" marB="34290">
                    <a:lnL w="12700" cap="flat" cmpd="sng" algn="ctr">
                      <a:solidFill>
                        <a:srgbClr val="D9D9D9"/>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19</a:t>
                      </a:r>
                    </a:p>
                  </a:txBody>
                  <a:tcPr marL="68580" marR="68580" marT="34290" marB="3429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285612923"/>
                  </a:ext>
                </a:extLst>
              </a:tr>
              <a:tr h="228600">
                <a:tc>
                  <a:txBody>
                    <a:bodyPr/>
                    <a:lstStyle/>
                    <a:p>
                      <a:r>
                        <a:rPr lang="en-US" sz="1100" dirty="0">
                          <a:solidFill>
                            <a:schemeClr val="bg1"/>
                          </a:solidFill>
                        </a:rPr>
                        <a:t>Filipino</a:t>
                      </a:r>
                    </a:p>
                  </a:txBody>
                  <a:tcPr marL="68580" marR="68580" marT="34290" marB="34290">
                    <a:lnL w="12700" cap="flat" cmpd="sng" algn="ctr">
                      <a:solidFill>
                        <a:srgbClr val="D9D9D9"/>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22</a:t>
                      </a:r>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17</a:t>
                      </a:r>
                    </a:p>
                  </a:txBody>
                  <a:tcPr marL="68580" marR="68580" marT="34290" marB="34290" anchor="ctr">
                    <a:lnL w="28575" cap="flat" cmpd="sng" algn="ctr">
                      <a:solidFill>
                        <a:srgbClr val="FF0000"/>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352152137"/>
                  </a:ext>
                </a:extLst>
              </a:tr>
              <a:tr h="228600">
                <a:tc>
                  <a:txBody>
                    <a:bodyPr/>
                    <a:lstStyle/>
                    <a:p>
                      <a:r>
                        <a:rPr lang="en-US" sz="1100" dirty="0">
                          <a:solidFill>
                            <a:schemeClr val="bg1"/>
                          </a:solidFill>
                        </a:rPr>
                        <a:t>Vietnamese</a:t>
                      </a:r>
                    </a:p>
                  </a:txBody>
                  <a:tcPr marL="68580" marR="68580" marT="34290" marB="34290">
                    <a:lnL w="12700" cap="flat" cmpd="sng" algn="ctr">
                      <a:solidFill>
                        <a:srgbClr val="D9D9D9"/>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14</a:t>
                      </a:r>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10</a:t>
                      </a:r>
                    </a:p>
                  </a:txBody>
                  <a:tcPr marL="68580" marR="68580" marT="34290" marB="34290" anchor="ctr">
                    <a:lnL w="28575" cap="flat" cmpd="sng" algn="ctr">
                      <a:solidFill>
                        <a:srgbClr val="FF0000"/>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02239430"/>
                  </a:ext>
                </a:extLst>
              </a:tr>
              <a:tr h="228600">
                <a:tc>
                  <a:txBody>
                    <a:bodyPr/>
                    <a:lstStyle/>
                    <a:p>
                      <a:r>
                        <a:rPr lang="en-US" sz="1100" dirty="0">
                          <a:solidFill>
                            <a:schemeClr val="bg1"/>
                          </a:solidFill>
                        </a:rPr>
                        <a:t>Korean</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10</a:t>
                      </a:r>
                    </a:p>
                  </a:txBody>
                  <a:tcPr marL="68580" marR="68580" marT="34290" marB="34290">
                    <a:lnL w="12700" cap="flat" cmpd="sng" algn="ctr">
                      <a:solidFill>
                        <a:srgbClr val="D9D9D9"/>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10</a:t>
                      </a:r>
                    </a:p>
                  </a:txBody>
                  <a:tcPr marL="68580" marR="68580" marT="34290" marB="3429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051276081"/>
                  </a:ext>
                </a:extLst>
              </a:tr>
              <a:tr h="228600">
                <a:tc>
                  <a:txBody>
                    <a:bodyPr/>
                    <a:lstStyle/>
                    <a:p>
                      <a:r>
                        <a:rPr lang="en-US" sz="1100" dirty="0">
                          <a:solidFill>
                            <a:schemeClr val="bg1"/>
                          </a:solidFill>
                        </a:rPr>
                        <a:t>Japanese</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4</a:t>
                      </a:r>
                    </a:p>
                  </a:txBody>
                  <a:tcPr marL="68580" marR="68580" marT="34290" marB="34290">
                    <a:lnL w="12700" cap="flat" cmpd="sng" algn="ctr">
                      <a:solidFill>
                        <a:srgbClr val="D9D9D9"/>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5</a:t>
                      </a:r>
                    </a:p>
                  </a:txBody>
                  <a:tcPr marL="68580" marR="68580" marT="34290" marB="3429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648517935"/>
                  </a:ext>
                </a:extLst>
              </a:tr>
              <a:tr h="388620">
                <a:tc>
                  <a:txBody>
                    <a:bodyPr/>
                    <a:lstStyle/>
                    <a:p>
                      <a:r>
                        <a:rPr lang="en-US" sz="1100" dirty="0">
                          <a:solidFill>
                            <a:schemeClr val="bg1"/>
                          </a:solidFill>
                        </a:rPr>
                        <a:t>Native Hawaiian/</a:t>
                      </a:r>
                    </a:p>
                    <a:p>
                      <a:r>
                        <a:rPr lang="en-US" sz="1100" dirty="0">
                          <a:solidFill>
                            <a:schemeClr val="bg1"/>
                          </a:solidFill>
                        </a:rPr>
                        <a:t>Pacific Islander</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5</a:t>
                      </a:r>
                    </a:p>
                  </a:txBody>
                  <a:tcPr marL="68580" marR="68580" marT="34290" marB="34290" anchor="ctr">
                    <a:lnL w="12700" cap="flat" cmpd="sng" algn="ctr">
                      <a:solidFill>
                        <a:srgbClr val="D9D9D9"/>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4</a:t>
                      </a:r>
                    </a:p>
                  </a:txBody>
                  <a:tcPr marL="68580" marR="68580" marT="34290" marB="3429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573908681"/>
                  </a:ext>
                </a:extLst>
              </a:tr>
              <a:tr h="228600">
                <a:tc>
                  <a:txBody>
                    <a:bodyPr/>
                    <a:lstStyle/>
                    <a:p>
                      <a:r>
                        <a:rPr lang="en-US" sz="1100" dirty="0">
                          <a:solidFill>
                            <a:schemeClr val="bg1"/>
                          </a:solidFill>
                        </a:rPr>
                        <a:t>Other Asians</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7</a:t>
                      </a:r>
                    </a:p>
                  </a:txBody>
                  <a:tcPr marL="68580" marR="68580" marT="34290" marB="34290">
                    <a:lnL w="12700" cap="flat" cmpd="sng" algn="ctr">
                      <a:solidFill>
                        <a:srgbClr val="D9D9D9"/>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14</a:t>
                      </a:r>
                    </a:p>
                  </a:txBody>
                  <a:tcPr marL="68580" marR="68580" marT="34290" marB="3429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590325798"/>
                  </a:ext>
                </a:extLst>
              </a:tr>
            </a:tbl>
          </a:graphicData>
        </a:graphic>
      </p:graphicFrame>
      <p:sp>
        <p:nvSpPr>
          <p:cNvPr id="11" name="TextBox 10">
            <a:extLst>
              <a:ext uri="{FF2B5EF4-FFF2-40B4-BE49-F238E27FC236}">
                <a16:creationId xmlns:a16="http://schemas.microsoft.com/office/drawing/2014/main" id="{512261A9-1755-44A1-B3E1-9956684C0431}"/>
              </a:ext>
            </a:extLst>
          </p:cNvPr>
          <p:cNvSpPr txBox="1"/>
          <p:nvPr/>
        </p:nvSpPr>
        <p:spPr>
          <a:xfrm>
            <a:off x="461712" y="857549"/>
            <a:ext cx="6063853" cy="507831"/>
          </a:xfrm>
          <a:prstGeom prst="rect">
            <a:avLst/>
          </a:prstGeom>
          <a:noFill/>
        </p:spPr>
        <p:txBody>
          <a:bodyPr wrap="square" rtlCol="0">
            <a:spAutoFit/>
          </a:bodyPr>
          <a:lstStyle/>
          <a:p>
            <a:r>
              <a:rPr lang="en-US" sz="1350" dirty="0">
                <a:solidFill>
                  <a:srgbClr val="0085B4"/>
                </a:solidFill>
              </a:rPr>
              <a:t>After messaging, those who shift towards participation are more likely to be women, under 45, and Filipino Americans or Vietnamese Americans. </a:t>
            </a:r>
          </a:p>
        </p:txBody>
      </p:sp>
    </p:spTree>
    <p:extLst>
      <p:ext uri="{BB962C8B-B14F-4D97-AF65-F5344CB8AC3E}">
        <p14:creationId xmlns:p14="http://schemas.microsoft.com/office/powerpoint/2010/main" val="2496752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98" y="186601"/>
            <a:ext cx="5841206" cy="794147"/>
          </a:xfrm>
        </p:spPr>
        <p:txBody>
          <a:bodyPr/>
          <a:lstStyle/>
          <a:p>
            <a:pPr algn="ctr"/>
            <a:r>
              <a:rPr lang="en-US" dirty="0"/>
              <a:t>Shift Towards Not Likely to Participate– 12% of AAPIs</a:t>
            </a:r>
            <a:br>
              <a:rPr lang="en-US" dirty="0"/>
            </a:br>
            <a:endParaRPr lang="en-US" sz="1800" i="1" dirty="0"/>
          </a:p>
        </p:txBody>
      </p:sp>
      <p:sp>
        <p:nvSpPr>
          <p:cNvPr id="4" name="Footer Placeholder 3"/>
          <p:cNvSpPr>
            <a:spLocks noGrp="1"/>
          </p:cNvSpPr>
          <p:nvPr>
            <p:ph type="ftr" sz="quarter" idx="10"/>
          </p:nvPr>
        </p:nvSpPr>
        <p:spPr/>
        <p:txBody>
          <a:bodyPr/>
          <a:lstStyle/>
          <a:p>
            <a:pPr>
              <a:defRPr/>
            </a:pPr>
            <a:fld id="{E78D3228-22F0-4848-A28F-905EF37A59D5}" type="slidenum">
              <a:rPr lang="en-US" smtClean="0">
                <a:solidFill>
                  <a:srgbClr val="000000"/>
                </a:solidFill>
              </a:rPr>
              <a:pPr>
                <a:defRPr/>
              </a:pPr>
              <a:t>33</a:t>
            </a:fld>
            <a:endParaRPr lang="en-US" dirty="0">
              <a:solidFill>
                <a:srgbClr val="000000"/>
              </a:solidFill>
            </a:endParaRPr>
          </a:p>
        </p:txBody>
      </p:sp>
      <p:graphicFrame>
        <p:nvGraphicFramePr>
          <p:cNvPr id="9" name="Content Placeholder 4">
            <a:extLst>
              <a:ext uri="{FF2B5EF4-FFF2-40B4-BE49-F238E27FC236}">
                <a16:creationId xmlns:a16="http://schemas.microsoft.com/office/drawing/2014/main" id="{9EE7069C-542B-43B9-93BE-673E45C55449}"/>
              </a:ext>
            </a:extLst>
          </p:cNvPr>
          <p:cNvGraphicFramePr>
            <a:graphicFrameLocks/>
          </p:cNvGraphicFramePr>
          <p:nvPr>
            <p:extLst/>
          </p:nvPr>
        </p:nvGraphicFramePr>
        <p:xfrm>
          <a:off x="149018" y="1792197"/>
          <a:ext cx="3165681" cy="2529840"/>
        </p:xfrm>
        <a:graphic>
          <a:graphicData uri="http://schemas.openxmlformats.org/drawingml/2006/table">
            <a:tbl>
              <a:tblPr firstRow="1" bandRow="1">
                <a:tableStyleId>{5C22544A-7EE6-4342-B048-85BDC9FD1C3A}</a:tableStyleId>
              </a:tblPr>
              <a:tblGrid>
                <a:gridCol w="1526219">
                  <a:extLst>
                    <a:ext uri="{9D8B030D-6E8A-4147-A177-3AD203B41FA5}">
                      <a16:colId xmlns:a16="http://schemas.microsoft.com/office/drawing/2014/main" val="20000"/>
                    </a:ext>
                  </a:extLst>
                </a:gridCol>
                <a:gridCol w="995763">
                  <a:extLst>
                    <a:ext uri="{9D8B030D-6E8A-4147-A177-3AD203B41FA5}">
                      <a16:colId xmlns:a16="http://schemas.microsoft.com/office/drawing/2014/main" val="20001"/>
                    </a:ext>
                  </a:extLst>
                </a:gridCol>
                <a:gridCol w="643699">
                  <a:extLst>
                    <a:ext uri="{9D8B030D-6E8A-4147-A177-3AD203B41FA5}">
                      <a16:colId xmlns:a16="http://schemas.microsoft.com/office/drawing/2014/main" val="20002"/>
                    </a:ext>
                  </a:extLst>
                </a:gridCol>
              </a:tblGrid>
              <a:tr h="257906">
                <a:tc gridSpan="3">
                  <a:txBody>
                    <a:bodyPr/>
                    <a:lstStyle/>
                    <a:p>
                      <a:pPr algn="ctr"/>
                      <a:r>
                        <a:rPr lang="en-US" sz="1100" dirty="0">
                          <a:solidFill>
                            <a:schemeClr val="tx1"/>
                          </a:solidFill>
                        </a:rPr>
                        <a:t>Profile of Those Who Shift Towards Not Likely To Participate in US Census</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solidFill>
                      <a:srgbClr val="0085B4"/>
                    </a:solidFill>
                  </a:tcPr>
                </a:tc>
                <a:tc hMerge="1">
                  <a:txBody>
                    <a:bodyPr/>
                    <a:lstStyle/>
                    <a:p>
                      <a:endParaRPr lang="en-US"/>
                    </a:p>
                  </a:txBody>
                  <a:tcPr/>
                </a:tc>
                <a:extLst>
                  <a:ext uri="{0D108BD9-81ED-4DB2-BD59-A6C34878D82A}">
                    <a16:rowId xmlns:a16="http://schemas.microsoft.com/office/drawing/2014/main" val="10000"/>
                  </a:ext>
                </a:extLst>
              </a:tr>
              <a:tr h="228600">
                <a:tc>
                  <a:txBody>
                    <a:bodyPr/>
                    <a:lstStyle/>
                    <a:p>
                      <a:endParaRPr lang="en-US" sz="1100" dirty="0">
                        <a:solidFill>
                          <a:schemeClr val="bg1"/>
                        </a:solidFill>
                      </a:endParaRP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 Of Shifters</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 % of All</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228600">
                <a:tc>
                  <a:txBody>
                    <a:bodyPr/>
                    <a:lstStyle/>
                    <a:p>
                      <a:r>
                        <a:rPr lang="en-US" sz="1100" dirty="0">
                          <a:solidFill>
                            <a:schemeClr val="bg1"/>
                          </a:solidFill>
                        </a:rPr>
                        <a:t>Men</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35</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47</a:t>
                      </a:r>
                    </a:p>
                  </a:txBody>
                  <a:tcPr marL="68580" marR="68580" marT="34290" marB="3429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673714583"/>
                  </a:ext>
                </a:extLst>
              </a:tr>
              <a:tr h="228600">
                <a:tc>
                  <a:txBody>
                    <a:bodyPr/>
                    <a:lstStyle/>
                    <a:p>
                      <a:r>
                        <a:rPr lang="en-US" sz="1100" dirty="0">
                          <a:solidFill>
                            <a:schemeClr val="bg1"/>
                          </a:solidFill>
                        </a:rPr>
                        <a:t>Women</a:t>
                      </a:r>
                    </a:p>
                  </a:txBody>
                  <a:tcPr marL="68580" marR="68580" marT="34290" marB="34290">
                    <a:lnL w="12700" cap="flat" cmpd="sng" algn="ctr">
                      <a:solidFill>
                        <a:srgbClr val="D9D9D9"/>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65</a:t>
                      </a:r>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53</a:t>
                      </a:r>
                    </a:p>
                  </a:txBody>
                  <a:tcPr marL="68580" marR="68580" marT="34290" marB="34290" anchor="ctr">
                    <a:lnL w="28575" cap="flat" cmpd="sng" algn="ctr">
                      <a:solidFill>
                        <a:srgbClr val="FF0000"/>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207161257"/>
                  </a:ext>
                </a:extLst>
              </a:tr>
              <a:tr h="228600">
                <a:tc>
                  <a:txBody>
                    <a:bodyPr/>
                    <a:lstStyle/>
                    <a:p>
                      <a:r>
                        <a:rPr lang="en-US" sz="1100" dirty="0">
                          <a:solidFill>
                            <a:schemeClr val="bg1"/>
                          </a:solidFill>
                        </a:rPr>
                        <a:t>Under 45</a:t>
                      </a:r>
                    </a:p>
                  </a:txBody>
                  <a:tcPr marL="68580" marR="68580" marT="34290" marB="34290">
                    <a:lnL w="12700" cap="flat" cmpd="sng" algn="ctr">
                      <a:solidFill>
                        <a:srgbClr val="D9D9D9"/>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67</a:t>
                      </a:r>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54</a:t>
                      </a:r>
                    </a:p>
                  </a:txBody>
                  <a:tcPr marL="68580" marR="68580" marT="34290" marB="34290" anchor="ctr">
                    <a:lnL w="28575" cap="flat" cmpd="sng" algn="ctr">
                      <a:solidFill>
                        <a:srgbClr val="FF0000"/>
                      </a:solidFill>
                      <a:prstDash val="solid"/>
                      <a:round/>
                      <a:headEnd type="none" w="med" len="med"/>
                      <a:tailEnd type="none" w="med" len="med"/>
                    </a:lnL>
                    <a:lnR w="12700" cap="flat" cmpd="sng" algn="ctr">
                      <a:solidFill>
                        <a:srgbClr val="D9D9D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81975259"/>
                  </a:ext>
                </a:extLst>
              </a:tr>
              <a:tr h="228600">
                <a:tc>
                  <a:txBody>
                    <a:bodyPr/>
                    <a:lstStyle/>
                    <a:p>
                      <a:r>
                        <a:rPr lang="en-US" sz="1100" dirty="0">
                          <a:solidFill>
                            <a:schemeClr val="bg1"/>
                          </a:solidFill>
                        </a:rPr>
                        <a:t>45 and Over</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33</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46</a:t>
                      </a:r>
                    </a:p>
                  </a:txBody>
                  <a:tcPr marL="68580" marR="68580" marT="34290" marB="3429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72638893"/>
                  </a:ext>
                </a:extLst>
              </a:tr>
              <a:tr h="228600">
                <a:tc>
                  <a:txBody>
                    <a:bodyPr/>
                    <a:lstStyle/>
                    <a:p>
                      <a:r>
                        <a:rPr lang="en-US" sz="1100" dirty="0">
                          <a:solidFill>
                            <a:schemeClr val="bg1"/>
                          </a:solidFill>
                        </a:rPr>
                        <a:t>Northeast</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27</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20</a:t>
                      </a:r>
                    </a:p>
                  </a:txBody>
                  <a:tcPr marL="68580" marR="68580" marT="34290" marB="3429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791352559"/>
                  </a:ext>
                </a:extLst>
              </a:tr>
              <a:tr h="228600">
                <a:tc>
                  <a:txBody>
                    <a:bodyPr/>
                    <a:lstStyle/>
                    <a:p>
                      <a:r>
                        <a:rPr lang="en-US" sz="1100" dirty="0">
                          <a:solidFill>
                            <a:schemeClr val="bg1"/>
                          </a:solidFill>
                        </a:rPr>
                        <a:t>Midwest</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8</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12</a:t>
                      </a:r>
                    </a:p>
                  </a:txBody>
                  <a:tcPr marL="68580" marR="68580" marT="34290" marB="3429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351345341"/>
                  </a:ext>
                </a:extLst>
              </a:tr>
              <a:tr h="228600">
                <a:tc>
                  <a:txBody>
                    <a:bodyPr/>
                    <a:lstStyle/>
                    <a:p>
                      <a:r>
                        <a:rPr lang="en-US" sz="1100" dirty="0">
                          <a:solidFill>
                            <a:schemeClr val="bg1"/>
                          </a:solidFill>
                        </a:rPr>
                        <a:t>South</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16</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24</a:t>
                      </a:r>
                    </a:p>
                  </a:txBody>
                  <a:tcPr marL="68580" marR="68580" marT="34290" marB="3429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106249026"/>
                  </a:ext>
                </a:extLst>
              </a:tr>
              <a:tr h="228600">
                <a:tc>
                  <a:txBody>
                    <a:bodyPr/>
                    <a:lstStyle/>
                    <a:p>
                      <a:r>
                        <a:rPr lang="en-US" sz="1100" dirty="0">
                          <a:solidFill>
                            <a:schemeClr val="bg1"/>
                          </a:solidFill>
                        </a:rPr>
                        <a:t>West</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49</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44</a:t>
                      </a:r>
                    </a:p>
                  </a:txBody>
                  <a:tcPr marL="68580" marR="68580" marT="34290" marB="3429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236310775"/>
                  </a:ext>
                </a:extLst>
              </a:tr>
            </a:tbl>
          </a:graphicData>
        </a:graphic>
      </p:graphicFrame>
      <p:graphicFrame>
        <p:nvGraphicFramePr>
          <p:cNvPr id="10" name="Content Placeholder 4">
            <a:extLst>
              <a:ext uri="{FF2B5EF4-FFF2-40B4-BE49-F238E27FC236}">
                <a16:creationId xmlns:a16="http://schemas.microsoft.com/office/drawing/2014/main" id="{DB4B6985-3237-4574-8FF5-CC784CB0E4C5}"/>
              </a:ext>
            </a:extLst>
          </p:cNvPr>
          <p:cNvGraphicFramePr>
            <a:graphicFrameLocks/>
          </p:cNvGraphicFramePr>
          <p:nvPr>
            <p:extLst/>
          </p:nvPr>
        </p:nvGraphicFramePr>
        <p:xfrm>
          <a:off x="3543301" y="1792197"/>
          <a:ext cx="3165681" cy="2697480"/>
        </p:xfrm>
        <a:graphic>
          <a:graphicData uri="http://schemas.openxmlformats.org/drawingml/2006/table">
            <a:tbl>
              <a:tblPr firstRow="1" bandRow="1">
                <a:tableStyleId>{5C22544A-7EE6-4342-B048-85BDC9FD1C3A}</a:tableStyleId>
              </a:tblPr>
              <a:tblGrid>
                <a:gridCol w="1538250">
                  <a:extLst>
                    <a:ext uri="{9D8B030D-6E8A-4147-A177-3AD203B41FA5}">
                      <a16:colId xmlns:a16="http://schemas.microsoft.com/office/drawing/2014/main" val="20000"/>
                    </a:ext>
                  </a:extLst>
                </a:gridCol>
                <a:gridCol w="983732">
                  <a:extLst>
                    <a:ext uri="{9D8B030D-6E8A-4147-A177-3AD203B41FA5}">
                      <a16:colId xmlns:a16="http://schemas.microsoft.com/office/drawing/2014/main" val="20001"/>
                    </a:ext>
                  </a:extLst>
                </a:gridCol>
                <a:gridCol w="643699">
                  <a:extLst>
                    <a:ext uri="{9D8B030D-6E8A-4147-A177-3AD203B41FA5}">
                      <a16:colId xmlns:a16="http://schemas.microsoft.com/office/drawing/2014/main" val="20002"/>
                    </a:ext>
                  </a:extLst>
                </a:gridCol>
              </a:tblGrid>
              <a:tr h="257906">
                <a:tc gridSpan="3">
                  <a:txBody>
                    <a:bodyPr/>
                    <a:lstStyle/>
                    <a:p>
                      <a:pPr algn="ctr"/>
                      <a:r>
                        <a:rPr lang="en-US" sz="1100" dirty="0">
                          <a:solidFill>
                            <a:schemeClr val="tx1"/>
                          </a:solidFill>
                        </a:rPr>
                        <a:t>Profile of Those Who Shift Towards Not Likely To Participate in US Census</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solidFill>
                      <a:srgbClr val="0085B4"/>
                    </a:solidFill>
                  </a:tcPr>
                </a:tc>
                <a:tc hMerge="1">
                  <a:txBody>
                    <a:bodyPr/>
                    <a:lstStyle/>
                    <a:p>
                      <a:endParaRPr lang="en-US"/>
                    </a:p>
                  </a:txBody>
                  <a:tcPr/>
                </a:tc>
                <a:extLst>
                  <a:ext uri="{0D108BD9-81ED-4DB2-BD59-A6C34878D82A}">
                    <a16:rowId xmlns:a16="http://schemas.microsoft.com/office/drawing/2014/main" val="10000"/>
                  </a:ext>
                </a:extLst>
              </a:tr>
              <a:tr h="228600">
                <a:tc>
                  <a:txBody>
                    <a:bodyPr/>
                    <a:lstStyle/>
                    <a:p>
                      <a:endParaRPr lang="en-US" sz="1100" dirty="0">
                        <a:solidFill>
                          <a:schemeClr val="bg1"/>
                        </a:solidFill>
                      </a:endParaRP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 of Shifters</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 % of All</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228600">
                <a:tc>
                  <a:txBody>
                    <a:bodyPr/>
                    <a:lstStyle/>
                    <a:p>
                      <a:r>
                        <a:rPr lang="en-US" sz="1100" dirty="0">
                          <a:solidFill>
                            <a:schemeClr val="bg1"/>
                          </a:solidFill>
                        </a:rPr>
                        <a:t>Chinese</a:t>
                      </a:r>
                    </a:p>
                  </a:txBody>
                  <a:tcPr marL="68580" marR="68580" marT="34290" marB="34290">
                    <a:lnL w="12700" cap="flat" cmpd="sng" algn="ctr">
                      <a:solidFill>
                        <a:srgbClr val="D9D9D9"/>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28</a:t>
                      </a:r>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21</a:t>
                      </a:r>
                    </a:p>
                  </a:txBody>
                  <a:tcPr marL="68580" marR="68580" marT="34290" marB="34290" anchor="ctr">
                    <a:lnL w="28575" cap="flat" cmpd="sng" algn="ctr">
                      <a:solidFill>
                        <a:srgbClr val="FF0000"/>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61710265"/>
                  </a:ext>
                </a:extLst>
              </a:tr>
              <a:tr h="228600">
                <a:tc>
                  <a:txBody>
                    <a:bodyPr/>
                    <a:lstStyle/>
                    <a:p>
                      <a:r>
                        <a:rPr lang="en-US" sz="1100" dirty="0">
                          <a:solidFill>
                            <a:schemeClr val="bg1"/>
                          </a:solidFill>
                        </a:rPr>
                        <a:t>Indian</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14</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19</a:t>
                      </a:r>
                    </a:p>
                  </a:txBody>
                  <a:tcPr marL="68580" marR="68580" marT="34290" marB="3429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285612923"/>
                  </a:ext>
                </a:extLst>
              </a:tr>
              <a:tr h="228600">
                <a:tc>
                  <a:txBody>
                    <a:bodyPr/>
                    <a:lstStyle/>
                    <a:p>
                      <a:r>
                        <a:rPr lang="en-US" sz="1100" dirty="0">
                          <a:solidFill>
                            <a:schemeClr val="bg1"/>
                          </a:solidFill>
                        </a:rPr>
                        <a:t>Filipino</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17</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17</a:t>
                      </a:r>
                    </a:p>
                  </a:txBody>
                  <a:tcPr marL="68580" marR="68580" marT="34290" marB="3429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352152137"/>
                  </a:ext>
                </a:extLst>
              </a:tr>
              <a:tr h="228600">
                <a:tc>
                  <a:txBody>
                    <a:bodyPr/>
                    <a:lstStyle/>
                    <a:p>
                      <a:r>
                        <a:rPr lang="en-US" sz="1100" dirty="0">
                          <a:solidFill>
                            <a:schemeClr val="bg1"/>
                          </a:solidFill>
                        </a:rPr>
                        <a:t>Vietnamese</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12</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10</a:t>
                      </a:r>
                    </a:p>
                  </a:txBody>
                  <a:tcPr marL="68580" marR="68580" marT="34290" marB="3429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02239430"/>
                  </a:ext>
                </a:extLst>
              </a:tr>
              <a:tr h="228600">
                <a:tc>
                  <a:txBody>
                    <a:bodyPr/>
                    <a:lstStyle/>
                    <a:p>
                      <a:r>
                        <a:rPr lang="en-US" sz="1100" dirty="0">
                          <a:solidFill>
                            <a:schemeClr val="bg1"/>
                          </a:solidFill>
                        </a:rPr>
                        <a:t>Korean</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9</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10</a:t>
                      </a:r>
                    </a:p>
                  </a:txBody>
                  <a:tcPr marL="68580" marR="68580" marT="34290" marB="3429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051276081"/>
                  </a:ext>
                </a:extLst>
              </a:tr>
              <a:tr h="228600">
                <a:tc>
                  <a:txBody>
                    <a:bodyPr/>
                    <a:lstStyle/>
                    <a:p>
                      <a:r>
                        <a:rPr lang="en-US" sz="1100" dirty="0">
                          <a:solidFill>
                            <a:schemeClr val="bg1"/>
                          </a:solidFill>
                        </a:rPr>
                        <a:t>Japanese</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3</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5</a:t>
                      </a:r>
                    </a:p>
                  </a:txBody>
                  <a:tcPr marL="68580" marR="68580" marT="34290" marB="3429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648517935"/>
                  </a:ext>
                </a:extLst>
              </a:tr>
              <a:tr h="388620">
                <a:tc>
                  <a:txBody>
                    <a:bodyPr/>
                    <a:lstStyle/>
                    <a:p>
                      <a:r>
                        <a:rPr lang="en-US" sz="1100" dirty="0">
                          <a:solidFill>
                            <a:schemeClr val="bg1"/>
                          </a:solidFill>
                        </a:rPr>
                        <a:t>Native Hawaiian/</a:t>
                      </a:r>
                    </a:p>
                    <a:p>
                      <a:r>
                        <a:rPr lang="en-US" sz="1100" dirty="0">
                          <a:solidFill>
                            <a:schemeClr val="bg1"/>
                          </a:solidFill>
                        </a:rPr>
                        <a:t>Pacific Islander</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4</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4</a:t>
                      </a:r>
                    </a:p>
                  </a:txBody>
                  <a:tcPr marL="68580" marR="68580" marT="34290" marB="3429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573908681"/>
                  </a:ext>
                </a:extLst>
              </a:tr>
              <a:tr h="228600">
                <a:tc>
                  <a:txBody>
                    <a:bodyPr/>
                    <a:lstStyle/>
                    <a:p>
                      <a:r>
                        <a:rPr lang="en-US" sz="1100" dirty="0">
                          <a:solidFill>
                            <a:schemeClr val="bg1"/>
                          </a:solidFill>
                        </a:rPr>
                        <a:t>Other Asians</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12</a:t>
                      </a:r>
                    </a:p>
                  </a:txBody>
                  <a:tcPr marL="68580" marR="68580" marT="34290" marB="3429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tc>
                  <a:txBody>
                    <a:bodyPr/>
                    <a:lstStyle/>
                    <a:p>
                      <a:pPr algn="ctr"/>
                      <a:r>
                        <a:rPr lang="en-US" sz="1100" dirty="0">
                          <a:solidFill>
                            <a:schemeClr val="bg1"/>
                          </a:solidFill>
                        </a:rPr>
                        <a:t>14</a:t>
                      </a:r>
                    </a:p>
                  </a:txBody>
                  <a:tcPr marL="68580" marR="68580" marT="34290" marB="3429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590325798"/>
                  </a:ext>
                </a:extLst>
              </a:tr>
            </a:tbl>
          </a:graphicData>
        </a:graphic>
      </p:graphicFrame>
      <p:sp>
        <p:nvSpPr>
          <p:cNvPr id="11" name="TextBox 10">
            <a:extLst>
              <a:ext uri="{FF2B5EF4-FFF2-40B4-BE49-F238E27FC236}">
                <a16:creationId xmlns:a16="http://schemas.microsoft.com/office/drawing/2014/main" id="{512261A9-1755-44A1-B3E1-9956684C0431}"/>
              </a:ext>
            </a:extLst>
          </p:cNvPr>
          <p:cNvSpPr txBox="1"/>
          <p:nvPr/>
        </p:nvSpPr>
        <p:spPr>
          <a:xfrm>
            <a:off x="461712" y="751701"/>
            <a:ext cx="6063853" cy="923330"/>
          </a:xfrm>
          <a:prstGeom prst="rect">
            <a:avLst/>
          </a:prstGeom>
          <a:noFill/>
        </p:spPr>
        <p:txBody>
          <a:bodyPr wrap="square" rtlCol="0">
            <a:spAutoFit/>
          </a:bodyPr>
          <a:lstStyle/>
          <a:p>
            <a:r>
              <a:rPr lang="en-US" sz="1350" dirty="0">
                <a:solidFill>
                  <a:srgbClr val="0085B4"/>
                </a:solidFill>
              </a:rPr>
              <a:t>Underscoring the importance of communicating with women and AAPIs under 45, those are the groups who also shift towards not participating in the Census. Chinese Americans are also more likely to move towards being less likely to participate in the census. </a:t>
            </a:r>
          </a:p>
        </p:txBody>
      </p:sp>
    </p:spTree>
    <p:extLst>
      <p:ext uri="{BB962C8B-B14F-4D97-AF65-F5344CB8AC3E}">
        <p14:creationId xmlns:p14="http://schemas.microsoft.com/office/powerpoint/2010/main" val="1211872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1B3E-51FE-4587-AE76-CC1A3F15B4D6}"/>
              </a:ext>
            </a:extLst>
          </p:cNvPr>
          <p:cNvSpPr>
            <a:spLocks noGrp="1"/>
          </p:cNvSpPr>
          <p:nvPr>
            <p:ph type="title"/>
          </p:nvPr>
        </p:nvSpPr>
        <p:spPr>
          <a:xfrm>
            <a:off x="547499" y="184150"/>
            <a:ext cx="5653884" cy="723896"/>
          </a:xfrm>
        </p:spPr>
        <p:txBody>
          <a:bodyPr>
            <a:normAutofit/>
          </a:bodyPr>
          <a:lstStyle/>
          <a:p>
            <a:pPr algn="ctr"/>
            <a:r>
              <a:rPr lang="en-US" sz="3000" b="1" dirty="0"/>
              <a:t>The Takeaways</a:t>
            </a:r>
            <a:endParaRPr lang="en-US" sz="3000" dirty="0"/>
          </a:p>
        </p:txBody>
      </p:sp>
      <p:sp>
        <p:nvSpPr>
          <p:cNvPr id="4" name="Slide Number Placeholder 3">
            <a:extLst>
              <a:ext uri="{FF2B5EF4-FFF2-40B4-BE49-F238E27FC236}">
                <a16:creationId xmlns:a16="http://schemas.microsoft.com/office/drawing/2014/main" id="{34F7E795-14AD-4521-946B-3AB5CAE4B977}"/>
              </a:ext>
            </a:extLst>
          </p:cNvPr>
          <p:cNvSpPr>
            <a:spLocks noGrp="1"/>
          </p:cNvSpPr>
          <p:nvPr>
            <p:ph type="sldNum" sz="quarter" idx="12"/>
          </p:nvPr>
        </p:nvSpPr>
        <p:spPr/>
        <p:txBody>
          <a:bodyPr/>
          <a:lstStyle/>
          <a:p>
            <a:fld id="{38D3D2C8-8851-1345-9366-880E6B12E69A}" type="slidenum">
              <a:rPr lang="en-US" smtClean="0"/>
              <a:pPr/>
              <a:t>34</a:t>
            </a:fld>
            <a:endParaRPr lang="en-US" dirty="0"/>
          </a:p>
        </p:txBody>
      </p:sp>
      <p:sp>
        <p:nvSpPr>
          <p:cNvPr id="7" name="Content Placeholder 2">
            <a:extLst>
              <a:ext uri="{FF2B5EF4-FFF2-40B4-BE49-F238E27FC236}">
                <a16:creationId xmlns:a16="http://schemas.microsoft.com/office/drawing/2014/main" id="{C2493CD2-4B3D-4D97-B19C-F1ED59E73BB2}"/>
              </a:ext>
            </a:extLst>
          </p:cNvPr>
          <p:cNvSpPr>
            <a:spLocks noGrp="1"/>
          </p:cNvSpPr>
          <p:nvPr>
            <p:ph idx="1"/>
          </p:nvPr>
        </p:nvSpPr>
        <p:spPr>
          <a:xfrm>
            <a:off x="547499" y="1093643"/>
            <a:ext cx="5829300" cy="3550444"/>
          </a:xfrm>
        </p:spPr>
        <p:txBody>
          <a:bodyPr>
            <a:normAutofit/>
          </a:bodyPr>
          <a:lstStyle/>
          <a:p>
            <a:endParaRPr lang="en-US" sz="1400" dirty="0"/>
          </a:p>
          <a:p>
            <a:r>
              <a:rPr lang="en-US" sz="1400" dirty="0"/>
              <a:t>A majority of AAPIs have not heard anything about the upcoming census, and only 2/3 say they would be likely to participate.</a:t>
            </a:r>
          </a:p>
          <a:p>
            <a:endParaRPr lang="en-US" sz="1400" dirty="0"/>
          </a:p>
          <a:p>
            <a:r>
              <a:rPr lang="en-US" sz="1400" dirty="0"/>
              <a:t>AAPIs strongly prefer the paper form and online options to the phone or in-person options, with those concerned about the citizenship question more likely to use the paper option.</a:t>
            </a:r>
          </a:p>
          <a:p>
            <a:endParaRPr lang="en-US" sz="1400" dirty="0"/>
          </a:p>
          <a:p>
            <a:r>
              <a:rPr lang="en-US" sz="1400" dirty="0"/>
              <a:t>Our messaging should highlight that the census helps your community get its fair share of resources and government services, that it is key to equality, and that completing the census will help your family.</a:t>
            </a:r>
          </a:p>
          <a:p>
            <a:endParaRPr lang="en-US" sz="1400" dirty="0"/>
          </a:p>
        </p:txBody>
      </p:sp>
      <p:pic>
        <p:nvPicPr>
          <p:cNvPr id="8" name="Picture 7">
            <a:extLst>
              <a:ext uri="{FF2B5EF4-FFF2-40B4-BE49-F238E27FC236}">
                <a16:creationId xmlns:a16="http://schemas.microsoft.com/office/drawing/2014/main" id="{43C169F4-7096-4F51-AB2D-D2C31C09B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8106" y="4708830"/>
            <a:ext cx="857266" cy="365312"/>
          </a:xfrm>
          <a:prstGeom prst="rect">
            <a:avLst/>
          </a:prstGeom>
        </p:spPr>
      </p:pic>
    </p:spTree>
    <p:extLst>
      <p:ext uri="{BB962C8B-B14F-4D97-AF65-F5344CB8AC3E}">
        <p14:creationId xmlns:p14="http://schemas.microsoft.com/office/powerpoint/2010/main" val="1504244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1B3E-51FE-4587-AE76-CC1A3F15B4D6}"/>
              </a:ext>
            </a:extLst>
          </p:cNvPr>
          <p:cNvSpPr>
            <a:spLocks noGrp="1"/>
          </p:cNvSpPr>
          <p:nvPr>
            <p:ph type="title"/>
          </p:nvPr>
        </p:nvSpPr>
        <p:spPr>
          <a:xfrm>
            <a:off x="547499" y="184150"/>
            <a:ext cx="5653884" cy="723896"/>
          </a:xfrm>
        </p:spPr>
        <p:txBody>
          <a:bodyPr>
            <a:normAutofit/>
          </a:bodyPr>
          <a:lstStyle/>
          <a:p>
            <a:pPr algn="ctr"/>
            <a:r>
              <a:rPr lang="en-US" sz="3000" b="1" dirty="0"/>
              <a:t>The Takeaways</a:t>
            </a:r>
            <a:endParaRPr lang="en-US" sz="3000" dirty="0"/>
          </a:p>
        </p:txBody>
      </p:sp>
      <p:sp>
        <p:nvSpPr>
          <p:cNvPr id="4" name="Slide Number Placeholder 3">
            <a:extLst>
              <a:ext uri="{FF2B5EF4-FFF2-40B4-BE49-F238E27FC236}">
                <a16:creationId xmlns:a16="http://schemas.microsoft.com/office/drawing/2014/main" id="{34F7E795-14AD-4521-946B-3AB5CAE4B977}"/>
              </a:ext>
            </a:extLst>
          </p:cNvPr>
          <p:cNvSpPr>
            <a:spLocks noGrp="1"/>
          </p:cNvSpPr>
          <p:nvPr>
            <p:ph type="sldNum" sz="quarter" idx="12"/>
          </p:nvPr>
        </p:nvSpPr>
        <p:spPr/>
        <p:txBody>
          <a:bodyPr/>
          <a:lstStyle/>
          <a:p>
            <a:fld id="{38D3D2C8-8851-1345-9366-880E6B12E69A}" type="slidenum">
              <a:rPr lang="en-US" smtClean="0"/>
              <a:pPr/>
              <a:t>35</a:t>
            </a:fld>
            <a:endParaRPr lang="en-US" dirty="0"/>
          </a:p>
        </p:txBody>
      </p:sp>
      <p:sp>
        <p:nvSpPr>
          <p:cNvPr id="7" name="Content Placeholder 2">
            <a:extLst>
              <a:ext uri="{FF2B5EF4-FFF2-40B4-BE49-F238E27FC236}">
                <a16:creationId xmlns:a16="http://schemas.microsoft.com/office/drawing/2014/main" id="{C2493CD2-4B3D-4D97-B19C-F1ED59E73BB2}"/>
              </a:ext>
            </a:extLst>
          </p:cNvPr>
          <p:cNvSpPr>
            <a:spLocks noGrp="1"/>
          </p:cNvSpPr>
          <p:nvPr>
            <p:ph idx="1"/>
          </p:nvPr>
        </p:nvSpPr>
        <p:spPr>
          <a:xfrm>
            <a:off x="547499" y="1093643"/>
            <a:ext cx="5829300" cy="3550444"/>
          </a:xfrm>
        </p:spPr>
        <p:txBody>
          <a:bodyPr>
            <a:normAutofit lnSpcReduction="10000"/>
          </a:bodyPr>
          <a:lstStyle/>
          <a:p>
            <a:r>
              <a:rPr lang="en-US" sz="1400" dirty="0"/>
              <a:t>AAPIs rate the advertisements as a convincing reason to participate and would like to see the advertisement mailed to their houses.</a:t>
            </a:r>
          </a:p>
          <a:p>
            <a:endParaRPr lang="en-US" sz="1400" dirty="0"/>
          </a:p>
          <a:p>
            <a:r>
              <a:rPr lang="en-US" sz="1400" dirty="0"/>
              <a:t>More than one in three (34%) AAPIs give a great deal of attention to friends and family as a source of information about the US Census. </a:t>
            </a:r>
          </a:p>
          <a:p>
            <a:endParaRPr lang="en-US" sz="1400" dirty="0"/>
          </a:p>
          <a:p>
            <a:pPr lvl="1"/>
            <a:r>
              <a:rPr lang="en-US" sz="1200" dirty="0"/>
              <a:t>While Friends and Family rates highest among those under 45 years old (40% great deal of attention), those 45 and over narrowly rate English language news media (32%) higher than friends and family (28%). </a:t>
            </a:r>
          </a:p>
          <a:p>
            <a:pPr lvl="1"/>
            <a:endParaRPr lang="en-US" sz="1200" dirty="0"/>
          </a:p>
          <a:p>
            <a:pPr lvl="1"/>
            <a:r>
              <a:rPr lang="en-US" sz="1200" dirty="0"/>
              <a:t>For women particularly, communicating through children’s schools (30%) may be an effective avenue, the second best testing item for that group after Friends and family (36%).</a:t>
            </a:r>
          </a:p>
          <a:p>
            <a:endParaRPr lang="en-US" sz="1400" dirty="0"/>
          </a:p>
          <a:p>
            <a:r>
              <a:rPr lang="en-US" sz="1400" dirty="0"/>
              <a:t>Communicating with AAPIs, particularly women and those under 45, is important to ensuring fair and accurate representation in 2020.</a:t>
            </a:r>
          </a:p>
        </p:txBody>
      </p:sp>
      <p:pic>
        <p:nvPicPr>
          <p:cNvPr id="8" name="Picture 7">
            <a:extLst>
              <a:ext uri="{FF2B5EF4-FFF2-40B4-BE49-F238E27FC236}">
                <a16:creationId xmlns:a16="http://schemas.microsoft.com/office/drawing/2014/main" id="{43C169F4-7096-4F51-AB2D-D2C31C09B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8106" y="4708830"/>
            <a:ext cx="857266" cy="365312"/>
          </a:xfrm>
          <a:prstGeom prst="rect">
            <a:avLst/>
          </a:prstGeom>
        </p:spPr>
      </p:pic>
    </p:spTree>
    <p:extLst>
      <p:ext uri="{BB962C8B-B14F-4D97-AF65-F5344CB8AC3E}">
        <p14:creationId xmlns:p14="http://schemas.microsoft.com/office/powerpoint/2010/main" val="2106442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D3D2C8-8851-1345-9366-880E6B12E69A}" type="slidenum">
              <a:rPr lang="en-US" smtClean="0"/>
              <a:pPr/>
              <a:t>36</a:t>
            </a:fld>
            <a:endParaRPr lang="en-US" dirty="0"/>
          </a:p>
        </p:txBody>
      </p:sp>
      <p:sp>
        <p:nvSpPr>
          <p:cNvPr id="5" name="Title 4"/>
          <p:cNvSpPr>
            <a:spLocks noGrp="1"/>
          </p:cNvSpPr>
          <p:nvPr>
            <p:ph type="ctrTitle"/>
          </p:nvPr>
        </p:nvSpPr>
        <p:spPr>
          <a:xfrm>
            <a:off x="607273" y="3845725"/>
            <a:ext cx="5818927" cy="768608"/>
          </a:xfrm>
        </p:spPr>
        <p:txBody>
          <a:bodyPr>
            <a:normAutofit/>
          </a:bodyPr>
          <a:lstStyle/>
          <a:p>
            <a:pPr algn="ctr"/>
            <a:r>
              <a:rPr lang="en-US" dirty="0"/>
              <a:t>John C. Yang, President and Executive Director</a:t>
            </a:r>
            <a:br>
              <a:rPr lang="en-US" dirty="0"/>
            </a:br>
            <a:r>
              <a:rPr lang="en-US" dirty="0"/>
              <a:t>jcyang@advancingjustice-aajc.org</a:t>
            </a:r>
          </a:p>
        </p:txBody>
      </p:sp>
      <p:sp>
        <p:nvSpPr>
          <p:cNvPr id="2" name="TextBox 1">
            <a:extLst>
              <a:ext uri="{FF2B5EF4-FFF2-40B4-BE49-F238E27FC236}">
                <a16:creationId xmlns:a16="http://schemas.microsoft.com/office/drawing/2014/main" id="{45024810-864B-4616-BA01-2131B2B93BA6}"/>
              </a:ext>
            </a:extLst>
          </p:cNvPr>
          <p:cNvSpPr txBox="1"/>
          <p:nvPr/>
        </p:nvSpPr>
        <p:spPr>
          <a:xfrm>
            <a:off x="1735667" y="1354132"/>
            <a:ext cx="3539067" cy="584775"/>
          </a:xfrm>
          <a:prstGeom prst="rect">
            <a:avLst/>
          </a:prstGeom>
          <a:noFill/>
        </p:spPr>
        <p:txBody>
          <a:bodyPr wrap="square" rtlCol="0">
            <a:spAutoFit/>
          </a:bodyPr>
          <a:lstStyle/>
          <a:p>
            <a:pPr algn="ctr"/>
            <a:r>
              <a:rPr lang="en-US" sz="3200" dirty="0">
                <a:solidFill>
                  <a:schemeClr val="bg1"/>
                </a:solidFill>
              </a:rPr>
              <a:t>QUESTIONS?</a:t>
            </a:r>
          </a:p>
        </p:txBody>
      </p:sp>
    </p:spTree>
    <p:extLst>
      <p:ext uri="{BB962C8B-B14F-4D97-AF65-F5344CB8AC3E}">
        <p14:creationId xmlns:p14="http://schemas.microsoft.com/office/powerpoint/2010/main" val="274965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1B3E-51FE-4587-AE76-CC1A3F15B4D6}"/>
              </a:ext>
            </a:extLst>
          </p:cNvPr>
          <p:cNvSpPr>
            <a:spLocks noGrp="1"/>
          </p:cNvSpPr>
          <p:nvPr>
            <p:ph type="title"/>
          </p:nvPr>
        </p:nvSpPr>
        <p:spPr>
          <a:xfrm>
            <a:off x="547499" y="184150"/>
            <a:ext cx="5653884" cy="723896"/>
          </a:xfrm>
        </p:spPr>
        <p:txBody>
          <a:bodyPr/>
          <a:lstStyle/>
          <a:p>
            <a:pPr algn="ctr"/>
            <a:r>
              <a:rPr lang="en-US" sz="3000" b="1" dirty="0"/>
              <a:t>Focus Group Findings</a:t>
            </a:r>
            <a:endParaRPr lang="en-US" sz="3000" dirty="0"/>
          </a:p>
        </p:txBody>
      </p:sp>
      <p:sp>
        <p:nvSpPr>
          <p:cNvPr id="3" name="Content Placeholder 2">
            <a:extLst>
              <a:ext uri="{FF2B5EF4-FFF2-40B4-BE49-F238E27FC236}">
                <a16:creationId xmlns:a16="http://schemas.microsoft.com/office/drawing/2014/main" id="{4BCECF09-0C13-41EA-A87A-76BF436AF6EC}"/>
              </a:ext>
            </a:extLst>
          </p:cNvPr>
          <p:cNvSpPr>
            <a:spLocks noGrp="1"/>
          </p:cNvSpPr>
          <p:nvPr>
            <p:ph idx="1"/>
          </p:nvPr>
        </p:nvSpPr>
        <p:spPr>
          <a:xfrm>
            <a:off x="773667" y="1164472"/>
            <a:ext cx="5653884" cy="3394472"/>
          </a:xfrm>
        </p:spPr>
        <p:txBody>
          <a:bodyPr>
            <a:normAutofit/>
          </a:bodyPr>
          <a:lstStyle/>
          <a:p>
            <a:pPr>
              <a:buFont typeface="Arial" panose="020B0604020202020204" pitchFamily="34" charset="0"/>
              <a:buChar char="•"/>
            </a:pPr>
            <a:r>
              <a:rPr lang="en-US" sz="1350" b="1" dirty="0"/>
              <a:t>The Census</a:t>
            </a:r>
          </a:p>
          <a:p>
            <a:pPr lvl="1">
              <a:buFont typeface="Arial" panose="020B0604020202020204" pitchFamily="34" charset="0"/>
              <a:buChar char="•"/>
            </a:pPr>
            <a:r>
              <a:rPr lang="en-US" sz="1350" dirty="0"/>
              <a:t>The awareness about the U.S. Census in these groups is low. While some participants know what it is in theory, most did not know that the census is coming up in 2020</a:t>
            </a:r>
          </a:p>
          <a:p>
            <a:pPr marL="342900" lvl="1" indent="0">
              <a:buNone/>
            </a:pPr>
            <a:endParaRPr lang="en-US" sz="1350" dirty="0"/>
          </a:p>
          <a:p>
            <a:pPr>
              <a:buFont typeface="Arial" panose="020B0604020202020204" pitchFamily="34" charset="0"/>
              <a:buChar char="•"/>
            </a:pPr>
            <a:r>
              <a:rPr lang="en-US" sz="1350" b="1" dirty="0"/>
              <a:t>Citizenship Question</a:t>
            </a:r>
          </a:p>
          <a:p>
            <a:pPr lvl="1">
              <a:buFont typeface="Arial" panose="020B0604020202020204" pitchFamily="34" charset="0"/>
              <a:buChar char="•"/>
            </a:pPr>
            <a:r>
              <a:rPr lang="en-US" sz="1350" dirty="0"/>
              <a:t>All groups are concerned about the citizenship question and said they would be less likely to encourage other members of their community to fill out the census if the question was included</a:t>
            </a:r>
          </a:p>
          <a:p>
            <a:pPr lvl="1"/>
            <a:endParaRPr lang="en-US" sz="1350" dirty="0"/>
          </a:p>
          <a:p>
            <a:pPr>
              <a:buFont typeface="Arial" panose="020B0604020202020204" pitchFamily="34" charset="0"/>
              <a:buChar char="•"/>
            </a:pPr>
            <a:r>
              <a:rPr lang="en-US" sz="1350" b="1" dirty="0"/>
              <a:t>Advertising</a:t>
            </a:r>
          </a:p>
          <a:p>
            <a:pPr lvl="1">
              <a:buFont typeface="Arial" panose="020B0604020202020204" pitchFamily="34" charset="0"/>
              <a:buChar char="•"/>
            </a:pPr>
            <a:r>
              <a:rPr lang="en-US" sz="1350" dirty="0"/>
              <a:t>Overall, the response to advertisements developed for Asian communities from the 2010 Census Bureau campaign was positive, but there were some concerns of people being targeted</a:t>
            </a:r>
          </a:p>
          <a:p>
            <a:pPr lvl="1"/>
            <a:endParaRPr lang="en-US" sz="1350" dirty="0"/>
          </a:p>
          <a:p>
            <a:pPr lvl="1"/>
            <a:endParaRPr lang="en-US" sz="1800" dirty="0"/>
          </a:p>
        </p:txBody>
      </p:sp>
      <p:sp>
        <p:nvSpPr>
          <p:cNvPr id="4" name="Slide Number Placeholder 3">
            <a:extLst>
              <a:ext uri="{FF2B5EF4-FFF2-40B4-BE49-F238E27FC236}">
                <a16:creationId xmlns:a16="http://schemas.microsoft.com/office/drawing/2014/main" id="{34F7E795-14AD-4521-946B-3AB5CAE4B977}"/>
              </a:ext>
            </a:extLst>
          </p:cNvPr>
          <p:cNvSpPr>
            <a:spLocks noGrp="1"/>
          </p:cNvSpPr>
          <p:nvPr>
            <p:ph type="sldNum" sz="quarter" idx="12"/>
          </p:nvPr>
        </p:nvSpPr>
        <p:spPr/>
        <p:txBody>
          <a:bodyPr/>
          <a:lstStyle/>
          <a:p>
            <a:fld id="{38D3D2C8-8851-1345-9366-880E6B12E69A}" type="slidenum">
              <a:rPr lang="en-US" smtClean="0"/>
              <a:pPr/>
              <a:t>4</a:t>
            </a:fld>
            <a:endParaRPr lang="en-US" dirty="0"/>
          </a:p>
        </p:txBody>
      </p:sp>
    </p:spTree>
    <p:extLst>
      <p:ext uri="{BB962C8B-B14F-4D97-AF65-F5344CB8AC3E}">
        <p14:creationId xmlns:p14="http://schemas.microsoft.com/office/powerpoint/2010/main" val="82635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F6BB-EA81-47DF-948F-782119A4199E}"/>
              </a:ext>
            </a:extLst>
          </p:cNvPr>
          <p:cNvSpPr>
            <a:spLocks noGrp="1"/>
          </p:cNvSpPr>
          <p:nvPr>
            <p:ph type="title"/>
          </p:nvPr>
        </p:nvSpPr>
        <p:spPr>
          <a:xfrm>
            <a:off x="602058" y="184150"/>
            <a:ext cx="5653884" cy="723896"/>
          </a:xfrm>
        </p:spPr>
        <p:txBody>
          <a:bodyPr/>
          <a:lstStyle/>
          <a:p>
            <a:pPr algn="ctr"/>
            <a:r>
              <a:rPr lang="en-US" sz="3000" b="1" dirty="0"/>
              <a:t>Messages Tested</a:t>
            </a:r>
          </a:p>
        </p:txBody>
      </p:sp>
      <p:sp>
        <p:nvSpPr>
          <p:cNvPr id="3" name="Content Placeholder 2">
            <a:extLst>
              <a:ext uri="{FF2B5EF4-FFF2-40B4-BE49-F238E27FC236}">
                <a16:creationId xmlns:a16="http://schemas.microsoft.com/office/drawing/2014/main" id="{F05BC77A-35B5-4176-BD1E-E55D6683E812}"/>
              </a:ext>
            </a:extLst>
          </p:cNvPr>
          <p:cNvSpPr>
            <a:spLocks noGrp="1"/>
          </p:cNvSpPr>
          <p:nvPr>
            <p:ph idx="1"/>
          </p:nvPr>
        </p:nvSpPr>
        <p:spPr>
          <a:xfrm>
            <a:off x="602058" y="1192497"/>
            <a:ext cx="5653884" cy="3562066"/>
          </a:xfrm>
        </p:spPr>
        <p:txBody>
          <a:bodyPr>
            <a:normAutofit/>
          </a:bodyPr>
          <a:lstStyle/>
          <a:p>
            <a:pPr>
              <a:buFont typeface="Arial" panose="020B0604020202020204" pitchFamily="34" charset="0"/>
              <a:buChar char="•"/>
            </a:pPr>
            <a:endParaRPr lang="en-US" sz="1350" b="1" dirty="0"/>
          </a:p>
          <a:p>
            <a:pPr>
              <a:buFont typeface="Arial" panose="020B0604020202020204" pitchFamily="34" charset="0"/>
              <a:buChar char="•"/>
            </a:pPr>
            <a:r>
              <a:rPr lang="en-US" sz="1350" b="1" dirty="0"/>
              <a:t>Duty – participation in the Constitution</a:t>
            </a:r>
          </a:p>
          <a:p>
            <a:pPr>
              <a:buFont typeface="Arial" panose="020B0604020202020204" pitchFamily="34" charset="0"/>
              <a:buChar char="•"/>
            </a:pPr>
            <a:r>
              <a:rPr lang="en-US" sz="1350" b="1" dirty="0"/>
              <a:t>Resources – jobs, housing, education, etc.</a:t>
            </a:r>
          </a:p>
          <a:p>
            <a:pPr>
              <a:buFont typeface="Arial" panose="020B0604020202020204" pitchFamily="34" charset="0"/>
              <a:buChar char="•"/>
            </a:pPr>
            <a:r>
              <a:rPr lang="en-US" sz="1350" b="1" dirty="0"/>
              <a:t>Representation in elections</a:t>
            </a:r>
          </a:p>
          <a:p>
            <a:pPr>
              <a:buFont typeface="Arial" panose="020B0604020202020204" pitchFamily="34" charset="0"/>
              <a:buChar char="•"/>
            </a:pPr>
            <a:r>
              <a:rPr lang="en-US" sz="1350" b="1" dirty="0"/>
              <a:t>Understanding our needs in the community</a:t>
            </a:r>
          </a:p>
          <a:p>
            <a:pPr>
              <a:buFont typeface="Arial" panose="020B0604020202020204" pitchFamily="34" charset="0"/>
              <a:buChar char="•"/>
            </a:pPr>
            <a:r>
              <a:rPr lang="en-US" sz="1350" b="1" dirty="0"/>
              <a:t>Part of being American – appealing to tradition and democracy</a:t>
            </a:r>
          </a:p>
          <a:p>
            <a:pPr>
              <a:buFont typeface="Arial" panose="020B0604020202020204" pitchFamily="34" charset="0"/>
              <a:buChar char="•"/>
            </a:pPr>
            <a:r>
              <a:rPr lang="en-US" sz="1350" b="1" dirty="0"/>
              <a:t>Privacy – info kept confidential</a:t>
            </a:r>
          </a:p>
          <a:p>
            <a:pPr>
              <a:buFont typeface="Arial" panose="020B0604020202020204" pitchFamily="34" charset="0"/>
              <a:buChar char="•"/>
            </a:pPr>
            <a:r>
              <a:rPr lang="en-US" sz="1350" b="1" dirty="0"/>
              <a:t>Standing up against racism and discrimination to be counted</a:t>
            </a:r>
          </a:p>
          <a:p>
            <a:pPr>
              <a:buFont typeface="Arial" panose="020B0604020202020204" pitchFamily="34" charset="0"/>
              <a:buChar char="•"/>
            </a:pPr>
            <a:r>
              <a:rPr lang="en-US" sz="1350" b="1" dirty="0"/>
              <a:t>Visibility as AAPI community</a:t>
            </a:r>
          </a:p>
          <a:p>
            <a:pPr>
              <a:buFont typeface="Arial" panose="020B0604020202020204" pitchFamily="34" charset="0"/>
              <a:buChar char="•"/>
            </a:pPr>
            <a:r>
              <a:rPr lang="en-US" sz="1350" b="1" dirty="0"/>
              <a:t>Critical to family and children’s future</a:t>
            </a:r>
          </a:p>
          <a:p>
            <a:pPr>
              <a:buFont typeface="Arial" panose="020B0604020202020204" pitchFamily="34" charset="0"/>
              <a:buChar char="•"/>
            </a:pPr>
            <a:r>
              <a:rPr lang="en-US" sz="1350" b="1" dirty="0"/>
              <a:t>Helped in the past to increase resources</a:t>
            </a:r>
          </a:p>
          <a:p>
            <a:pPr>
              <a:buFont typeface="Arial" panose="020B0604020202020204" pitchFamily="34" charset="0"/>
              <a:buChar char="•"/>
            </a:pPr>
            <a:r>
              <a:rPr lang="en-US" sz="1350" b="1" dirty="0"/>
              <a:t>Protected by law</a:t>
            </a:r>
            <a:endParaRPr lang="en-US" dirty="0"/>
          </a:p>
        </p:txBody>
      </p:sp>
      <p:sp>
        <p:nvSpPr>
          <p:cNvPr id="4" name="Slide Number Placeholder 3">
            <a:extLst>
              <a:ext uri="{FF2B5EF4-FFF2-40B4-BE49-F238E27FC236}">
                <a16:creationId xmlns:a16="http://schemas.microsoft.com/office/drawing/2014/main" id="{14E78BB6-24FC-4E41-AC1C-62A8FFB0F1C6}"/>
              </a:ext>
            </a:extLst>
          </p:cNvPr>
          <p:cNvSpPr>
            <a:spLocks noGrp="1"/>
          </p:cNvSpPr>
          <p:nvPr>
            <p:ph type="sldNum" sz="quarter" idx="12"/>
          </p:nvPr>
        </p:nvSpPr>
        <p:spPr/>
        <p:txBody>
          <a:bodyPr/>
          <a:lstStyle/>
          <a:p>
            <a:fld id="{38D3D2C8-8851-1345-9366-880E6B12E69A}" type="slidenum">
              <a:rPr lang="en-US" smtClean="0"/>
              <a:pPr/>
              <a:t>5</a:t>
            </a:fld>
            <a:endParaRPr lang="en-US" dirty="0"/>
          </a:p>
        </p:txBody>
      </p:sp>
    </p:spTree>
    <p:extLst>
      <p:ext uri="{BB962C8B-B14F-4D97-AF65-F5344CB8AC3E}">
        <p14:creationId xmlns:p14="http://schemas.microsoft.com/office/powerpoint/2010/main" val="389329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0" y="1350707"/>
            <a:ext cx="6858000" cy="3271487"/>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prstClr val="white"/>
              </a:solidFill>
              <a:latin typeface="Calibri"/>
              <a:sym typeface="Gill Sans" charset="0"/>
            </a:endParaRPr>
          </a:p>
        </p:txBody>
      </p:sp>
      <p:sp>
        <p:nvSpPr>
          <p:cNvPr id="93" name="Rectangle 92"/>
          <p:cNvSpPr/>
          <p:nvPr/>
        </p:nvSpPr>
        <p:spPr>
          <a:xfrm>
            <a:off x="114301" y="1858522"/>
            <a:ext cx="1276277" cy="9929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prstClr val="white"/>
              </a:solidFill>
              <a:latin typeface="Calibri"/>
              <a:sym typeface="Gill Sans" charset="0"/>
            </a:endParaRPr>
          </a:p>
        </p:txBody>
      </p:sp>
      <p:sp>
        <p:nvSpPr>
          <p:cNvPr id="159747" name="TextBox 93"/>
          <p:cNvSpPr txBox="1">
            <a:spLocks noChangeArrowheads="1"/>
          </p:cNvSpPr>
          <p:nvPr/>
        </p:nvSpPr>
        <p:spPr bwMode="auto">
          <a:xfrm>
            <a:off x="-285750" y="1487141"/>
            <a:ext cx="2021882"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b="1" dirty="0">
                <a:solidFill>
                  <a:srgbClr val="97898D"/>
                </a:solidFill>
                <a:latin typeface="Calibri"/>
                <a:ea typeface="ＭＳ Ｐゴシック" charset="0"/>
                <a:cs typeface="Arial" charset="0"/>
              </a:rPr>
              <a:t>GENDER</a:t>
            </a:r>
          </a:p>
        </p:txBody>
      </p:sp>
      <p:sp>
        <p:nvSpPr>
          <p:cNvPr id="159750" name="TextBox 96"/>
          <p:cNvSpPr txBox="1">
            <a:spLocks noChangeArrowheads="1"/>
          </p:cNvSpPr>
          <p:nvPr/>
        </p:nvSpPr>
        <p:spPr bwMode="auto">
          <a:xfrm>
            <a:off x="-132986" y="2552345"/>
            <a:ext cx="1161686"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350" b="1" dirty="0">
                <a:solidFill>
                  <a:srgbClr val="0085B4"/>
                </a:solidFill>
                <a:latin typeface="Calibri"/>
                <a:ea typeface="ＭＳ Ｐゴシック" charset="0"/>
                <a:cs typeface="Arial" charset="0"/>
              </a:rPr>
              <a:t>47%</a:t>
            </a:r>
          </a:p>
        </p:txBody>
      </p:sp>
      <p:sp>
        <p:nvSpPr>
          <p:cNvPr id="159751" name="TextBox 97"/>
          <p:cNvSpPr txBox="1">
            <a:spLocks noChangeArrowheads="1"/>
          </p:cNvSpPr>
          <p:nvPr/>
        </p:nvSpPr>
        <p:spPr bwMode="auto">
          <a:xfrm>
            <a:off x="534280" y="2542903"/>
            <a:ext cx="1019894"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350" b="1" dirty="0">
                <a:solidFill>
                  <a:srgbClr val="D1B46E"/>
                </a:solidFill>
                <a:latin typeface="Calibri"/>
                <a:ea typeface="ＭＳ Ｐゴシック" charset="0"/>
                <a:cs typeface="Arial" charset="0"/>
              </a:rPr>
              <a:t>53%</a:t>
            </a:r>
          </a:p>
        </p:txBody>
      </p:sp>
      <p:cxnSp>
        <p:nvCxnSpPr>
          <p:cNvPr id="146" name="Straight Connector 145"/>
          <p:cNvCxnSpPr/>
          <p:nvPr/>
        </p:nvCxnSpPr>
        <p:spPr>
          <a:xfrm>
            <a:off x="125784" y="2543135"/>
            <a:ext cx="84576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571500" y="2541373"/>
            <a:ext cx="848255"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1600201" y="1831159"/>
            <a:ext cx="1602317" cy="10294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prstClr val="white"/>
              </a:solidFill>
              <a:latin typeface="Calibri"/>
              <a:sym typeface="Gill Sans" charset="0"/>
            </a:endParaRPr>
          </a:p>
        </p:txBody>
      </p:sp>
      <p:sp>
        <p:nvSpPr>
          <p:cNvPr id="159753" name="TextBox 99"/>
          <p:cNvSpPr txBox="1">
            <a:spLocks noChangeArrowheads="1"/>
          </p:cNvSpPr>
          <p:nvPr/>
        </p:nvSpPr>
        <p:spPr bwMode="auto">
          <a:xfrm>
            <a:off x="1607820" y="1491877"/>
            <a:ext cx="1592723"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b="1" dirty="0">
                <a:solidFill>
                  <a:srgbClr val="97898D"/>
                </a:solidFill>
                <a:latin typeface="Calibri"/>
                <a:ea typeface="ＭＳ Ｐゴシック" charset="0"/>
                <a:cs typeface="Arial" charset="0"/>
              </a:rPr>
              <a:t>AGE</a:t>
            </a:r>
          </a:p>
        </p:txBody>
      </p:sp>
      <p:sp>
        <p:nvSpPr>
          <p:cNvPr id="159805" name="TextBox 151"/>
          <p:cNvSpPr txBox="1">
            <a:spLocks noChangeArrowheads="1"/>
          </p:cNvSpPr>
          <p:nvPr/>
        </p:nvSpPr>
        <p:spPr bwMode="auto">
          <a:xfrm>
            <a:off x="410901" y="3026935"/>
            <a:ext cx="1989400"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b="1" dirty="0">
                <a:solidFill>
                  <a:srgbClr val="97898D"/>
                </a:solidFill>
                <a:latin typeface="Calibri"/>
                <a:ea typeface="ＭＳ Ｐゴシック" charset="0"/>
                <a:cs typeface="Arial" charset="0"/>
              </a:rPr>
              <a:t>Ethnicity</a:t>
            </a:r>
          </a:p>
        </p:txBody>
      </p:sp>
      <p:grpSp>
        <p:nvGrpSpPr>
          <p:cNvPr id="16" name="Group 15"/>
          <p:cNvGrpSpPr/>
          <p:nvPr/>
        </p:nvGrpSpPr>
        <p:grpSpPr>
          <a:xfrm>
            <a:off x="1780999" y="1891474"/>
            <a:ext cx="1276394" cy="880216"/>
            <a:chOff x="1848309" y="2080295"/>
            <a:chExt cx="1351593" cy="1173620"/>
          </a:xfrm>
        </p:grpSpPr>
        <p:sp>
          <p:nvSpPr>
            <p:cNvPr id="159758" name="TextBox 104"/>
            <p:cNvSpPr txBox="1">
              <a:spLocks noChangeArrowheads="1"/>
            </p:cNvSpPr>
            <p:nvPr/>
          </p:nvSpPr>
          <p:spPr bwMode="auto">
            <a:xfrm>
              <a:off x="1848309" y="2095683"/>
              <a:ext cx="53978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Under 30</a:t>
              </a:r>
            </a:p>
          </p:txBody>
        </p:sp>
        <p:sp>
          <p:nvSpPr>
            <p:cNvPr id="159761" name="TextBox 107"/>
            <p:cNvSpPr txBox="1">
              <a:spLocks noChangeArrowheads="1"/>
            </p:cNvSpPr>
            <p:nvPr/>
          </p:nvSpPr>
          <p:spPr bwMode="auto">
            <a:xfrm>
              <a:off x="2916424" y="2080295"/>
              <a:ext cx="2834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23%</a:t>
              </a:r>
            </a:p>
          </p:txBody>
        </p:sp>
        <p:cxnSp>
          <p:nvCxnSpPr>
            <p:cNvPr id="166" name="Straight Connector 165"/>
            <p:cNvCxnSpPr/>
            <p:nvPr/>
          </p:nvCxnSpPr>
          <p:spPr bwMode="auto">
            <a:xfrm>
              <a:off x="2529840" y="2203405"/>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757" name="TextBox 103"/>
            <p:cNvSpPr txBox="1">
              <a:spLocks noChangeArrowheads="1"/>
            </p:cNvSpPr>
            <p:nvPr/>
          </p:nvSpPr>
          <p:spPr bwMode="auto">
            <a:xfrm>
              <a:off x="1950154" y="2327532"/>
              <a:ext cx="33609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30-39</a:t>
              </a:r>
            </a:p>
          </p:txBody>
        </p:sp>
        <p:sp>
          <p:nvSpPr>
            <p:cNvPr id="159760" name="TextBox 106"/>
            <p:cNvSpPr txBox="1">
              <a:spLocks noChangeArrowheads="1"/>
            </p:cNvSpPr>
            <p:nvPr/>
          </p:nvSpPr>
          <p:spPr bwMode="auto">
            <a:xfrm>
              <a:off x="2916424" y="2312144"/>
              <a:ext cx="2834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21%</a:t>
              </a:r>
            </a:p>
          </p:txBody>
        </p:sp>
        <p:cxnSp>
          <p:nvCxnSpPr>
            <p:cNvPr id="167" name="Straight Connector 166"/>
            <p:cNvCxnSpPr/>
            <p:nvPr/>
          </p:nvCxnSpPr>
          <p:spPr bwMode="auto">
            <a:xfrm>
              <a:off x="2509520" y="243525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756" name="TextBox 102"/>
            <p:cNvSpPr txBox="1">
              <a:spLocks noChangeArrowheads="1"/>
            </p:cNvSpPr>
            <p:nvPr/>
          </p:nvSpPr>
          <p:spPr bwMode="auto">
            <a:xfrm>
              <a:off x="1950154" y="2559383"/>
              <a:ext cx="33609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40-49</a:t>
              </a:r>
            </a:p>
          </p:txBody>
        </p:sp>
        <p:sp>
          <p:nvSpPr>
            <p:cNvPr id="159759" name="TextBox 105"/>
            <p:cNvSpPr txBox="1">
              <a:spLocks noChangeArrowheads="1"/>
            </p:cNvSpPr>
            <p:nvPr/>
          </p:nvSpPr>
          <p:spPr bwMode="auto">
            <a:xfrm>
              <a:off x="2916424" y="2543995"/>
              <a:ext cx="2834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20%</a:t>
              </a:r>
            </a:p>
          </p:txBody>
        </p:sp>
        <p:cxnSp>
          <p:nvCxnSpPr>
            <p:cNvPr id="168" name="Straight Connector 167"/>
            <p:cNvCxnSpPr/>
            <p:nvPr/>
          </p:nvCxnSpPr>
          <p:spPr bwMode="auto">
            <a:xfrm>
              <a:off x="2509520" y="266710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754" name="TextBox 100"/>
            <p:cNvSpPr txBox="1">
              <a:spLocks noChangeArrowheads="1"/>
            </p:cNvSpPr>
            <p:nvPr/>
          </p:nvSpPr>
          <p:spPr bwMode="auto">
            <a:xfrm>
              <a:off x="2916424" y="2775845"/>
              <a:ext cx="2834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227C8D"/>
                  </a:solidFill>
                  <a:latin typeface="Calibri"/>
                  <a:ea typeface="ＭＳ Ｐゴシック" charset="0"/>
                  <a:cs typeface="Arial" charset="0"/>
                </a:rPr>
                <a:t>21%</a:t>
              </a:r>
            </a:p>
          </p:txBody>
        </p:sp>
        <p:sp>
          <p:nvSpPr>
            <p:cNvPr id="159755" name="TextBox 101"/>
            <p:cNvSpPr txBox="1">
              <a:spLocks noChangeArrowheads="1"/>
            </p:cNvSpPr>
            <p:nvPr/>
          </p:nvSpPr>
          <p:spPr bwMode="auto">
            <a:xfrm>
              <a:off x="1950154" y="2791232"/>
              <a:ext cx="33609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50-64</a:t>
              </a:r>
            </a:p>
          </p:txBody>
        </p:sp>
        <p:cxnSp>
          <p:nvCxnSpPr>
            <p:cNvPr id="169" name="Straight Connector 168"/>
            <p:cNvCxnSpPr/>
            <p:nvPr/>
          </p:nvCxnSpPr>
          <p:spPr bwMode="auto">
            <a:xfrm>
              <a:off x="2509520" y="289895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12" name="TextBox 100"/>
            <p:cNvSpPr txBox="1">
              <a:spLocks noChangeArrowheads="1"/>
            </p:cNvSpPr>
            <p:nvPr/>
          </p:nvSpPr>
          <p:spPr bwMode="auto">
            <a:xfrm>
              <a:off x="2916428" y="3007694"/>
              <a:ext cx="2834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227C8D"/>
                  </a:solidFill>
                  <a:latin typeface="Calibri"/>
                  <a:ea typeface="ＭＳ Ｐゴシック" charset="0"/>
                  <a:cs typeface="Arial" charset="0"/>
                </a:rPr>
                <a:t>15%</a:t>
              </a:r>
            </a:p>
          </p:txBody>
        </p:sp>
        <p:sp>
          <p:nvSpPr>
            <p:cNvPr id="114" name="TextBox 101"/>
            <p:cNvSpPr txBox="1">
              <a:spLocks noChangeArrowheads="1"/>
            </p:cNvSpPr>
            <p:nvPr/>
          </p:nvSpPr>
          <p:spPr bwMode="auto">
            <a:xfrm>
              <a:off x="2059488" y="3023082"/>
              <a:ext cx="2172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65+</a:t>
              </a:r>
            </a:p>
          </p:txBody>
        </p:sp>
        <p:cxnSp>
          <p:nvCxnSpPr>
            <p:cNvPr id="122" name="Straight Connector 121"/>
            <p:cNvCxnSpPr/>
            <p:nvPr/>
          </p:nvCxnSpPr>
          <p:spPr bwMode="auto">
            <a:xfrm>
              <a:off x="2509520" y="313080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9799" name="Title 159798"/>
          <p:cNvSpPr>
            <a:spLocks noGrp="1"/>
          </p:cNvSpPr>
          <p:nvPr>
            <p:ph type="title"/>
          </p:nvPr>
        </p:nvSpPr>
        <p:spPr>
          <a:xfrm>
            <a:off x="131902" y="343081"/>
            <a:ext cx="6511511" cy="794147"/>
          </a:xfrm>
        </p:spPr>
        <p:txBody>
          <a:bodyPr/>
          <a:lstStyle/>
          <a:p>
            <a:pPr algn="ctr"/>
            <a:r>
              <a:rPr lang="en-US" sz="1800" b="1" dirty="0"/>
              <a:t>Demographic Profile</a:t>
            </a:r>
            <a:br>
              <a:rPr lang="en-US" sz="1800" b="1" dirty="0"/>
            </a:br>
            <a:br>
              <a:rPr lang="en-US" sz="1350" b="1" dirty="0"/>
            </a:br>
            <a:r>
              <a:rPr lang="en-US" sz="1200" dirty="0"/>
              <a:t>The survey reflects the diverse Asian American and Pacific Islander population in the country.  </a:t>
            </a:r>
            <a:endParaRPr lang="en-US" sz="1350" dirty="0"/>
          </a:p>
        </p:txBody>
      </p:sp>
      <p:sp>
        <p:nvSpPr>
          <p:cNvPr id="129" name="Footer Placeholder 3"/>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defTabSz="342900" eaLnBrk="1" hangingPunct="1"/>
            <a:fld id="{E8B6B573-FBA4-4A83-975A-0A4E4CFDB00B}" type="slidenum">
              <a:rPr lang="en-US" sz="675">
                <a:solidFill>
                  <a:srgbClr val="000000"/>
                </a:solidFill>
                <a:latin typeface="Calibri"/>
              </a:rPr>
              <a:pPr defTabSz="342900" eaLnBrk="1" hangingPunct="1"/>
              <a:t>6</a:t>
            </a:fld>
            <a:endParaRPr lang="en-US" sz="675" dirty="0">
              <a:solidFill>
                <a:srgbClr val="000000"/>
              </a:solidFill>
              <a:latin typeface="Calibri"/>
            </a:endParaRPr>
          </a:p>
        </p:txBody>
      </p:sp>
      <p:grpSp>
        <p:nvGrpSpPr>
          <p:cNvPr id="4" name="Group 3">
            <a:extLst>
              <a:ext uri="{FF2B5EF4-FFF2-40B4-BE49-F238E27FC236}">
                <a16:creationId xmlns:a16="http://schemas.microsoft.com/office/drawing/2014/main" id="{5DB8B3DE-5DCC-42C6-AEB0-82F2EBCCD788}"/>
              </a:ext>
            </a:extLst>
          </p:cNvPr>
          <p:cNvGrpSpPr/>
          <p:nvPr/>
        </p:nvGrpSpPr>
        <p:grpSpPr>
          <a:xfrm>
            <a:off x="76242" y="3270872"/>
            <a:ext cx="2684296" cy="1172996"/>
            <a:chOff x="440604" y="4335964"/>
            <a:chExt cx="2028081" cy="1337531"/>
          </a:xfrm>
        </p:grpSpPr>
        <p:sp>
          <p:nvSpPr>
            <p:cNvPr id="151" name="Rectangle 150"/>
            <p:cNvSpPr/>
            <p:nvPr/>
          </p:nvSpPr>
          <p:spPr>
            <a:xfrm>
              <a:off x="486434" y="4335964"/>
              <a:ext cx="1982251" cy="13375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200" dirty="0">
                <a:solidFill>
                  <a:prstClr val="white"/>
                </a:solidFill>
                <a:latin typeface="Calibri"/>
                <a:sym typeface="Gill Sans" charset="0"/>
              </a:endParaRPr>
            </a:p>
          </p:txBody>
        </p:sp>
        <p:cxnSp>
          <p:nvCxnSpPr>
            <p:cNvPr id="161" name="Straight Connector 160"/>
            <p:cNvCxnSpPr>
              <a:cxnSpLocks/>
            </p:cNvCxnSpPr>
            <p:nvPr/>
          </p:nvCxnSpPr>
          <p:spPr>
            <a:xfrm>
              <a:off x="486434" y="4613364"/>
              <a:ext cx="1982251"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206" name="TextBox 104"/>
            <p:cNvSpPr txBox="1">
              <a:spLocks noChangeArrowheads="1"/>
            </p:cNvSpPr>
            <p:nvPr/>
          </p:nvSpPr>
          <p:spPr bwMode="auto">
            <a:xfrm>
              <a:off x="506089" y="4390714"/>
              <a:ext cx="325793" cy="184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Chinese</a:t>
              </a:r>
            </a:p>
          </p:txBody>
        </p:sp>
        <p:sp>
          <p:nvSpPr>
            <p:cNvPr id="208" name="TextBox 104"/>
            <p:cNvSpPr txBox="1">
              <a:spLocks noChangeArrowheads="1"/>
            </p:cNvSpPr>
            <p:nvPr/>
          </p:nvSpPr>
          <p:spPr bwMode="auto">
            <a:xfrm>
              <a:off x="440604" y="4699218"/>
              <a:ext cx="445812" cy="184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Korean</a:t>
              </a:r>
            </a:p>
          </p:txBody>
        </p:sp>
      </p:grpSp>
      <p:sp>
        <p:nvSpPr>
          <p:cNvPr id="227" name="Rectangle 226"/>
          <p:cNvSpPr/>
          <p:nvPr/>
        </p:nvSpPr>
        <p:spPr>
          <a:xfrm>
            <a:off x="2929091" y="3257550"/>
            <a:ext cx="2785906" cy="1258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prstClr val="white"/>
              </a:solidFill>
              <a:latin typeface="Calibri"/>
              <a:sym typeface="Gill Sans" charset="0"/>
            </a:endParaRPr>
          </a:p>
        </p:txBody>
      </p:sp>
      <p:sp>
        <p:nvSpPr>
          <p:cNvPr id="228" name="TextBox 151"/>
          <p:cNvSpPr txBox="1">
            <a:spLocks noChangeArrowheads="1"/>
          </p:cNvSpPr>
          <p:nvPr/>
        </p:nvSpPr>
        <p:spPr bwMode="auto">
          <a:xfrm>
            <a:off x="3371850" y="3029395"/>
            <a:ext cx="1989400"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b="1" dirty="0">
                <a:solidFill>
                  <a:srgbClr val="97898D"/>
                </a:solidFill>
                <a:latin typeface="Calibri"/>
                <a:ea typeface="ＭＳ Ｐゴシック" charset="0"/>
                <a:cs typeface="Arial" charset="0"/>
              </a:rPr>
              <a:t>REGION</a:t>
            </a:r>
          </a:p>
        </p:txBody>
      </p:sp>
      <p:sp>
        <p:nvSpPr>
          <p:cNvPr id="101" name="TextBox 104"/>
          <p:cNvSpPr txBox="1">
            <a:spLocks noChangeArrowheads="1"/>
          </p:cNvSpPr>
          <p:nvPr/>
        </p:nvSpPr>
        <p:spPr bwMode="auto">
          <a:xfrm>
            <a:off x="4300692" y="3386803"/>
            <a:ext cx="57828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900" dirty="0">
                <a:solidFill>
                  <a:srgbClr val="939192"/>
                </a:solidFill>
                <a:latin typeface="Calibri"/>
                <a:ea typeface="ＭＳ Ｐゴシック" charset="0"/>
                <a:cs typeface="Arial" charset="0"/>
              </a:rPr>
              <a:t>Northeast</a:t>
            </a:r>
          </a:p>
        </p:txBody>
      </p:sp>
      <p:sp>
        <p:nvSpPr>
          <p:cNvPr id="102" name="TextBox 107"/>
          <p:cNvSpPr txBox="1">
            <a:spLocks noChangeArrowheads="1"/>
          </p:cNvSpPr>
          <p:nvPr/>
        </p:nvSpPr>
        <p:spPr bwMode="auto">
          <a:xfrm>
            <a:off x="5249842" y="3346867"/>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20%</a:t>
            </a:r>
          </a:p>
        </p:txBody>
      </p:sp>
      <p:sp>
        <p:nvSpPr>
          <p:cNvPr id="113" name="TextBox 104"/>
          <p:cNvSpPr txBox="1">
            <a:spLocks noChangeArrowheads="1"/>
          </p:cNvSpPr>
          <p:nvPr/>
        </p:nvSpPr>
        <p:spPr bwMode="auto">
          <a:xfrm>
            <a:off x="4263803" y="3718720"/>
            <a:ext cx="57828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900" dirty="0">
                <a:solidFill>
                  <a:srgbClr val="939192"/>
                </a:solidFill>
                <a:latin typeface="Calibri"/>
                <a:ea typeface="ＭＳ Ｐゴシック" charset="0"/>
                <a:cs typeface="Arial" charset="0"/>
              </a:rPr>
              <a:t>Midwest</a:t>
            </a:r>
          </a:p>
        </p:txBody>
      </p:sp>
      <p:sp>
        <p:nvSpPr>
          <p:cNvPr id="115" name="TextBox 107"/>
          <p:cNvSpPr txBox="1">
            <a:spLocks noChangeArrowheads="1"/>
          </p:cNvSpPr>
          <p:nvPr/>
        </p:nvSpPr>
        <p:spPr bwMode="auto">
          <a:xfrm>
            <a:off x="5235353" y="3695635"/>
            <a:ext cx="28314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12%</a:t>
            </a:r>
          </a:p>
        </p:txBody>
      </p:sp>
      <p:pic>
        <p:nvPicPr>
          <p:cNvPr id="126" name="Picture 9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879907" y="1931078"/>
            <a:ext cx="27027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7" name="Picture 95"/>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flipH="1">
            <a:off x="292894" y="1927966"/>
            <a:ext cx="278606" cy="63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 name="Rectangle 103">
            <a:extLst>
              <a:ext uri="{FF2B5EF4-FFF2-40B4-BE49-F238E27FC236}">
                <a16:creationId xmlns:a16="http://schemas.microsoft.com/office/drawing/2014/main" id="{6EE144C4-06E4-4BF2-860C-39DBE16B13C7}"/>
              </a:ext>
            </a:extLst>
          </p:cNvPr>
          <p:cNvSpPr/>
          <p:nvPr/>
        </p:nvSpPr>
        <p:spPr>
          <a:xfrm>
            <a:off x="3371851" y="1828069"/>
            <a:ext cx="1602317" cy="10294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prstClr val="white"/>
              </a:solidFill>
              <a:latin typeface="Calibri"/>
              <a:sym typeface="Gill Sans" charset="0"/>
            </a:endParaRPr>
          </a:p>
        </p:txBody>
      </p:sp>
      <p:sp>
        <p:nvSpPr>
          <p:cNvPr id="105" name="TextBox 99">
            <a:extLst>
              <a:ext uri="{FF2B5EF4-FFF2-40B4-BE49-F238E27FC236}">
                <a16:creationId xmlns:a16="http://schemas.microsoft.com/office/drawing/2014/main" id="{73373D68-90D9-4521-9BCD-DB14A3435A1D}"/>
              </a:ext>
            </a:extLst>
          </p:cNvPr>
          <p:cNvSpPr txBox="1">
            <a:spLocks noChangeArrowheads="1"/>
          </p:cNvSpPr>
          <p:nvPr/>
        </p:nvSpPr>
        <p:spPr bwMode="auto">
          <a:xfrm>
            <a:off x="3379470" y="1488788"/>
            <a:ext cx="1592723"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b="1" dirty="0">
                <a:solidFill>
                  <a:srgbClr val="97898D"/>
                </a:solidFill>
                <a:latin typeface="Calibri"/>
                <a:ea typeface="ＭＳ Ｐゴシック" charset="0"/>
                <a:cs typeface="Arial" charset="0"/>
              </a:rPr>
              <a:t>EDUCATION</a:t>
            </a:r>
          </a:p>
        </p:txBody>
      </p:sp>
      <p:sp>
        <p:nvSpPr>
          <p:cNvPr id="107" name="TextBox 104">
            <a:extLst>
              <a:ext uri="{FF2B5EF4-FFF2-40B4-BE49-F238E27FC236}">
                <a16:creationId xmlns:a16="http://schemas.microsoft.com/office/drawing/2014/main" id="{948C30FF-2EDA-4708-B5DE-36634B8C5414}"/>
              </a:ext>
            </a:extLst>
          </p:cNvPr>
          <p:cNvSpPr txBox="1">
            <a:spLocks noChangeArrowheads="1"/>
          </p:cNvSpPr>
          <p:nvPr/>
        </p:nvSpPr>
        <p:spPr bwMode="auto">
          <a:xfrm>
            <a:off x="3502678" y="1898755"/>
            <a:ext cx="689291" cy="145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1-11</a:t>
            </a:r>
            <a:r>
              <a:rPr lang="en-US" sz="1050" baseline="30000" dirty="0">
                <a:solidFill>
                  <a:srgbClr val="939192"/>
                </a:solidFill>
                <a:latin typeface="Calibri"/>
                <a:ea typeface="ＭＳ Ｐゴシック" charset="0"/>
                <a:cs typeface="Arial" charset="0"/>
              </a:rPr>
              <a:t>th</a:t>
            </a:r>
            <a:r>
              <a:rPr lang="en-US" sz="1050" dirty="0">
                <a:solidFill>
                  <a:srgbClr val="939192"/>
                </a:solidFill>
                <a:latin typeface="Calibri"/>
                <a:ea typeface="ＭＳ Ｐゴシック" charset="0"/>
                <a:cs typeface="Arial" charset="0"/>
              </a:rPr>
              <a:t> Grade</a:t>
            </a:r>
          </a:p>
        </p:txBody>
      </p:sp>
      <p:sp>
        <p:nvSpPr>
          <p:cNvPr id="108" name="TextBox 107">
            <a:extLst>
              <a:ext uri="{FF2B5EF4-FFF2-40B4-BE49-F238E27FC236}">
                <a16:creationId xmlns:a16="http://schemas.microsoft.com/office/drawing/2014/main" id="{A28AC548-1325-4176-9573-CC6EDB75D081}"/>
              </a:ext>
            </a:extLst>
          </p:cNvPr>
          <p:cNvSpPr txBox="1">
            <a:spLocks noChangeArrowheads="1"/>
          </p:cNvSpPr>
          <p:nvPr/>
        </p:nvSpPr>
        <p:spPr bwMode="auto">
          <a:xfrm>
            <a:off x="4670913" y="1888384"/>
            <a:ext cx="189154" cy="165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1%</a:t>
            </a:r>
          </a:p>
        </p:txBody>
      </p:sp>
      <p:cxnSp>
        <p:nvCxnSpPr>
          <p:cNvPr id="109" name="Straight Connector 108">
            <a:extLst>
              <a:ext uri="{FF2B5EF4-FFF2-40B4-BE49-F238E27FC236}">
                <a16:creationId xmlns:a16="http://schemas.microsoft.com/office/drawing/2014/main" id="{442A2503-4E12-4DA8-B6DC-A95ABABCACEE}"/>
              </a:ext>
            </a:extLst>
          </p:cNvPr>
          <p:cNvCxnSpPr/>
          <p:nvPr/>
        </p:nvCxnSpPr>
        <p:spPr bwMode="auto">
          <a:xfrm>
            <a:off x="4236057" y="1971355"/>
            <a:ext cx="22307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10" name="TextBox 103">
            <a:extLst>
              <a:ext uri="{FF2B5EF4-FFF2-40B4-BE49-F238E27FC236}">
                <a16:creationId xmlns:a16="http://schemas.microsoft.com/office/drawing/2014/main" id="{8E4DF47C-43E4-4AA5-A3F1-83F0F4821D17}"/>
              </a:ext>
            </a:extLst>
          </p:cNvPr>
          <p:cNvSpPr txBox="1">
            <a:spLocks noChangeArrowheads="1"/>
          </p:cNvSpPr>
          <p:nvPr/>
        </p:nvSpPr>
        <p:spPr bwMode="auto">
          <a:xfrm>
            <a:off x="3502677" y="2055012"/>
            <a:ext cx="689291" cy="145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HS Graduate</a:t>
            </a:r>
          </a:p>
        </p:txBody>
      </p:sp>
      <p:sp>
        <p:nvSpPr>
          <p:cNvPr id="111" name="TextBox 106">
            <a:extLst>
              <a:ext uri="{FF2B5EF4-FFF2-40B4-BE49-F238E27FC236}">
                <a16:creationId xmlns:a16="http://schemas.microsoft.com/office/drawing/2014/main" id="{255B8683-1819-44AB-96BC-7F909E2EF6C1}"/>
              </a:ext>
            </a:extLst>
          </p:cNvPr>
          <p:cNvSpPr txBox="1">
            <a:spLocks noChangeArrowheads="1"/>
          </p:cNvSpPr>
          <p:nvPr/>
        </p:nvSpPr>
        <p:spPr bwMode="auto">
          <a:xfrm>
            <a:off x="4601137" y="2044641"/>
            <a:ext cx="267702" cy="165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14%</a:t>
            </a:r>
          </a:p>
        </p:txBody>
      </p:sp>
      <p:cxnSp>
        <p:nvCxnSpPr>
          <p:cNvPr id="123" name="Straight Connector 122">
            <a:extLst>
              <a:ext uri="{FF2B5EF4-FFF2-40B4-BE49-F238E27FC236}">
                <a16:creationId xmlns:a16="http://schemas.microsoft.com/office/drawing/2014/main" id="{6801CA06-3B94-4A72-A9D1-4B3FCB9BC636}"/>
              </a:ext>
            </a:extLst>
          </p:cNvPr>
          <p:cNvCxnSpPr/>
          <p:nvPr/>
        </p:nvCxnSpPr>
        <p:spPr bwMode="auto">
          <a:xfrm>
            <a:off x="4216867" y="2127613"/>
            <a:ext cx="24226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28" name="TextBox 102">
            <a:extLst>
              <a:ext uri="{FF2B5EF4-FFF2-40B4-BE49-F238E27FC236}">
                <a16:creationId xmlns:a16="http://schemas.microsoft.com/office/drawing/2014/main" id="{D449572F-C7A5-4FDE-822C-4E5DECFB8E61}"/>
              </a:ext>
            </a:extLst>
          </p:cNvPr>
          <p:cNvSpPr txBox="1">
            <a:spLocks noChangeArrowheads="1"/>
          </p:cNvSpPr>
          <p:nvPr/>
        </p:nvSpPr>
        <p:spPr bwMode="auto">
          <a:xfrm>
            <a:off x="3477029" y="2211270"/>
            <a:ext cx="740587" cy="145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Some College</a:t>
            </a:r>
          </a:p>
        </p:txBody>
      </p:sp>
      <p:sp>
        <p:nvSpPr>
          <p:cNvPr id="130" name="TextBox 105">
            <a:extLst>
              <a:ext uri="{FF2B5EF4-FFF2-40B4-BE49-F238E27FC236}">
                <a16:creationId xmlns:a16="http://schemas.microsoft.com/office/drawing/2014/main" id="{46F58E6A-0619-4573-8821-DB810024E216}"/>
              </a:ext>
            </a:extLst>
          </p:cNvPr>
          <p:cNvSpPr txBox="1">
            <a:spLocks noChangeArrowheads="1"/>
          </p:cNvSpPr>
          <p:nvPr/>
        </p:nvSpPr>
        <p:spPr bwMode="auto">
          <a:xfrm>
            <a:off x="4601130" y="2200899"/>
            <a:ext cx="267702" cy="165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19%</a:t>
            </a:r>
          </a:p>
        </p:txBody>
      </p:sp>
      <p:cxnSp>
        <p:nvCxnSpPr>
          <p:cNvPr id="131" name="Straight Connector 130">
            <a:extLst>
              <a:ext uri="{FF2B5EF4-FFF2-40B4-BE49-F238E27FC236}">
                <a16:creationId xmlns:a16="http://schemas.microsoft.com/office/drawing/2014/main" id="{712E7076-6C36-43B1-B57C-4D568DEA83A1}"/>
              </a:ext>
            </a:extLst>
          </p:cNvPr>
          <p:cNvCxnSpPr/>
          <p:nvPr/>
        </p:nvCxnSpPr>
        <p:spPr bwMode="auto">
          <a:xfrm>
            <a:off x="4216867" y="2283871"/>
            <a:ext cx="24226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32" name="TextBox 100">
            <a:extLst>
              <a:ext uri="{FF2B5EF4-FFF2-40B4-BE49-F238E27FC236}">
                <a16:creationId xmlns:a16="http://schemas.microsoft.com/office/drawing/2014/main" id="{EBEF6F4E-0CDC-4D08-8A4B-0F35D74E7C8A}"/>
              </a:ext>
            </a:extLst>
          </p:cNvPr>
          <p:cNvSpPr txBox="1">
            <a:spLocks noChangeArrowheads="1"/>
          </p:cNvSpPr>
          <p:nvPr/>
        </p:nvSpPr>
        <p:spPr bwMode="auto">
          <a:xfrm>
            <a:off x="4601130" y="2510719"/>
            <a:ext cx="267702" cy="165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227C8D"/>
                </a:solidFill>
                <a:latin typeface="Calibri"/>
                <a:ea typeface="ＭＳ Ｐゴシック" charset="0"/>
                <a:cs typeface="Arial" charset="0"/>
              </a:rPr>
              <a:t>35%</a:t>
            </a:r>
          </a:p>
        </p:txBody>
      </p:sp>
      <p:sp>
        <p:nvSpPr>
          <p:cNvPr id="133" name="TextBox 101">
            <a:extLst>
              <a:ext uri="{FF2B5EF4-FFF2-40B4-BE49-F238E27FC236}">
                <a16:creationId xmlns:a16="http://schemas.microsoft.com/office/drawing/2014/main" id="{8F73E820-271A-4333-BE7B-302686DBB7FF}"/>
              </a:ext>
            </a:extLst>
          </p:cNvPr>
          <p:cNvSpPr txBox="1">
            <a:spLocks noChangeArrowheads="1"/>
          </p:cNvSpPr>
          <p:nvPr/>
        </p:nvSpPr>
        <p:spPr bwMode="auto">
          <a:xfrm>
            <a:off x="3497868" y="2521089"/>
            <a:ext cx="698910" cy="145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College Grad</a:t>
            </a:r>
          </a:p>
        </p:txBody>
      </p:sp>
      <p:cxnSp>
        <p:nvCxnSpPr>
          <p:cNvPr id="134" name="Straight Connector 133">
            <a:extLst>
              <a:ext uri="{FF2B5EF4-FFF2-40B4-BE49-F238E27FC236}">
                <a16:creationId xmlns:a16="http://schemas.microsoft.com/office/drawing/2014/main" id="{1FF2471A-98DB-4F6C-A9C0-6EE1B352689E}"/>
              </a:ext>
            </a:extLst>
          </p:cNvPr>
          <p:cNvCxnSpPr/>
          <p:nvPr/>
        </p:nvCxnSpPr>
        <p:spPr bwMode="auto">
          <a:xfrm>
            <a:off x="4216867" y="2593690"/>
            <a:ext cx="24226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35" name="TextBox 100">
            <a:extLst>
              <a:ext uri="{FF2B5EF4-FFF2-40B4-BE49-F238E27FC236}">
                <a16:creationId xmlns:a16="http://schemas.microsoft.com/office/drawing/2014/main" id="{CFA3E807-E9C3-4C69-A742-8A36621D5387}"/>
              </a:ext>
            </a:extLst>
          </p:cNvPr>
          <p:cNvSpPr txBox="1">
            <a:spLocks noChangeArrowheads="1"/>
          </p:cNvSpPr>
          <p:nvPr/>
        </p:nvSpPr>
        <p:spPr bwMode="auto">
          <a:xfrm>
            <a:off x="4601131" y="2666976"/>
            <a:ext cx="267702" cy="165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227C8D"/>
                </a:solidFill>
                <a:latin typeface="Calibri"/>
                <a:ea typeface="ＭＳ Ｐゴシック" charset="0"/>
                <a:cs typeface="Arial" charset="0"/>
              </a:rPr>
              <a:t>19%</a:t>
            </a:r>
          </a:p>
        </p:txBody>
      </p:sp>
      <p:sp>
        <p:nvSpPr>
          <p:cNvPr id="136" name="TextBox 101">
            <a:extLst>
              <a:ext uri="{FF2B5EF4-FFF2-40B4-BE49-F238E27FC236}">
                <a16:creationId xmlns:a16="http://schemas.microsoft.com/office/drawing/2014/main" id="{395E1C46-DFF1-41D8-90C6-0F0288719D1C}"/>
              </a:ext>
            </a:extLst>
          </p:cNvPr>
          <p:cNvSpPr txBox="1">
            <a:spLocks noChangeArrowheads="1"/>
          </p:cNvSpPr>
          <p:nvPr/>
        </p:nvSpPr>
        <p:spPr bwMode="auto">
          <a:xfrm>
            <a:off x="3621958" y="2677347"/>
            <a:ext cx="545022" cy="145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Post-Grad</a:t>
            </a:r>
          </a:p>
        </p:txBody>
      </p:sp>
      <p:cxnSp>
        <p:nvCxnSpPr>
          <p:cNvPr id="137" name="Straight Connector 136">
            <a:extLst>
              <a:ext uri="{FF2B5EF4-FFF2-40B4-BE49-F238E27FC236}">
                <a16:creationId xmlns:a16="http://schemas.microsoft.com/office/drawing/2014/main" id="{4616A898-3086-430D-A668-214E1EEFA813}"/>
              </a:ext>
            </a:extLst>
          </p:cNvPr>
          <p:cNvCxnSpPr/>
          <p:nvPr/>
        </p:nvCxnSpPr>
        <p:spPr bwMode="auto">
          <a:xfrm>
            <a:off x="4216867" y="2749948"/>
            <a:ext cx="24226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81" name="TextBox 104">
            <a:extLst>
              <a:ext uri="{FF2B5EF4-FFF2-40B4-BE49-F238E27FC236}">
                <a16:creationId xmlns:a16="http://schemas.microsoft.com/office/drawing/2014/main" id="{462BC1A5-7C58-45C2-B938-43FE8C62F38A}"/>
              </a:ext>
            </a:extLst>
          </p:cNvPr>
          <p:cNvSpPr txBox="1">
            <a:spLocks noChangeArrowheads="1"/>
          </p:cNvSpPr>
          <p:nvPr/>
        </p:nvSpPr>
        <p:spPr bwMode="auto">
          <a:xfrm>
            <a:off x="4467719" y="4008209"/>
            <a:ext cx="27411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900" dirty="0">
                <a:solidFill>
                  <a:srgbClr val="939192"/>
                </a:solidFill>
                <a:latin typeface="Calibri"/>
                <a:ea typeface="ＭＳ Ｐゴシック" charset="0"/>
                <a:cs typeface="Arial" charset="0"/>
              </a:rPr>
              <a:t>South</a:t>
            </a:r>
          </a:p>
        </p:txBody>
      </p:sp>
      <p:sp>
        <p:nvSpPr>
          <p:cNvPr id="82" name="TextBox 107">
            <a:extLst>
              <a:ext uri="{FF2B5EF4-FFF2-40B4-BE49-F238E27FC236}">
                <a16:creationId xmlns:a16="http://schemas.microsoft.com/office/drawing/2014/main" id="{45F138F5-604A-452B-9235-EB11CF6C1539}"/>
              </a:ext>
            </a:extLst>
          </p:cNvPr>
          <p:cNvSpPr txBox="1">
            <a:spLocks noChangeArrowheads="1"/>
          </p:cNvSpPr>
          <p:nvPr/>
        </p:nvSpPr>
        <p:spPr bwMode="auto">
          <a:xfrm>
            <a:off x="5247208" y="3982566"/>
            <a:ext cx="28314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24%</a:t>
            </a:r>
          </a:p>
        </p:txBody>
      </p:sp>
      <p:sp>
        <p:nvSpPr>
          <p:cNvPr id="84" name="TextBox 104">
            <a:extLst>
              <a:ext uri="{FF2B5EF4-FFF2-40B4-BE49-F238E27FC236}">
                <a16:creationId xmlns:a16="http://schemas.microsoft.com/office/drawing/2014/main" id="{4F0CA830-A7FC-4510-B2A1-B2F8057743C1}"/>
              </a:ext>
            </a:extLst>
          </p:cNvPr>
          <p:cNvSpPr txBox="1">
            <a:spLocks noChangeArrowheads="1"/>
          </p:cNvSpPr>
          <p:nvPr/>
        </p:nvSpPr>
        <p:spPr bwMode="auto">
          <a:xfrm>
            <a:off x="4300692" y="4287987"/>
            <a:ext cx="57828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900" dirty="0">
                <a:solidFill>
                  <a:srgbClr val="939192"/>
                </a:solidFill>
                <a:latin typeface="Calibri"/>
                <a:ea typeface="ＭＳ Ｐゴシック" charset="0"/>
                <a:cs typeface="Arial" charset="0"/>
              </a:rPr>
              <a:t>West</a:t>
            </a:r>
          </a:p>
        </p:txBody>
      </p:sp>
      <p:sp>
        <p:nvSpPr>
          <p:cNvPr id="85" name="TextBox 107">
            <a:extLst>
              <a:ext uri="{FF2B5EF4-FFF2-40B4-BE49-F238E27FC236}">
                <a16:creationId xmlns:a16="http://schemas.microsoft.com/office/drawing/2014/main" id="{8979DB17-7130-4C9A-A6BD-3D1FCB504D9E}"/>
              </a:ext>
            </a:extLst>
          </p:cNvPr>
          <p:cNvSpPr txBox="1">
            <a:spLocks noChangeArrowheads="1"/>
          </p:cNvSpPr>
          <p:nvPr/>
        </p:nvSpPr>
        <p:spPr bwMode="auto">
          <a:xfrm>
            <a:off x="5265598" y="4264902"/>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44%</a:t>
            </a:r>
          </a:p>
        </p:txBody>
      </p:sp>
      <p:cxnSp>
        <p:nvCxnSpPr>
          <p:cNvPr id="144" name="Straight Connector 143">
            <a:extLst>
              <a:ext uri="{FF2B5EF4-FFF2-40B4-BE49-F238E27FC236}">
                <a16:creationId xmlns:a16="http://schemas.microsoft.com/office/drawing/2014/main" id="{FAB98D0F-738E-46C9-8DD1-1055C3FE28C7}"/>
              </a:ext>
            </a:extLst>
          </p:cNvPr>
          <p:cNvCxnSpPr>
            <a:cxnSpLocks/>
          </p:cNvCxnSpPr>
          <p:nvPr/>
        </p:nvCxnSpPr>
        <p:spPr>
          <a:xfrm flipV="1">
            <a:off x="171452" y="3766396"/>
            <a:ext cx="2608583" cy="5504"/>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45" name="TextBox 104">
            <a:extLst>
              <a:ext uri="{FF2B5EF4-FFF2-40B4-BE49-F238E27FC236}">
                <a16:creationId xmlns:a16="http://schemas.microsoft.com/office/drawing/2014/main" id="{4607C597-5919-47EF-BE3D-BC3635ECF20E}"/>
              </a:ext>
            </a:extLst>
          </p:cNvPr>
          <p:cNvSpPr txBox="1">
            <a:spLocks noChangeArrowheads="1"/>
          </p:cNvSpPr>
          <p:nvPr/>
        </p:nvSpPr>
        <p:spPr bwMode="auto">
          <a:xfrm>
            <a:off x="57151" y="3871868"/>
            <a:ext cx="691214"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Filipino</a:t>
            </a:r>
          </a:p>
        </p:txBody>
      </p:sp>
      <p:cxnSp>
        <p:nvCxnSpPr>
          <p:cNvPr id="148" name="Straight Connector 147">
            <a:extLst>
              <a:ext uri="{FF2B5EF4-FFF2-40B4-BE49-F238E27FC236}">
                <a16:creationId xmlns:a16="http://schemas.microsoft.com/office/drawing/2014/main" id="{2D329A87-AB12-4ACE-B855-63A2703AF1D6}"/>
              </a:ext>
            </a:extLst>
          </p:cNvPr>
          <p:cNvCxnSpPr>
            <a:cxnSpLocks/>
          </p:cNvCxnSpPr>
          <p:nvPr/>
        </p:nvCxnSpPr>
        <p:spPr>
          <a:xfrm>
            <a:off x="171451" y="4156502"/>
            <a:ext cx="2608583"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49" name="TextBox 104">
            <a:extLst>
              <a:ext uri="{FF2B5EF4-FFF2-40B4-BE49-F238E27FC236}">
                <a16:creationId xmlns:a16="http://schemas.microsoft.com/office/drawing/2014/main" id="{D047BB1F-0C12-414F-A3A2-39DE896FB008}"/>
              </a:ext>
            </a:extLst>
          </p:cNvPr>
          <p:cNvSpPr txBox="1">
            <a:spLocks noChangeArrowheads="1"/>
          </p:cNvSpPr>
          <p:nvPr/>
        </p:nvSpPr>
        <p:spPr bwMode="auto">
          <a:xfrm>
            <a:off x="166036" y="4214768"/>
            <a:ext cx="691214"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Vietnamese</a:t>
            </a:r>
          </a:p>
        </p:txBody>
      </p:sp>
      <p:cxnSp>
        <p:nvCxnSpPr>
          <p:cNvPr id="152" name="Straight Connector 151">
            <a:extLst>
              <a:ext uri="{FF2B5EF4-FFF2-40B4-BE49-F238E27FC236}">
                <a16:creationId xmlns:a16="http://schemas.microsoft.com/office/drawing/2014/main" id="{5AC8FD19-3A1B-415D-90E0-551CF9C17611}"/>
              </a:ext>
            </a:extLst>
          </p:cNvPr>
          <p:cNvCxnSpPr>
            <a:cxnSpLocks/>
          </p:cNvCxnSpPr>
          <p:nvPr/>
        </p:nvCxnSpPr>
        <p:spPr>
          <a:xfrm>
            <a:off x="1371600" y="3257550"/>
            <a:ext cx="0" cy="120621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5" name="TextBox 104">
            <a:extLst>
              <a:ext uri="{FF2B5EF4-FFF2-40B4-BE49-F238E27FC236}">
                <a16:creationId xmlns:a16="http://schemas.microsoft.com/office/drawing/2014/main" id="{42842BF8-38C8-4FC5-A6CA-BF5417F368EB}"/>
              </a:ext>
            </a:extLst>
          </p:cNvPr>
          <p:cNvSpPr txBox="1">
            <a:spLocks noChangeArrowheads="1"/>
          </p:cNvSpPr>
          <p:nvPr/>
        </p:nvSpPr>
        <p:spPr bwMode="auto">
          <a:xfrm>
            <a:off x="1294954" y="3298599"/>
            <a:ext cx="691214"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Indian</a:t>
            </a:r>
          </a:p>
        </p:txBody>
      </p:sp>
      <p:sp>
        <p:nvSpPr>
          <p:cNvPr id="172" name="TextBox 104">
            <a:extLst>
              <a:ext uri="{FF2B5EF4-FFF2-40B4-BE49-F238E27FC236}">
                <a16:creationId xmlns:a16="http://schemas.microsoft.com/office/drawing/2014/main" id="{3FB0C7E7-F5DC-4D4E-84FB-810D9B9A98AA}"/>
              </a:ext>
            </a:extLst>
          </p:cNvPr>
          <p:cNvSpPr txBox="1">
            <a:spLocks noChangeArrowheads="1"/>
          </p:cNvSpPr>
          <p:nvPr/>
        </p:nvSpPr>
        <p:spPr bwMode="auto">
          <a:xfrm>
            <a:off x="1352104" y="3568901"/>
            <a:ext cx="691214"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Japanese</a:t>
            </a:r>
          </a:p>
        </p:txBody>
      </p:sp>
      <p:sp>
        <p:nvSpPr>
          <p:cNvPr id="174" name="TextBox 104">
            <a:extLst>
              <a:ext uri="{FF2B5EF4-FFF2-40B4-BE49-F238E27FC236}">
                <a16:creationId xmlns:a16="http://schemas.microsoft.com/office/drawing/2014/main" id="{4D3E24F8-0D38-4585-9D9F-C09644F62745}"/>
              </a:ext>
            </a:extLst>
          </p:cNvPr>
          <p:cNvSpPr txBox="1">
            <a:spLocks noChangeArrowheads="1"/>
          </p:cNvSpPr>
          <p:nvPr/>
        </p:nvSpPr>
        <p:spPr bwMode="auto">
          <a:xfrm>
            <a:off x="1409253" y="3791636"/>
            <a:ext cx="910165"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Pacific Islander/ Native Hawaiian</a:t>
            </a:r>
          </a:p>
        </p:txBody>
      </p:sp>
      <p:sp>
        <p:nvSpPr>
          <p:cNvPr id="176" name="TextBox 104">
            <a:extLst>
              <a:ext uri="{FF2B5EF4-FFF2-40B4-BE49-F238E27FC236}">
                <a16:creationId xmlns:a16="http://schemas.microsoft.com/office/drawing/2014/main" id="{1BB60630-C990-4FEA-AAA7-08BA35E06D58}"/>
              </a:ext>
            </a:extLst>
          </p:cNvPr>
          <p:cNvSpPr txBox="1">
            <a:spLocks noChangeArrowheads="1"/>
          </p:cNvSpPr>
          <p:nvPr/>
        </p:nvSpPr>
        <p:spPr bwMode="auto">
          <a:xfrm>
            <a:off x="1309036" y="4197551"/>
            <a:ext cx="691214"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Other</a:t>
            </a:r>
          </a:p>
        </p:txBody>
      </p:sp>
      <p:sp>
        <p:nvSpPr>
          <p:cNvPr id="178" name="Rectangle 177">
            <a:extLst>
              <a:ext uri="{FF2B5EF4-FFF2-40B4-BE49-F238E27FC236}">
                <a16:creationId xmlns:a16="http://schemas.microsoft.com/office/drawing/2014/main" id="{F0F02842-A24B-4C40-B624-4767D531C6BA}"/>
              </a:ext>
            </a:extLst>
          </p:cNvPr>
          <p:cNvSpPr/>
          <p:nvPr/>
        </p:nvSpPr>
        <p:spPr>
          <a:xfrm>
            <a:off x="5143501" y="1825181"/>
            <a:ext cx="1602317" cy="1350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prstClr val="white"/>
              </a:solidFill>
              <a:latin typeface="Calibri"/>
              <a:sym typeface="Gill Sans" charset="0"/>
            </a:endParaRPr>
          </a:p>
        </p:txBody>
      </p:sp>
      <p:sp>
        <p:nvSpPr>
          <p:cNvPr id="179" name="TextBox 99">
            <a:extLst>
              <a:ext uri="{FF2B5EF4-FFF2-40B4-BE49-F238E27FC236}">
                <a16:creationId xmlns:a16="http://schemas.microsoft.com/office/drawing/2014/main" id="{E7F8B64D-EE4A-4229-8B01-B525E1AB4211}"/>
              </a:ext>
            </a:extLst>
          </p:cNvPr>
          <p:cNvSpPr txBox="1">
            <a:spLocks noChangeArrowheads="1"/>
          </p:cNvSpPr>
          <p:nvPr/>
        </p:nvSpPr>
        <p:spPr bwMode="auto">
          <a:xfrm>
            <a:off x="5151120" y="1485900"/>
            <a:ext cx="1592723"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b="1" dirty="0">
                <a:solidFill>
                  <a:srgbClr val="97898D"/>
                </a:solidFill>
                <a:latin typeface="Calibri"/>
                <a:ea typeface="ＭＳ Ｐゴシック" charset="0"/>
                <a:cs typeface="Arial" charset="0"/>
              </a:rPr>
              <a:t>EMPLOYMENT STATUS</a:t>
            </a:r>
          </a:p>
        </p:txBody>
      </p:sp>
      <p:grpSp>
        <p:nvGrpSpPr>
          <p:cNvPr id="180" name="Group 179">
            <a:extLst>
              <a:ext uri="{FF2B5EF4-FFF2-40B4-BE49-F238E27FC236}">
                <a16:creationId xmlns:a16="http://schemas.microsoft.com/office/drawing/2014/main" id="{98341222-CEF9-4DAD-A7DD-0B9BC15B5921}"/>
              </a:ext>
            </a:extLst>
          </p:cNvPr>
          <p:cNvGrpSpPr/>
          <p:nvPr/>
        </p:nvGrpSpPr>
        <p:grpSpPr>
          <a:xfrm>
            <a:off x="5276206" y="1851364"/>
            <a:ext cx="1324485" cy="1133653"/>
            <a:chOff x="1797384" y="2031539"/>
            <a:chExt cx="1402515" cy="1406768"/>
          </a:xfrm>
        </p:grpSpPr>
        <p:sp>
          <p:nvSpPr>
            <p:cNvPr id="181" name="TextBox 104">
              <a:extLst>
                <a:ext uri="{FF2B5EF4-FFF2-40B4-BE49-F238E27FC236}">
                  <a16:creationId xmlns:a16="http://schemas.microsoft.com/office/drawing/2014/main" id="{D0E40A37-B500-4A90-A665-106090FDE3A4}"/>
                </a:ext>
              </a:extLst>
            </p:cNvPr>
            <p:cNvSpPr txBox="1">
              <a:spLocks noChangeArrowheads="1"/>
            </p:cNvSpPr>
            <p:nvPr/>
          </p:nvSpPr>
          <p:spPr bwMode="auto">
            <a:xfrm>
              <a:off x="1837286" y="2031539"/>
              <a:ext cx="561853" cy="343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900" dirty="0">
                  <a:solidFill>
                    <a:srgbClr val="939192"/>
                  </a:solidFill>
                  <a:latin typeface="Calibri"/>
                  <a:ea typeface="ＭＳ Ｐゴシック" charset="0"/>
                  <a:cs typeface="Arial" charset="0"/>
                </a:rPr>
                <a:t>Employed- </a:t>
              </a:r>
            </a:p>
            <a:p>
              <a:pPr algn="ctr" defTabSz="342900" eaLnBrk="1" fontAlgn="base" hangingPunct="1">
                <a:spcBef>
                  <a:spcPct val="0"/>
                </a:spcBef>
                <a:spcAft>
                  <a:spcPct val="0"/>
                </a:spcAft>
              </a:pPr>
              <a:r>
                <a:rPr lang="en-US" sz="900" dirty="0">
                  <a:solidFill>
                    <a:srgbClr val="939192"/>
                  </a:solidFill>
                  <a:latin typeface="Calibri"/>
                  <a:ea typeface="ＭＳ Ｐゴシック" charset="0"/>
                  <a:cs typeface="Arial" charset="0"/>
                </a:rPr>
                <a:t>Full Time</a:t>
              </a:r>
            </a:p>
          </p:txBody>
        </p:sp>
        <p:sp>
          <p:nvSpPr>
            <p:cNvPr id="182" name="TextBox 107">
              <a:extLst>
                <a:ext uri="{FF2B5EF4-FFF2-40B4-BE49-F238E27FC236}">
                  <a16:creationId xmlns:a16="http://schemas.microsoft.com/office/drawing/2014/main" id="{7F5A53C7-31D9-4CE8-AB90-7ACBD2320171}"/>
                </a:ext>
              </a:extLst>
            </p:cNvPr>
            <p:cNvSpPr txBox="1">
              <a:spLocks noChangeArrowheads="1"/>
            </p:cNvSpPr>
            <p:nvPr/>
          </p:nvSpPr>
          <p:spPr bwMode="auto">
            <a:xfrm>
              <a:off x="2916426" y="2088827"/>
              <a:ext cx="283473" cy="229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42%</a:t>
              </a:r>
            </a:p>
          </p:txBody>
        </p:sp>
        <p:cxnSp>
          <p:nvCxnSpPr>
            <p:cNvPr id="183" name="Straight Connector 182">
              <a:extLst>
                <a:ext uri="{FF2B5EF4-FFF2-40B4-BE49-F238E27FC236}">
                  <a16:creationId xmlns:a16="http://schemas.microsoft.com/office/drawing/2014/main" id="{A68101DC-D26D-46B9-BA48-B570A12681F0}"/>
                </a:ext>
              </a:extLst>
            </p:cNvPr>
            <p:cNvCxnSpPr/>
            <p:nvPr/>
          </p:nvCxnSpPr>
          <p:spPr bwMode="auto">
            <a:xfrm>
              <a:off x="2529840" y="2203405"/>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84" name="TextBox 103">
              <a:extLst>
                <a:ext uri="{FF2B5EF4-FFF2-40B4-BE49-F238E27FC236}">
                  <a16:creationId xmlns:a16="http://schemas.microsoft.com/office/drawing/2014/main" id="{BD071C55-D7FA-4FAC-BF68-A94B40B64EFC}"/>
                </a:ext>
              </a:extLst>
            </p:cNvPr>
            <p:cNvSpPr txBox="1">
              <a:spLocks noChangeArrowheads="1"/>
            </p:cNvSpPr>
            <p:nvPr/>
          </p:nvSpPr>
          <p:spPr bwMode="auto">
            <a:xfrm>
              <a:off x="1850854" y="2401707"/>
              <a:ext cx="534694" cy="343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900" dirty="0">
                  <a:solidFill>
                    <a:srgbClr val="939192"/>
                  </a:solidFill>
                  <a:latin typeface="Calibri"/>
                  <a:ea typeface="ＭＳ Ｐゴシック" charset="0"/>
                  <a:cs typeface="Arial" charset="0"/>
                </a:rPr>
                <a:t>Employed-</a:t>
              </a:r>
            </a:p>
            <a:p>
              <a:pPr algn="ctr" defTabSz="342900" eaLnBrk="1" fontAlgn="base" hangingPunct="1">
                <a:spcBef>
                  <a:spcPct val="0"/>
                </a:spcBef>
                <a:spcAft>
                  <a:spcPct val="0"/>
                </a:spcAft>
              </a:pPr>
              <a:r>
                <a:rPr lang="en-US" sz="900" dirty="0">
                  <a:solidFill>
                    <a:srgbClr val="939192"/>
                  </a:solidFill>
                  <a:latin typeface="Calibri"/>
                  <a:ea typeface="ＭＳ Ｐゴシック" charset="0"/>
                  <a:cs typeface="Arial" charset="0"/>
                </a:rPr>
                <a:t>Part Time</a:t>
              </a:r>
            </a:p>
          </p:txBody>
        </p:sp>
        <p:sp>
          <p:nvSpPr>
            <p:cNvPr id="185" name="TextBox 106">
              <a:extLst>
                <a:ext uri="{FF2B5EF4-FFF2-40B4-BE49-F238E27FC236}">
                  <a16:creationId xmlns:a16="http://schemas.microsoft.com/office/drawing/2014/main" id="{69419E5E-EE6C-407E-B853-A8D8A4633552}"/>
                </a:ext>
              </a:extLst>
            </p:cNvPr>
            <p:cNvSpPr txBox="1">
              <a:spLocks noChangeArrowheads="1"/>
            </p:cNvSpPr>
            <p:nvPr/>
          </p:nvSpPr>
          <p:spPr bwMode="auto">
            <a:xfrm>
              <a:off x="2916426" y="2437580"/>
              <a:ext cx="283473" cy="229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13%</a:t>
              </a:r>
            </a:p>
          </p:txBody>
        </p:sp>
        <p:cxnSp>
          <p:nvCxnSpPr>
            <p:cNvPr id="186" name="Straight Connector 185">
              <a:extLst>
                <a:ext uri="{FF2B5EF4-FFF2-40B4-BE49-F238E27FC236}">
                  <a16:creationId xmlns:a16="http://schemas.microsoft.com/office/drawing/2014/main" id="{8A411FB9-EE26-4465-BB72-E3A0FB2E9C67}"/>
                </a:ext>
              </a:extLst>
            </p:cNvPr>
            <p:cNvCxnSpPr/>
            <p:nvPr/>
          </p:nvCxnSpPr>
          <p:spPr bwMode="auto">
            <a:xfrm>
              <a:off x="2509520" y="2552158"/>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87" name="TextBox 102">
              <a:extLst>
                <a:ext uri="{FF2B5EF4-FFF2-40B4-BE49-F238E27FC236}">
                  <a16:creationId xmlns:a16="http://schemas.microsoft.com/office/drawing/2014/main" id="{EC4122EF-1D83-4547-B320-F970DC15C32A}"/>
                </a:ext>
              </a:extLst>
            </p:cNvPr>
            <p:cNvSpPr txBox="1">
              <a:spLocks noChangeArrowheads="1"/>
            </p:cNvSpPr>
            <p:nvPr/>
          </p:nvSpPr>
          <p:spPr bwMode="auto">
            <a:xfrm>
              <a:off x="1797384" y="2797962"/>
              <a:ext cx="641633" cy="171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900" dirty="0">
                  <a:solidFill>
                    <a:srgbClr val="939192"/>
                  </a:solidFill>
                  <a:latin typeface="Calibri"/>
                  <a:ea typeface="ＭＳ Ｐゴシック" charset="0"/>
                  <a:cs typeface="Arial" charset="0"/>
                </a:rPr>
                <a:t>Unemployed</a:t>
              </a:r>
            </a:p>
          </p:txBody>
        </p:sp>
        <p:sp>
          <p:nvSpPr>
            <p:cNvPr id="188" name="TextBox 105">
              <a:extLst>
                <a:ext uri="{FF2B5EF4-FFF2-40B4-BE49-F238E27FC236}">
                  <a16:creationId xmlns:a16="http://schemas.microsoft.com/office/drawing/2014/main" id="{9838B6CF-E2C9-4D58-9E26-30CF3F406A83}"/>
                </a:ext>
              </a:extLst>
            </p:cNvPr>
            <p:cNvSpPr txBox="1">
              <a:spLocks noChangeArrowheads="1"/>
            </p:cNvSpPr>
            <p:nvPr/>
          </p:nvSpPr>
          <p:spPr bwMode="auto">
            <a:xfrm>
              <a:off x="2958012" y="2712723"/>
              <a:ext cx="200298" cy="229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8%</a:t>
              </a:r>
            </a:p>
          </p:txBody>
        </p:sp>
        <p:cxnSp>
          <p:nvCxnSpPr>
            <p:cNvPr id="189" name="Straight Connector 188">
              <a:extLst>
                <a:ext uri="{FF2B5EF4-FFF2-40B4-BE49-F238E27FC236}">
                  <a16:creationId xmlns:a16="http://schemas.microsoft.com/office/drawing/2014/main" id="{A3C3CBF3-80E7-4324-82FA-430CBDDF2ACC}"/>
                </a:ext>
              </a:extLst>
            </p:cNvPr>
            <p:cNvCxnSpPr/>
            <p:nvPr/>
          </p:nvCxnSpPr>
          <p:spPr bwMode="auto">
            <a:xfrm>
              <a:off x="2509520" y="288389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90" name="TextBox 100">
              <a:extLst>
                <a:ext uri="{FF2B5EF4-FFF2-40B4-BE49-F238E27FC236}">
                  <a16:creationId xmlns:a16="http://schemas.microsoft.com/office/drawing/2014/main" id="{E766FC03-0A08-4C49-8E96-6A99F33EA471}"/>
                </a:ext>
              </a:extLst>
            </p:cNvPr>
            <p:cNvSpPr txBox="1">
              <a:spLocks noChangeArrowheads="1"/>
            </p:cNvSpPr>
            <p:nvPr/>
          </p:nvSpPr>
          <p:spPr bwMode="auto">
            <a:xfrm>
              <a:off x="2916426" y="2974703"/>
              <a:ext cx="283473" cy="229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227C8D"/>
                  </a:solidFill>
                  <a:latin typeface="Calibri"/>
                  <a:ea typeface="ＭＳ Ｐゴシック" charset="0"/>
                  <a:cs typeface="Arial" charset="0"/>
                </a:rPr>
                <a:t>12%</a:t>
              </a:r>
            </a:p>
          </p:txBody>
        </p:sp>
        <p:sp>
          <p:nvSpPr>
            <p:cNvPr id="191" name="TextBox 101">
              <a:extLst>
                <a:ext uri="{FF2B5EF4-FFF2-40B4-BE49-F238E27FC236}">
                  <a16:creationId xmlns:a16="http://schemas.microsoft.com/office/drawing/2014/main" id="{2D345B41-8B48-4871-A007-5DDB0E98DAD3}"/>
                </a:ext>
              </a:extLst>
            </p:cNvPr>
            <p:cNvSpPr txBox="1">
              <a:spLocks noChangeArrowheads="1"/>
            </p:cNvSpPr>
            <p:nvPr/>
          </p:nvSpPr>
          <p:spPr bwMode="auto">
            <a:xfrm>
              <a:off x="1810117" y="3029811"/>
              <a:ext cx="616172" cy="171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900" dirty="0">
                  <a:solidFill>
                    <a:srgbClr val="939192"/>
                  </a:solidFill>
                  <a:latin typeface="Calibri"/>
                  <a:ea typeface="ＭＳ Ｐゴシック" charset="0"/>
                  <a:cs typeface="Arial" charset="0"/>
                </a:rPr>
                <a:t>Homemaker</a:t>
              </a:r>
            </a:p>
          </p:txBody>
        </p:sp>
        <p:cxnSp>
          <p:nvCxnSpPr>
            <p:cNvPr id="192" name="Straight Connector 191">
              <a:extLst>
                <a:ext uri="{FF2B5EF4-FFF2-40B4-BE49-F238E27FC236}">
                  <a16:creationId xmlns:a16="http://schemas.microsoft.com/office/drawing/2014/main" id="{B859A6CF-90EE-4460-87D6-B28F69B131F5}"/>
                </a:ext>
              </a:extLst>
            </p:cNvPr>
            <p:cNvCxnSpPr/>
            <p:nvPr/>
          </p:nvCxnSpPr>
          <p:spPr bwMode="auto">
            <a:xfrm>
              <a:off x="2509520" y="3115744"/>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93" name="TextBox 100">
              <a:extLst>
                <a:ext uri="{FF2B5EF4-FFF2-40B4-BE49-F238E27FC236}">
                  <a16:creationId xmlns:a16="http://schemas.microsoft.com/office/drawing/2014/main" id="{BAAB2958-6756-4DB7-9764-35EB25C7C75D}"/>
                </a:ext>
              </a:extLst>
            </p:cNvPr>
            <p:cNvSpPr txBox="1">
              <a:spLocks noChangeArrowheads="1"/>
            </p:cNvSpPr>
            <p:nvPr/>
          </p:nvSpPr>
          <p:spPr bwMode="auto">
            <a:xfrm>
              <a:off x="2958016" y="3209152"/>
              <a:ext cx="200298" cy="229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227C8D"/>
                  </a:solidFill>
                  <a:latin typeface="Calibri"/>
                  <a:ea typeface="ＭＳ Ｐゴシック" charset="0"/>
                  <a:cs typeface="Arial" charset="0"/>
                </a:rPr>
                <a:t>8%</a:t>
              </a:r>
            </a:p>
          </p:txBody>
        </p:sp>
        <p:sp>
          <p:nvSpPr>
            <p:cNvPr id="194" name="TextBox 101">
              <a:extLst>
                <a:ext uri="{FF2B5EF4-FFF2-40B4-BE49-F238E27FC236}">
                  <a16:creationId xmlns:a16="http://schemas.microsoft.com/office/drawing/2014/main" id="{57C98850-C1B0-4D5B-AF2C-8150B21433C1}"/>
                </a:ext>
              </a:extLst>
            </p:cNvPr>
            <p:cNvSpPr txBox="1">
              <a:spLocks noChangeArrowheads="1"/>
            </p:cNvSpPr>
            <p:nvPr/>
          </p:nvSpPr>
          <p:spPr bwMode="auto">
            <a:xfrm>
              <a:off x="1972072" y="3261665"/>
              <a:ext cx="392109" cy="171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900" dirty="0">
                  <a:solidFill>
                    <a:srgbClr val="939192"/>
                  </a:solidFill>
                  <a:latin typeface="Calibri"/>
                  <a:ea typeface="ＭＳ Ｐゴシック" charset="0"/>
                  <a:cs typeface="Arial" charset="0"/>
                </a:rPr>
                <a:t>Student</a:t>
              </a:r>
            </a:p>
          </p:txBody>
        </p:sp>
        <p:cxnSp>
          <p:nvCxnSpPr>
            <p:cNvPr id="195" name="Straight Connector 194">
              <a:extLst>
                <a:ext uri="{FF2B5EF4-FFF2-40B4-BE49-F238E27FC236}">
                  <a16:creationId xmlns:a16="http://schemas.microsoft.com/office/drawing/2014/main" id="{322C1A02-AF30-4BDB-91AF-C1FD39632D4E}"/>
                </a:ext>
              </a:extLst>
            </p:cNvPr>
            <p:cNvCxnSpPr/>
            <p:nvPr/>
          </p:nvCxnSpPr>
          <p:spPr bwMode="auto">
            <a:xfrm>
              <a:off x="2509520" y="3347594"/>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231" name="Straight Connector 230">
            <a:extLst>
              <a:ext uri="{FF2B5EF4-FFF2-40B4-BE49-F238E27FC236}">
                <a16:creationId xmlns:a16="http://schemas.microsoft.com/office/drawing/2014/main" id="{0CA50BB0-883C-45B1-875E-6D57E9CE79AF}"/>
              </a:ext>
            </a:extLst>
          </p:cNvPr>
          <p:cNvCxnSpPr/>
          <p:nvPr/>
        </p:nvCxnSpPr>
        <p:spPr bwMode="auto">
          <a:xfrm>
            <a:off x="4931603" y="3465331"/>
            <a:ext cx="22307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A6D2E962-B845-4624-85EC-F611ADC38B34}"/>
              </a:ext>
            </a:extLst>
          </p:cNvPr>
          <p:cNvCxnSpPr/>
          <p:nvPr/>
        </p:nvCxnSpPr>
        <p:spPr bwMode="auto">
          <a:xfrm>
            <a:off x="4931603" y="3791635"/>
            <a:ext cx="24226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4AB8DD2E-79CB-4181-9EB6-C348F504FDB4}"/>
              </a:ext>
            </a:extLst>
          </p:cNvPr>
          <p:cNvCxnSpPr/>
          <p:nvPr/>
        </p:nvCxnSpPr>
        <p:spPr bwMode="auto">
          <a:xfrm>
            <a:off x="4931603" y="4103177"/>
            <a:ext cx="24226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DD80E1A6-B649-474B-A319-81468663D0BA}"/>
              </a:ext>
            </a:extLst>
          </p:cNvPr>
          <p:cNvCxnSpPr/>
          <p:nvPr/>
        </p:nvCxnSpPr>
        <p:spPr bwMode="auto">
          <a:xfrm>
            <a:off x="4931603" y="4360644"/>
            <a:ext cx="24226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235" name="TextBox 100">
            <a:extLst>
              <a:ext uri="{FF2B5EF4-FFF2-40B4-BE49-F238E27FC236}">
                <a16:creationId xmlns:a16="http://schemas.microsoft.com/office/drawing/2014/main" id="{2F6CF3E9-77AF-405E-A6EE-B378E96C8FF9}"/>
              </a:ext>
            </a:extLst>
          </p:cNvPr>
          <p:cNvSpPr txBox="1">
            <a:spLocks noChangeArrowheads="1"/>
          </p:cNvSpPr>
          <p:nvPr/>
        </p:nvSpPr>
        <p:spPr bwMode="auto">
          <a:xfrm>
            <a:off x="6319334" y="2971800"/>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227C8D"/>
                </a:solidFill>
                <a:latin typeface="Calibri"/>
                <a:ea typeface="ＭＳ Ｐゴシック" charset="0"/>
                <a:cs typeface="Arial" charset="0"/>
              </a:rPr>
              <a:t>16%</a:t>
            </a:r>
          </a:p>
        </p:txBody>
      </p:sp>
      <p:sp>
        <p:nvSpPr>
          <p:cNvPr id="236" name="TextBox 101">
            <a:extLst>
              <a:ext uri="{FF2B5EF4-FFF2-40B4-BE49-F238E27FC236}">
                <a16:creationId xmlns:a16="http://schemas.microsoft.com/office/drawing/2014/main" id="{E2FEDEB9-1342-4F4E-8BF8-A26EC997C4C8}"/>
              </a:ext>
            </a:extLst>
          </p:cNvPr>
          <p:cNvSpPr txBox="1">
            <a:spLocks noChangeArrowheads="1"/>
          </p:cNvSpPr>
          <p:nvPr/>
        </p:nvSpPr>
        <p:spPr bwMode="auto">
          <a:xfrm>
            <a:off x="5440343" y="3004751"/>
            <a:ext cx="344646"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900" dirty="0">
                <a:solidFill>
                  <a:srgbClr val="939192"/>
                </a:solidFill>
                <a:latin typeface="Calibri"/>
                <a:ea typeface="ＭＳ Ｐゴシック" charset="0"/>
                <a:cs typeface="Arial" charset="0"/>
              </a:rPr>
              <a:t>Retired</a:t>
            </a:r>
          </a:p>
        </p:txBody>
      </p:sp>
      <p:cxnSp>
        <p:nvCxnSpPr>
          <p:cNvPr id="237" name="Straight Connector 236">
            <a:extLst>
              <a:ext uri="{FF2B5EF4-FFF2-40B4-BE49-F238E27FC236}">
                <a16:creationId xmlns:a16="http://schemas.microsoft.com/office/drawing/2014/main" id="{5EA8BECF-3B41-4F88-B5DB-F059CE03DC2A}"/>
              </a:ext>
            </a:extLst>
          </p:cNvPr>
          <p:cNvCxnSpPr/>
          <p:nvPr/>
        </p:nvCxnSpPr>
        <p:spPr bwMode="auto">
          <a:xfrm>
            <a:off x="5935066" y="3073997"/>
            <a:ext cx="24226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Related image">
            <a:extLst>
              <a:ext uri="{FF2B5EF4-FFF2-40B4-BE49-F238E27FC236}">
                <a16:creationId xmlns:a16="http://schemas.microsoft.com/office/drawing/2014/main" id="{9E4033B4-C3FC-4CFB-97C4-5142D8B8F8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3468" y="3276122"/>
            <a:ext cx="968045" cy="125845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Image result for northeast midwest south west usa map">
            <a:extLst>
              <a:ext uri="{FF2B5EF4-FFF2-40B4-BE49-F238E27FC236}">
                <a16:creationId xmlns:a16="http://schemas.microsoft.com/office/drawing/2014/main" id="{0AAFF86C-07BD-4196-840C-DB5CBF7E8A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2510" y="3505702"/>
            <a:ext cx="1284974" cy="790259"/>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07">
            <a:extLst>
              <a:ext uri="{FF2B5EF4-FFF2-40B4-BE49-F238E27FC236}">
                <a16:creationId xmlns:a16="http://schemas.microsoft.com/office/drawing/2014/main" id="{3274C558-DC75-49F3-BC4A-54277B13AEA6}"/>
              </a:ext>
            </a:extLst>
          </p:cNvPr>
          <p:cNvSpPr txBox="1">
            <a:spLocks noChangeArrowheads="1"/>
          </p:cNvSpPr>
          <p:nvPr/>
        </p:nvSpPr>
        <p:spPr bwMode="auto">
          <a:xfrm>
            <a:off x="980598" y="3306095"/>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21%</a:t>
            </a:r>
          </a:p>
        </p:txBody>
      </p:sp>
      <p:sp>
        <p:nvSpPr>
          <p:cNvPr id="117" name="TextBox 107">
            <a:extLst>
              <a:ext uri="{FF2B5EF4-FFF2-40B4-BE49-F238E27FC236}">
                <a16:creationId xmlns:a16="http://schemas.microsoft.com/office/drawing/2014/main" id="{B6B0B93F-893C-4AC1-9951-197B71C0B2C8}"/>
              </a:ext>
            </a:extLst>
          </p:cNvPr>
          <p:cNvSpPr txBox="1">
            <a:spLocks noChangeArrowheads="1"/>
          </p:cNvSpPr>
          <p:nvPr/>
        </p:nvSpPr>
        <p:spPr bwMode="auto">
          <a:xfrm>
            <a:off x="980597" y="3555851"/>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10%</a:t>
            </a:r>
          </a:p>
        </p:txBody>
      </p:sp>
      <p:sp>
        <p:nvSpPr>
          <p:cNvPr id="118" name="TextBox 107">
            <a:extLst>
              <a:ext uri="{FF2B5EF4-FFF2-40B4-BE49-F238E27FC236}">
                <a16:creationId xmlns:a16="http://schemas.microsoft.com/office/drawing/2014/main" id="{2DB6D7AF-685D-4F26-ADA7-D1D172825279}"/>
              </a:ext>
            </a:extLst>
          </p:cNvPr>
          <p:cNvSpPr txBox="1">
            <a:spLocks noChangeArrowheads="1"/>
          </p:cNvSpPr>
          <p:nvPr/>
        </p:nvSpPr>
        <p:spPr bwMode="auto">
          <a:xfrm>
            <a:off x="980596" y="3869137"/>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17%</a:t>
            </a:r>
          </a:p>
        </p:txBody>
      </p:sp>
      <p:sp>
        <p:nvSpPr>
          <p:cNvPr id="119" name="TextBox 107">
            <a:extLst>
              <a:ext uri="{FF2B5EF4-FFF2-40B4-BE49-F238E27FC236}">
                <a16:creationId xmlns:a16="http://schemas.microsoft.com/office/drawing/2014/main" id="{5E20055B-E4BC-4C39-823A-12BA899F55A6}"/>
              </a:ext>
            </a:extLst>
          </p:cNvPr>
          <p:cNvSpPr txBox="1">
            <a:spLocks noChangeArrowheads="1"/>
          </p:cNvSpPr>
          <p:nvPr/>
        </p:nvSpPr>
        <p:spPr bwMode="auto">
          <a:xfrm>
            <a:off x="980609" y="4190325"/>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10%</a:t>
            </a:r>
          </a:p>
        </p:txBody>
      </p:sp>
      <p:sp>
        <p:nvSpPr>
          <p:cNvPr id="120" name="TextBox 107">
            <a:extLst>
              <a:ext uri="{FF2B5EF4-FFF2-40B4-BE49-F238E27FC236}">
                <a16:creationId xmlns:a16="http://schemas.microsoft.com/office/drawing/2014/main" id="{96A4A3C4-E814-4957-804F-34C9A852A29D}"/>
              </a:ext>
            </a:extLst>
          </p:cNvPr>
          <p:cNvSpPr txBox="1">
            <a:spLocks noChangeArrowheads="1"/>
          </p:cNvSpPr>
          <p:nvPr/>
        </p:nvSpPr>
        <p:spPr bwMode="auto">
          <a:xfrm>
            <a:off x="2381083" y="3306095"/>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19%</a:t>
            </a:r>
          </a:p>
        </p:txBody>
      </p:sp>
      <p:sp>
        <p:nvSpPr>
          <p:cNvPr id="121" name="TextBox 107">
            <a:extLst>
              <a:ext uri="{FF2B5EF4-FFF2-40B4-BE49-F238E27FC236}">
                <a16:creationId xmlns:a16="http://schemas.microsoft.com/office/drawing/2014/main" id="{70AB4CA9-FA13-4BEE-AD58-31D37986E728}"/>
              </a:ext>
            </a:extLst>
          </p:cNvPr>
          <p:cNvSpPr txBox="1">
            <a:spLocks noChangeArrowheads="1"/>
          </p:cNvSpPr>
          <p:nvPr/>
        </p:nvSpPr>
        <p:spPr bwMode="auto">
          <a:xfrm>
            <a:off x="2420356" y="3540681"/>
            <a:ext cx="18915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5%</a:t>
            </a:r>
          </a:p>
        </p:txBody>
      </p:sp>
      <p:sp>
        <p:nvSpPr>
          <p:cNvPr id="124" name="TextBox 107">
            <a:extLst>
              <a:ext uri="{FF2B5EF4-FFF2-40B4-BE49-F238E27FC236}">
                <a16:creationId xmlns:a16="http://schemas.microsoft.com/office/drawing/2014/main" id="{41F582A3-F6B6-486C-A16D-05E0B6BB1FB1}"/>
              </a:ext>
            </a:extLst>
          </p:cNvPr>
          <p:cNvSpPr txBox="1">
            <a:spLocks noChangeArrowheads="1"/>
          </p:cNvSpPr>
          <p:nvPr/>
        </p:nvSpPr>
        <p:spPr bwMode="auto">
          <a:xfrm>
            <a:off x="2428071" y="3854486"/>
            <a:ext cx="18915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4%</a:t>
            </a:r>
          </a:p>
        </p:txBody>
      </p:sp>
      <p:sp>
        <p:nvSpPr>
          <p:cNvPr id="125" name="TextBox 107">
            <a:extLst>
              <a:ext uri="{FF2B5EF4-FFF2-40B4-BE49-F238E27FC236}">
                <a16:creationId xmlns:a16="http://schemas.microsoft.com/office/drawing/2014/main" id="{795D6909-7619-4AFF-81A0-43FB3751E1A6}"/>
              </a:ext>
            </a:extLst>
          </p:cNvPr>
          <p:cNvSpPr txBox="1">
            <a:spLocks noChangeArrowheads="1"/>
          </p:cNvSpPr>
          <p:nvPr/>
        </p:nvSpPr>
        <p:spPr bwMode="auto">
          <a:xfrm>
            <a:off x="2388796" y="4204515"/>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0085B4">
                    <a:lumMod val="75000"/>
                  </a:srgbClr>
                </a:solidFill>
                <a:latin typeface="Calibri"/>
                <a:ea typeface="ＭＳ Ｐゴシック" charset="0"/>
                <a:cs typeface="Arial" charset="0"/>
              </a:rPr>
              <a:t>14%</a:t>
            </a:r>
          </a:p>
        </p:txBody>
      </p:sp>
      <p:sp>
        <p:nvSpPr>
          <p:cNvPr id="139" name="TextBox 100">
            <a:extLst>
              <a:ext uri="{FF2B5EF4-FFF2-40B4-BE49-F238E27FC236}">
                <a16:creationId xmlns:a16="http://schemas.microsoft.com/office/drawing/2014/main" id="{05DAF94D-8565-4992-BDE9-B206BA3C2958}"/>
              </a:ext>
            </a:extLst>
          </p:cNvPr>
          <p:cNvSpPr txBox="1">
            <a:spLocks noChangeArrowheads="1"/>
          </p:cNvSpPr>
          <p:nvPr/>
        </p:nvSpPr>
        <p:spPr bwMode="auto">
          <a:xfrm>
            <a:off x="4599969" y="2332672"/>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200" dirty="0">
                <a:solidFill>
                  <a:srgbClr val="227C8D"/>
                </a:solidFill>
                <a:latin typeface="Calibri"/>
                <a:ea typeface="ＭＳ Ｐゴシック" charset="0"/>
                <a:cs typeface="Arial" charset="0"/>
              </a:rPr>
              <a:t>11%</a:t>
            </a:r>
          </a:p>
        </p:txBody>
      </p:sp>
      <p:sp>
        <p:nvSpPr>
          <p:cNvPr id="140" name="TextBox 101">
            <a:extLst>
              <a:ext uri="{FF2B5EF4-FFF2-40B4-BE49-F238E27FC236}">
                <a16:creationId xmlns:a16="http://schemas.microsoft.com/office/drawing/2014/main" id="{93720527-9157-4C33-88BB-E12F6DDCAD33}"/>
              </a:ext>
            </a:extLst>
          </p:cNvPr>
          <p:cNvSpPr txBox="1">
            <a:spLocks noChangeArrowheads="1"/>
          </p:cNvSpPr>
          <p:nvPr/>
        </p:nvSpPr>
        <p:spPr bwMode="auto">
          <a:xfrm>
            <a:off x="3586474" y="2344212"/>
            <a:ext cx="519373"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defTabSz="342900" eaLnBrk="1" fontAlgn="base" hangingPunct="1">
              <a:spcBef>
                <a:spcPct val="0"/>
              </a:spcBef>
              <a:spcAft>
                <a:spcPct val="0"/>
              </a:spcAft>
            </a:pPr>
            <a:r>
              <a:rPr lang="en-US" sz="1050" dirty="0">
                <a:solidFill>
                  <a:srgbClr val="939192"/>
                </a:solidFill>
                <a:latin typeface="Calibri"/>
                <a:ea typeface="ＭＳ Ｐゴシック" charset="0"/>
                <a:cs typeface="Arial" charset="0"/>
              </a:rPr>
              <a:t>Associate</a:t>
            </a:r>
          </a:p>
        </p:txBody>
      </p:sp>
      <p:cxnSp>
        <p:nvCxnSpPr>
          <p:cNvPr id="141" name="Straight Connector 140">
            <a:extLst>
              <a:ext uri="{FF2B5EF4-FFF2-40B4-BE49-F238E27FC236}">
                <a16:creationId xmlns:a16="http://schemas.microsoft.com/office/drawing/2014/main" id="{225C509A-0AAB-4B65-BB01-BD3B2F700E16}"/>
              </a:ext>
            </a:extLst>
          </p:cNvPr>
          <p:cNvCxnSpPr/>
          <p:nvPr/>
        </p:nvCxnSpPr>
        <p:spPr bwMode="auto">
          <a:xfrm>
            <a:off x="4215706" y="2425004"/>
            <a:ext cx="24226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174531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algn="r" defTabSz="685800" eaLnBrk="1" fontAlgn="base" hangingPunct="1">
              <a:spcBef>
                <a:spcPct val="0"/>
              </a:spcBef>
              <a:spcAft>
                <a:spcPct val="0"/>
              </a:spcAft>
              <a:defRPr/>
            </a:pPr>
            <a:fld id="{3581FB0F-AB68-47C0-92F4-E32AB184B4B6}" type="slidenum">
              <a:rPr lang="en-US" b="1">
                <a:solidFill>
                  <a:srgbClr val="5F5F5F"/>
                </a:solidFill>
              </a:rPr>
              <a:pPr algn="r" defTabSz="685800" eaLnBrk="1" fontAlgn="base" hangingPunct="1">
                <a:spcBef>
                  <a:spcPct val="0"/>
                </a:spcBef>
                <a:spcAft>
                  <a:spcPct val="0"/>
                </a:spcAft>
                <a:defRPr/>
              </a:pPr>
              <a:t>7</a:t>
            </a:fld>
            <a:endParaRPr lang="en-US" b="1" dirty="0">
              <a:solidFill>
                <a:srgbClr val="5F5F5F"/>
              </a:solidFill>
            </a:endParaRPr>
          </a:p>
        </p:txBody>
      </p:sp>
      <p:sp>
        <p:nvSpPr>
          <p:cNvPr id="13316" name="Text Box 3"/>
          <p:cNvSpPr txBox="1">
            <a:spLocks noChangeArrowheads="1"/>
          </p:cNvSpPr>
          <p:nvPr/>
        </p:nvSpPr>
        <p:spPr bwMode="auto">
          <a:xfrm>
            <a:off x="1" y="4970376"/>
            <a:ext cx="5679938"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675" b="1" dirty="0">
                <a:solidFill>
                  <a:srgbClr val="000000">
                    <a:lumMod val="50000"/>
                  </a:srgbClr>
                </a:solidFill>
                <a:latin typeface="Arial" panose="020B0604020202020204" pitchFamily="34" charset="0"/>
                <a:cs typeface="Arial" panose="020B0604020202020204" pitchFamily="34" charset="0"/>
              </a:rPr>
              <a:t>Q10. </a:t>
            </a:r>
            <a:r>
              <a:rPr lang="en-US" sz="675" dirty="0">
                <a:solidFill>
                  <a:srgbClr val="000000">
                    <a:lumMod val="50000"/>
                  </a:srgbClr>
                </a:solidFill>
                <a:latin typeface="Arial" panose="020B0604020202020204" pitchFamily="34" charset="0"/>
                <a:cs typeface="Arial" panose="020B0604020202020204" pitchFamily="34" charset="0"/>
              </a:rPr>
              <a:t>Have you heard anything about the next U.S. Census taking place in 2020 or, like many people, have you not heard anything about that?</a:t>
            </a:r>
          </a:p>
        </p:txBody>
      </p:sp>
      <p:sp>
        <p:nvSpPr>
          <p:cNvPr id="31" name="TextBox 30"/>
          <p:cNvSpPr txBox="1"/>
          <p:nvPr/>
        </p:nvSpPr>
        <p:spPr>
          <a:xfrm>
            <a:off x="-126060" y="1843728"/>
            <a:ext cx="184731" cy="230832"/>
          </a:xfrm>
          <a:prstGeom prst="rect">
            <a:avLst/>
          </a:prstGeom>
          <a:noFill/>
        </p:spPr>
        <p:txBody>
          <a:bodyPr wrap="none" rtlCol="0">
            <a:spAutoFit/>
          </a:bodyPr>
          <a:lstStyle/>
          <a:p>
            <a:pPr defTabSz="685800" fontAlgn="base">
              <a:spcBef>
                <a:spcPct val="0"/>
              </a:spcBef>
              <a:spcAft>
                <a:spcPct val="0"/>
              </a:spcAft>
              <a:defRPr/>
            </a:pPr>
            <a:endParaRPr lang="en-US" sz="900" b="1" u="sng" dirty="0">
              <a:solidFill>
                <a:srgbClr val="FFFFFF"/>
              </a:solidFill>
              <a:latin typeface="Arial" charset="0"/>
              <a:cs typeface="Times New Roman" pitchFamily="18" charset="0"/>
            </a:endParaRPr>
          </a:p>
        </p:txBody>
      </p:sp>
      <p:sp>
        <p:nvSpPr>
          <p:cNvPr id="16" name="Rectangle 3"/>
          <p:cNvSpPr>
            <a:spLocks noGrp="1" noChangeArrowheads="1"/>
          </p:cNvSpPr>
          <p:nvPr>
            <p:ph type="title"/>
          </p:nvPr>
        </p:nvSpPr>
        <p:spPr>
          <a:xfrm>
            <a:off x="94022" y="48073"/>
            <a:ext cx="6669958" cy="980627"/>
          </a:xfrm>
        </p:spPr>
        <p:txBody>
          <a:bodyPr/>
          <a:lstStyle/>
          <a:p>
            <a:pPr algn="just" eaLnBrk="1" hangingPunct="1"/>
            <a:r>
              <a:rPr lang="en-US" sz="1650" dirty="0">
                <a:latin typeface="Calibri" panose="020F0502020204030204" pitchFamily="34" charset="0"/>
                <a:cs typeface="Calibri" panose="020F0502020204030204" pitchFamily="34" charset="0"/>
              </a:rPr>
              <a:t>A majority (55%) of AAPIs have not heard anything about the 2020 Census. </a:t>
            </a:r>
          </a:p>
        </p:txBody>
      </p:sp>
      <p:sp>
        <p:nvSpPr>
          <p:cNvPr id="17" name="Rectangle 16"/>
          <p:cNvSpPr/>
          <p:nvPr/>
        </p:nvSpPr>
        <p:spPr bwMode="auto">
          <a:xfrm>
            <a:off x="168021" y="1218964"/>
            <a:ext cx="6521958" cy="300082"/>
          </a:xfrm>
          <a:prstGeom prst="rect">
            <a:avLst/>
          </a:prstGeom>
          <a:solidFill>
            <a:srgbClr val="7F7F7F"/>
          </a:solidFill>
          <a:ln w="3175" cap="flat" cmpd="sng" algn="ctr">
            <a:noFill/>
            <a:prstDash val="solid"/>
            <a:round/>
            <a:headEnd type="none" w="med" len="med"/>
            <a:tailEnd type="none" w="med" len="med"/>
          </a:ln>
          <a:effectLst/>
          <a:extLst/>
        </p:spPr>
        <p:txBody>
          <a:bodyPr wrap="square" anchor="ctr" anchorCtr="1">
            <a:spAutoFit/>
          </a:bodyPr>
          <a:lstStyle/>
          <a:p>
            <a:pPr algn="r" defTabSz="342900">
              <a:defRPr/>
            </a:pPr>
            <a:endParaRPr lang="en-US" sz="1350" dirty="0">
              <a:solidFill>
                <a:srgbClr val="000000"/>
              </a:solidFill>
              <a:latin typeface="Calibri" pitchFamily="34" charset="0"/>
              <a:ea typeface="ＭＳ Ｐゴシック" charset="0"/>
              <a:cs typeface="Times New Roman" pitchFamily="18" charset="0"/>
            </a:endParaRPr>
          </a:p>
        </p:txBody>
      </p:sp>
      <p:graphicFrame>
        <p:nvGraphicFramePr>
          <p:cNvPr id="14" name="Object 4">
            <a:extLst>
              <a:ext uri="{FF2B5EF4-FFF2-40B4-BE49-F238E27FC236}">
                <a16:creationId xmlns:a16="http://schemas.microsoft.com/office/drawing/2014/main" id="{09A4D648-CE28-4F12-A045-A6C0910337F7}"/>
              </a:ext>
            </a:extLst>
          </p:cNvPr>
          <p:cNvGraphicFramePr>
            <a:graphicFrameLocks noChangeAspect="1"/>
          </p:cNvGraphicFramePr>
          <p:nvPr>
            <p:extLst/>
          </p:nvPr>
        </p:nvGraphicFramePr>
        <p:xfrm>
          <a:off x="168021" y="1485901"/>
          <a:ext cx="6461379" cy="311568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E67F190B-39C6-4365-8D39-861C3D3E1A89}"/>
              </a:ext>
            </a:extLst>
          </p:cNvPr>
          <p:cNvSpPr txBox="1">
            <a:spLocks noChangeArrowheads="1"/>
          </p:cNvSpPr>
          <p:nvPr/>
        </p:nvSpPr>
        <p:spPr bwMode="auto">
          <a:xfrm>
            <a:off x="2398440" y="1255067"/>
            <a:ext cx="2345010"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a:defRPr sz="2000">
                <a:solidFill>
                  <a:schemeClr val="tx1"/>
                </a:solidFill>
                <a:latin typeface="Calibri" charset="0"/>
                <a:ea typeface="MS PGothic" charset="0"/>
                <a:cs typeface="MS PGothic" charset="0"/>
              </a:defRPr>
            </a:lvl2pPr>
            <a:lvl3pPr>
              <a:defRPr>
                <a:solidFill>
                  <a:schemeClr val="tx1"/>
                </a:solidFill>
                <a:latin typeface="Calibri" charset="0"/>
                <a:ea typeface="MS PGothic" charset="0"/>
                <a:cs typeface="MS PGothic" charset="0"/>
              </a:defRPr>
            </a:lvl3pPr>
            <a:lvl4pPr>
              <a:defRPr sz="16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hangingPunct="0">
              <a:defRPr sz="1600">
                <a:solidFill>
                  <a:schemeClr val="tx1"/>
                </a:solidFill>
                <a:latin typeface="Calibri" charset="0"/>
                <a:ea typeface="MS PGothic" charset="0"/>
                <a:cs typeface="MS PGothic" charset="0"/>
              </a:defRPr>
            </a:lvl6pPr>
            <a:lvl7pPr eaLnBrk="0" hangingPunct="0">
              <a:defRPr sz="1600">
                <a:solidFill>
                  <a:schemeClr val="tx1"/>
                </a:solidFill>
                <a:latin typeface="Calibri" charset="0"/>
                <a:ea typeface="MS PGothic" charset="0"/>
                <a:cs typeface="MS PGothic" charset="0"/>
              </a:defRPr>
            </a:lvl7pPr>
            <a:lvl8pPr eaLnBrk="0" hangingPunct="0">
              <a:defRPr sz="1600">
                <a:solidFill>
                  <a:schemeClr val="tx1"/>
                </a:solidFill>
                <a:latin typeface="Calibri" charset="0"/>
                <a:ea typeface="MS PGothic" charset="0"/>
                <a:cs typeface="MS PGothic" charset="0"/>
              </a:defRPr>
            </a:lvl8pPr>
            <a:lvl9pPr eaLnBrk="0" hangingPunct="0">
              <a:defRPr sz="1600">
                <a:solidFill>
                  <a:schemeClr val="tx1"/>
                </a:solidFill>
                <a:latin typeface="Calibri" charset="0"/>
                <a:ea typeface="MS PGothic" charset="0"/>
                <a:cs typeface="MS PGothic" charset="0"/>
              </a:defRPr>
            </a:lvl9pPr>
          </a:lstStyle>
          <a:p>
            <a:pPr algn="ctr" defTabSz="342900"/>
            <a:r>
              <a:rPr lang="en-US" sz="1050" b="1" dirty="0">
                <a:solidFill>
                  <a:srgbClr val="FFFFFF"/>
                </a:solidFill>
              </a:rPr>
              <a:t>Knowledge of 2020 Census</a:t>
            </a:r>
          </a:p>
        </p:txBody>
      </p:sp>
    </p:spTree>
    <p:extLst>
      <p:ext uri="{BB962C8B-B14F-4D97-AF65-F5344CB8AC3E}">
        <p14:creationId xmlns:p14="http://schemas.microsoft.com/office/powerpoint/2010/main" val="3280596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defTabSz="685800" eaLnBrk="1" hangingPunct="1">
              <a:defRPr/>
            </a:pPr>
            <a:fld id="{9A641262-D422-4672-BA99-93886803F939}" type="slidenum">
              <a:rPr lang="en-US" sz="675" kern="0">
                <a:solidFill>
                  <a:srgbClr val="000000"/>
                </a:solidFill>
              </a:rPr>
              <a:pPr defTabSz="685800" eaLnBrk="1" hangingPunct="1">
                <a:defRPr/>
              </a:pPr>
              <a:t>8</a:t>
            </a:fld>
            <a:endParaRPr lang="en-US" sz="675" kern="0" dirty="0">
              <a:solidFill>
                <a:srgbClr val="000000"/>
              </a:solidFill>
            </a:endParaRPr>
          </a:p>
        </p:txBody>
      </p:sp>
      <p:graphicFrame>
        <p:nvGraphicFramePr>
          <p:cNvPr id="11" name="Object 12"/>
          <p:cNvGraphicFramePr>
            <a:graphicFrameLocks noChangeAspect="1"/>
          </p:cNvGraphicFramePr>
          <p:nvPr>
            <p:extLst>
              <p:ext uri="{D42A27DB-BD31-4B8C-83A1-F6EECF244321}">
                <p14:modId xmlns:p14="http://schemas.microsoft.com/office/powerpoint/2010/main" val="1383544729"/>
              </p:ext>
            </p:extLst>
          </p:nvPr>
        </p:nvGraphicFramePr>
        <p:xfrm>
          <a:off x="195445" y="1201863"/>
          <a:ext cx="6154159" cy="329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a:cxnSpLocks/>
          </p:cNvCxnSpPr>
          <p:nvPr/>
        </p:nvCxnSpPr>
        <p:spPr bwMode="auto">
          <a:xfrm flipH="1">
            <a:off x="1314450" y="2000250"/>
            <a:ext cx="4933190" cy="0"/>
          </a:xfrm>
          <a:prstGeom prst="line">
            <a:avLst/>
          </a:pr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aphicFrame>
        <p:nvGraphicFramePr>
          <p:cNvPr id="16" name="Table 15">
            <a:extLst>
              <a:ext uri="{FF2B5EF4-FFF2-40B4-BE49-F238E27FC236}">
                <a16:creationId xmlns:a16="http://schemas.microsoft.com/office/drawing/2014/main" id="{047149E5-D746-40A0-A420-88B60AABB79A}"/>
              </a:ext>
            </a:extLst>
          </p:cNvPr>
          <p:cNvGraphicFramePr>
            <a:graphicFrameLocks noGrp="1"/>
          </p:cNvGraphicFramePr>
          <p:nvPr>
            <p:extLst/>
          </p:nvPr>
        </p:nvGraphicFramePr>
        <p:xfrm>
          <a:off x="6343650" y="1085850"/>
          <a:ext cx="400050" cy="3411837"/>
        </p:xfrm>
        <a:graphic>
          <a:graphicData uri="http://schemas.openxmlformats.org/drawingml/2006/table">
            <a:tbl>
              <a:tblPr firstRow="1" bandRow="1">
                <a:tableStyleId>{2D5ABB26-0587-4C30-8999-92F81FD0307C}</a:tableStyleId>
              </a:tblPr>
              <a:tblGrid>
                <a:gridCol w="400050">
                  <a:extLst>
                    <a:ext uri="{9D8B030D-6E8A-4147-A177-3AD203B41FA5}">
                      <a16:colId xmlns:a16="http://schemas.microsoft.com/office/drawing/2014/main" val="20000"/>
                    </a:ext>
                  </a:extLst>
                </a:gridCol>
              </a:tblGrid>
              <a:tr h="429170">
                <a:tc>
                  <a:txBody>
                    <a:bodyPr/>
                    <a:lstStyle/>
                    <a:p>
                      <a:pPr algn="ctr"/>
                      <a:r>
                        <a:rPr lang="en-US" sz="900" b="1" dirty="0">
                          <a:solidFill>
                            <a:srgbClr val="000000"/>
                          </a:solidFill>
                          <a:latin typeface="+mn-lt"/>
                        </a:rPr>
                        <a:t>Not Sure</a:t>
                      </a:r>
                    </a:p>
                  </a:txBody>
                  <a:tcPr marL="0" marR="0" marT="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297892">
                <a:tc>
                  <a:txBody>
                    <a:bodyPr/>
                    <a:lstStyle/>
                    <a:p>
                      <a:pPr algn="ctr"/>
                      <a:endParaRPr lang="en-US" sz="900" b="1" dirty="0">
                        <a:solidFill>
                          <a:schemeClr val="tx1">
                            <a:lumMod val="50000"/>
                          </a:schemeClr>
                        </a:solidFill>
                        <a:latin typeface="+mn-lt"/>
                      </a:endParaRPr>
                    </a:p>
                    <a:p>
                      <a:pPr algn="ctr"/>
                      <a:r>
                        <a:rPr lang="en-US" sz="900" b="1" dirty="0">
                          <a:solidFill>
                            <a:schemeClr val="tx1">
                              <a:lumMod val="50000"/>
                            </a:schemeClr>
                          </a:solidFill>
                          <a:latin typeface="+mn-lt"/>
                        </a:rPr>
                        <a:t>9</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837209854"/>
                  </a:ext>
                </a:extLst>
              </a:tr>
              <a:tr h="301639">
                <a:tc>
                  <a:txBody>
                    <a:bodyPr/>
                    <a:lstStyle/>
                    <a:p>
                      <a:pPr algn="ctr"/>
                      <a:endParaRPr lang="en-US" sz="900" b="1" dirty="0">
                        <a:solidFill>
                          <a:schemeClr val="tx1">
                            <a:lumMod val="50000"/>
                          </a:schemeClr>
                        </a:solidFill>
                        <a:latin typeface="+mn-lt"/>
                      </a:endParaRP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637955750"/>
                  </a:ext>
                </a:extLst>
              </a:tr>
              <a:tr h="297892">
                <a:tc>
                  <a:txBody>
                    <a:bodyPr/>
                    <a:lstStyle/>
                    <a:p>
                      <a:pPr algn="ctr"/>
                      <a:r>
                        <a:rPr lang="en-US" sz="900" b="1" dirty="0">
                          <a:solidFill>
                            <a:schemeClr val="tx1">
                              <a:lumMod val="50000"/>
                            </a:schemeClr>
                          </a:solidFill>
                          <a:latin typeface="+mn-lt"/>
                        </a:rPr>
                        <a:t>11</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264526110"/>
                  </a:ext>
                </a:extLst>
              </a:tr>
              <a:tr h="297892">
                <a:tc>
                  <a:txBody>
                    <a:bodyPr/>
                    <a:lstStyle/>
                    <a:p>
                      <a:pPr algn="ctr"/>
                      <a:r>
                        <a:rPr lang="en-US" sz="900" b="1" dirty="0">
                          <a:solidFill>
                            <a:schemeClr val="tx1">
                              <a:lumMod val="50000"/>
                            </a:schemeClr>
                          </a:solidFill>
                          <a:latin typeface="+mn-lt"/>
                        </a:rPr>
                        <a:t>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500912557"/>
                  </a:ext>
                </a:extLst>
              </a:tr>
              <a:tr h="297892">
                <a:tc>
                  <a:txBody>
                    <a:bodyPr/>
                    <a:lstStyle/>
                    <a:p>
                      <a:pPr algn="ctr"/>
                      <a:r>
                        <a:rPr lang="en-US" sz="900" b="1" dirty="0">
                          <a:solidFill>
                            <a:schemeClr val="tx1">
                              <a:lumMod val="50000"/>
                            </a:schemeClr>
                          </a:solidFill>
                          <a:latin typeface="+mn-lt"/>
                        </a:rPr>
                        <a:t>11</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4000345886"/>
                  </a:ext>
                </a:extLst>
              </a:tr>
              <a:tr h="297892">
                <a:tc>
                  <a:txBody>
                    <a:bodyPr/>
                    <a:lstStyle/>
                    <a:p>
                      <a:pPr algn="ctr"/>
                      <a:r>
                        <a:rPr lang="en-US" sz="900" b="1" dirty="0">
                          <a:solidFill>
                            <a:schemeClr val="tx1">
                              <a:lumMod val="50000"/>
                            </a:schemeClr>
                          </a:solidFill>
                          <a:latin typeface="+mn-lt"/>
                        </a:rPr>
                        <a:t>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247100019"/>
                  </a:ext>
                </a:extLst>
              </a:tr>
              <a:tr h="297892">
                <a:tc>
                  <a:txBody>
                    <a:bodyPr/>
                    <a:lstStyle/>
                    <a:p>
                      <a:pPr algn="ctr"/>
                      <a:r>
                        <a:rPr lang="en-US" sz="900" b="1" dirty="0">
                          <a:solidFill>
                            <a:schemeClr val="tx1">
                              <a:lumMod val="50000"/>
                            </a:schemeClr>
                          </a:solidFill>
                          <a:latin typeface="+mn-lt"/>
                        </a:rPr>
                        <a:t>11</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14294212"/>
                  </a:ext>
                </a:extLst>
              </a:tr>
              <a:tr h="297892">
                <a:tc>
                  <a:txBody>
                    <a:bodyPr/>
                    <a:lstStyle/>
                    <a:p>
                      <a:pPr algn="ctr"/>
                      <a:r>
                        <a:rPr lang="en-US" sz="900" b="1" dirty="0">
                          <a:solidFill>
                            <a:schemeClr val="tx1">
                              <a:lumMod val="50000"/>
                            </a:schemeClr>
                          </a:solidFill>
                          <a:latin typeface="+mn-lt"/>
                        </a:rPr>
                        <a:t>7</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427097912"/>
                  </a:ext>
                </a:extLst>
              </a:tr>
              <a:tr h="297892">
                <a:tc>
                  <a:txBody>
                    <a:bodyPr/>
                    <a:lstStyle/>
                    <a:p>
                      <a:pPr algn="ctr"/>
                      <a:r>
                        <a:rPr lang="en-US" sz="900" b="1" dirty="0">
                          <a:solidFill>
                            <a:schemeClr val="tx1">
                              <a:lumMod val="50000"/>
                            </a:schemeClr>
                          </a:solidFill>
                          <a:latin typeface="+mn-lt"/>
                        </a:rPr>
                        <a:t>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388910321"/>
                  </a:ext>
                </a:extLst>
              </a:tr>
              <a:tr h="297892">
                <a:tc>
                  <a:txBody>
                    <a:bodyPr/>
                    <a:lstStyle/>
                    <a:p>
                      <a:pPr algn="ctr"/>
                      <a:r>
                        <a:rPr lang="en-US" sz="900" b="1" dirty="0">
                          <a:solidFill>
                            <a:schemeClr val="tx1">
                              <a:lumMod val="50000"/>
                            </a:schemeClr>
                          </a:solidFill>
                          <a:latin typeface="+mn-lt"/>
                        </a:rPr>
                        <a:t>7</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012604393"/>
                  </a:ext>
                </a:extLst>
              </a:tr>
            </a:tbl>
          </a:graphicData>
        </a:graphic>
      </p:graphicFrame>
      <p:sp>
        <p:nvSpPr>
          <p:cNvPr id="2" name="TextBox 1">
            <a:extLst>
              <a:ext uri="{FF2B5EF4-FFF2-40B4-BE49-F238E27FC236}">
                <a16:creationId xmlns:a16="http://schemas.microsoft.com/office/drawing/2014/main" id="{FB5C3ACF-F042-4918-8962-9350DA33CA6A}"/>
              </a:ext>
            </a:extLst>
          </p:cNvPr>
          <p:cNvSpPr txBox="1"/>
          <p:nvPr/>
        </p:nvSpPr>
        <p:spPr>
          <a:xfrm>
            <a:off x="3781045" y="1167229"/>
            <a:ext cx="1896225" cy="276999"/>
          </a:xfrm>
          <a:prstGeom prst="rect">
            <a:avLst/>
          </a:prstGeom>
          <a:noFill/>
        </p:spPr>
        <p:txBody>
          <a:bodyPr wrap="none" rtlCol="0">
            <a:spAutoFit/>
          </a:bodyPr>
          <a:lstStyle/>
          <a:p>
            <a:pPr defTabSz="342900"/>
            <a:r>
              <a:rPr lang="en-US" sz="1200" b="1" u="sng" dirty="0">
                <a:solidFill>
                  <a:srgbClr val="000000"/>
                </a:solidFill>
                <a:latin typeface="Calibri"/>
              </a:rPr>
              <a:t>Knowledge of 2020 Census</a:t>
            </a:r>
          </a:p>
        </p:txBody>
      </p:sp>
      <p:sp>
        <p:nvSpPr>
          <p:cNvPr id="23" name="Text Box 3">
            <a:extLst>
              <a:ext uri="{FF2B5EF4-FFF2-40B4-BE49-F238E27FC236}">
                <a16:creationId xmlns:a16="http://schemas.microsoft.com/office/drawing/2014/main" id="{6F3FD4AA-16C0-43A1-B052-3011648CA6F1}"/>
              </a:ext>
            </a:extLst>
          </p:cNvPr>
          <p:cNvSpPr txBox="1">
            <a:spLocks noChangeArrowheads="1"/>
          </p:cNvSpPr>
          <p:nvPr/>
        </p:nvSpPr>
        <p:spPr bwMode="auto">
          <a:xfrm>
            <a:off x="1" y="4843418"/>
            <a:ext cx="567993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latin typeface="Arial" panose="020B0604020202020204" pitchFamily="34" charset="0"/>
                <a:cs typeface="Arial" panose="020B0604020202020204" pitchFamily="34" charset="0"/>
              </a:rPr>
              <a:t>Q10. </a:t>
            </a:r>
            <a:r>
              <a:rPr lang="en-US" sz="750" dirty="0">
                <a:solidFill>
                  <a:srgbClr val="000000">
                    <a:lumMod val="50000"/>
                  </a:srgbClr>
                </a:solidFill>
                <a:latin typeface="Arial" panose="020B0604020202020204" pitchFamily="34" charset="0"/>
                <a:cs typeface="Arial" panose="020B0604020202020204" pitchFamily="34" charset="0"/>
              </a:rPr>
              <a:t>Have you heard anything about the next U.S. Census taking place in 2020 or, like many people, have you not heard anything about that?</a:t>
            </a:r>
          </a:p>
        </p:txBody>
      </p:sp>
      <p:sp>
        <p:nvSpPr>
          <p:cNvPr id="4" name="Title 3">
            <a:extLst>
              <a:ext uri="{FF2B5EF4-FFF2-40B4-BE49-F238E27FC236}">
                <a16:creationId xmlns:a16="http://schemas.microsoft.com/office/drawing/2014/main" id="{0FFE95DF-674E-49DB-AAF5-F52B4C109607}"/>
              </a:ext>
            </a:extLst>
          </p:cNvPr>
          <p:cNvSpPr>
            <a:spLocks noGrp="1"/>
          </p:cNvSpPr>
          <p:nvPr>
            <p:ph type="title"/>
          </p:nvPr>
        </p:nvSpPr>
        <p:spPr>
          <a:xfrm>
            <a:off x="508398" y="171451"/>
            <a:ext cx="5841206" cy="794147"/>
          </a:xfrm>
        </p:spPr>
        <p:txBody>
          <a:bodyPr/>
          <a:lstStyle/>
          <a:p>
            <a:pPr algn="just"/>
            <a:r>
              <a:rPr lang="en-US" sz="1500" dirty="0"/>
              <a:t>Knowledge of the 2020 Census is highest among Indian Americans and Korean Americans but still less than a majority, while it is lowest among Japanese Americans and Native Hawaiian and Pacific Islanders.</a:t>
            </a:r>
          </a:p>
        </p:txBody>
      </p:sp>
    </p:spTree>
    <p:extLst>
      <p:ext uri="{BB962C8B-B14F-4D97-AF65-F5344CB8AC3E}">
        <p14:creationId xmlns:p14="http://schemas.microsoft.com/office/powerpoint/2010/main" val="391660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0"/>
          </p:nvPr>
        </p:nvSpPr>
        <p:spPr>
          <a:noFill/>
        </p:spPr>
        <p:txBody>
          <a:bodyPr/>
          <a:lstStyle>
            <a:lvl1pPr eaLnBrk="0" hangingPunct="0">
              <a:defRPr sz="900">
                <a:solidFill>
                  <a:schemeClr val="tx1"/>
                </a:solidFill>
                <a:latin typeface="Calibri" pitchFamily="34" charset="0"/>
                <a:cs typeface="Times New Roman" pitchFamily="18" charset="0"/>
              </a:defRPr>
            </a:lvl1pPr>
            <a:lvl2pPr marL="557213" indent="-214313" eaLnBrk="0" hangingPunct="0">
              <a:defRPr sz="900">
                <a:solidFill>
                  <a:schemeClr val="tx1"/>
                </a:solidFill>
                <a:latin typeface="Calibri" pitchFamily="34" charset="0"/>
                <a:cs typeface="Times New Roman" pitchFamily="18" charset="0"/>
              </a:defRPr>
            </a:lvl2pPr>
            <a:lvl3pPr marL="857250" indent="-171450" eaLnBrk="0" hangingPunct="0">
              <a:defRPr sz="900">
                <a:solidFill>
                  <a:schemeClr val="tx1"/>
                </a:solidFill>
                <a:latin typeface="Calibri" pitchFamily="34" charset="0"/>
                <a:cs typeface="Times New Roman" pitchFamily="18" charset="0"/>
              </a:defRPr>
            </a:lvl3pPr>
            <a:lvl4pPr marL="1200150" indent="-171450" eaLnBrk="0" hangingPunct="0">
              <a:defRPr sz="900">
                <a:solidFill>
                  <a:schemeClr val="tx1"/>
                </a:solidFill>
                <a:latin typeface="Calibri" pitchFamily="34" charset="0"/>
                <a:cs typeface="Times New Roman" pitchFamily="18" charset="0"/>
              </a:defRPr>
            </a:lvl4pPr>
            <a:lvl5pPr marL="1543050" indent="-171450" eaLnBrk="0" hangingPunct="0">
              <a:defRPr sz="900">
                <a:solidFill>
                  <a:schemeClr val="tx1"/>
                </a:solidFill>
                <a:latin typeface="Calibri" pitchFamily="34" charset="0"/>
                <a:cs typeface="Times New Roman" pitchFamily="18" charset="0"/>
              </a:defRPr>
            </a:lvl5pPr>
            <a:lvl6pPr marL="1885950" indent="-171450" algn="r" eaLnBrk="0" fontAlgn="base" hangingPunct="0">
              <a:spcBef>
                <a:spcPct val="0"/>
              </a:spcBef>
              <a:spcAft>
                <a:spcPct val="0"/>
              </a:spcAft>
              <a:defRPr sz="900">
                <a:solidFill>
                  <a:schemeClr val="tx1"/>
                </a:solidFill>
                <a:latin typeface="Calibri" pitchFamily="34" charset="0"/>
                <a:cs typeface="Times New Roman" pitchFamily="18" charset="0"/>
              </a:defRPr>
            </a:lvl6pPr>
            <a:lvl7pPr marL="2228850" indent="-171450" algn="r" eaLnBrk="0" fontAlgn="base" hangingPunct="0">
              <a:spcBef>
                <a:spcPct val="0"/>
              </a:spcBef>
              <a:spcAft>
                <a:spcPct val="0"/>
              </a:spcAft>
              <a:defRPr sz="900">
                <a:solidFill>
                  <a:schemeClr val="tx1"/>
                </a:solidFill>
                <a:latin typeface="Calibri" pitchFamily="34" charset="0"/>
                <a:cs typeface="Times New Roman" pitchFamily="18" charset="0"/>
              </a:defRPr>
            </a:lvl7pPr>
            <a:lvl8pPr marL="2571750" indent="-171450" algn="r" eaLnBrk="0" fontAlgn="base" hangingPunct="0">
              <a:spcBef>
                <a:spcPct val="0"/>
              </a:spcBef>
              <a:spcAft>
                <a:spcPct val="0"/>
              </a:spcAft>
              <a:defRPr sz="900">
                <a:solidFill>
                  <a:schemeClr val="tx1"/>
                </a:solidFill>
                <a:latin typeface="Calibri" pitchFamily="34" charset="0"/>
                <a:cs typeface="Times New Roman" pitchFamily="18" charset="0"/>
              </a:defRPr>
            </a:lvl8pPr>
            <a:lvl9pPr marL="2914650" indent="-171450" algn="r" eaLnBrk="0" fontAlgn="base" hangingPunct="0">
              <a:spcBef>
                <a:spcPct val="0"/>
              </a:spcBef>
              <a:spcAft>
                <a:spcPct val="0"/>
              </a:spcAft>
              <a:defRPr sz="900">
                <a:solidFill>
                  <a:schemeClr val="tx1"/>
                </a:solidFill>
                <a:latin typeface="Calibri" pitchFamily="34" charset="0"/>
                <a:cs typeface="Times New Roman" pitchFamily="18" charset="0"/>
              </a:defRPr>
            </a:lvl9pPr>
          </a:lstStyle>
          <a:p>
            <a:pPr defTabSz="685800" eaLnBrk="1" hangingPunct="1">
              <a:defRPr/>
            </a:pPr>
            <a:fld id="{9A641262-D422-4672-BA99-93886803F939}" type="slidenum">
              <a:rPr lang="en-US" sz="675" kern="0">
                <a:solidFill>
                  <a:srgbClr val="000000"/>
                </a:solidFill>
              </a:rPr>
              <a:pPr defTabSz="685800" eaLnBrk="1" hangingPunct="1">
                <a:defRPr/>
              </a:pPr>
              <a:t>9</a:t>
            </a:fld>
            <a:endParaRPr lang="en-US" sz="675" kern="0" dirty="0">
              <a:solidFill>
                <a:srgbClr val="000000"/>
              </a:solidFill>
            </a:endParaRPr>
          </a:p>
        </p:txBody>
      </p:sp>
      <p:graphicFrame>
        <p:nvGraphicFramePr>
          <p:cNvPr id="11" name="Object 12"/>
          <p:cNvGraphicFramePr>
            <a:graphicFrameLocks noChangeAspect="1"/>
          </p:cNvGraphicFramePr>
          <p:nvPr>
            <p:extLst>
              <p:ext uri="{D42A27DB-BD31-4B8C-83A1-F6EECF244321}">
                <p14:modId xmlns:p14="http://schemas.microsoft.com/office/powerpoint/2010/main" val="4271624987"/>
              </p:ext>
            </p:extLst>
          </p:nvPr>
        </p:nvGraphicFramePr>
        <p:xfrm>
          <a:off x="195445" y="1201863"/>
          <a:ext cx="5915277" cy="329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a:cxnSpLocks/>
          </p:cNvCxnSpPr>
          <p:nvPr/>
        </p:nvCxnSpPr>
        <p:spPr bwMode="auto">
          <a:xfrm flipH="1">
            <a:off x="1314450" y="2000250"/>
            <a:ext cx="4933190" cy="0"/>
          </a:xfrm>
          <a:prstGeom prst="line">
            <a:avLst/>
          </a:pr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aphicFrame>
        <p:nvGraphicFramePr>
          <p:cNvPr id="16" name="Table 15">
            <a:extLst>
              <a:ext uri="{FF2B5EF4-FFF2-40B4-BE49-F238E27FC236}">
                <a16:creationId xmlns:a16="http://schemas.microsoft.com/office/drawing/2014/main" id="{047149E5-D746-40A0-A420-88B60AABB79A}"/>
              </a:ext>
            </a:extLst>
          </p:cNvPr>
          <p:cNvGraphicFramePr>
            <a:graphicFrameLocks noGrp="1"/>
          </p:cNvGraphicFramePr>
          <p:nvPr>
            <p:extLst>
              <p:ext uri="{D42A27DB-BD31-4B8C-83A1-F6EECF244321}">
                <p14:modId xmlns:p14="http://schemas.microsoft.com/office/powerpoint/2010/main" val="2963811574"/>
              </p:ext>
            </p:extLst>
          </p:nvPr>
        </p:nvGraphicFramePr>
        <p:xfrm>
          <a:off x="6343650" y="1085850"/>
          <a:ext cx="400050" cy="3292074"/>
        </p:xfrm>
        <a:graphic>
          <a:graphicData uri="http://schemas.openxmlformats.org/drawingml/2006/table">
            <a:tbl>
              <a:tblPr firstRow="1" bandRow="1">
                <a:tableStyleId>{2D5ABB26-0587-4C30-8999-92F81FD0307C}</a:tableStyleId>
              </a:tblPr>
              <a:tblGrid>
                <a:gridCol w="400050">
                  <a:extLst>
                    <a:ext uri="{9D8B030D-6E8A-4147-A177-3AD203B41FA5}">
                      <a16:colId xmlns:a16="http://schemas.microsoft.com/office/drawing/2014/main" val="20000"/>
                    </a:ext>
                  </a:extLst>
                </a:gridCol>
              </a:tblGrid>
              <a:tr h="452042">
                <a:tc>
                  <a:txBody>
                    <a:bodyPr/>
                    <a:lstStyle/>
                    <a:p>
                      <a:pPr algn="ctr"/>
                      <a:r>
                        <a:rPr lang="en-US" sz="900" b="1" dirty="0">
                          <a:solidFill>
                            <a:srgbClr val="000000"/>
                          </a:solidFill>
                          <a:latin typeface="+mn-lt"/>
                        </a:rPr>
                        <a:t>Not Sure</a:t>
                      </a:r>
                    </a:p>
                  </a:txBody>
                  <a:tcPr marL="0" marR="0" marT="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404991">
                <a:tc>
                  <a:txBody>
                    <a:bodyPr/>
                    <a:lstStyle/>
                    <a:p>
                      <a:pPr algn="ctr"/>
                      <a:endParaRPr lang="en-US" sz="900" b="1" dirty="0">
                        <a:solidFill>
                          <a:schemeClr val="tx1">
                            <a:lumMod val="50000"/>
                          </a:schemeClr>
                        </a:solidFill>
                        <a:latin typeface="+mn-lt"/>
                      </a:endParaRPr>
                    </a:p>
                    <a:p>
                      <a:pPr algn="ctr"/>
                      <a:r>
                        <a:rPr lang="en-US" sz="900" b="1" dirty="0">
                          <a:solidFill>
                            <a:schemeClr val="tx1">
                              <a:lumMod val="50000"/>
                            </a:schemeClr>
                          </a:solidFill>
                          <a:latin typeface="+mn-lt"/>
                        </a:rPr>
                        <a:t>9</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837209854"/>
                  </a:ext>
                </a:extLst>
              </a:tr>
              <a:tr h="410086">
                <a:tc>
                  <a:txBody>
                    <a:bodyPr/>
                    <a:lstStyle/>
                    <a:p>
                      <a:pPr algn="ctr"/>
                      <a:endParaRPr lang="en-US" sz="900" b="1" dirty="0">
                        <a:solidFill>
                          <a:schemeClr val="tx1">
                            <a:lumMod val="50000"/>
                          </a:schemeClr>
                        </a:solidFill>
                        <a:latin typeface="+mn-lt"/>
                      </a:endParaRP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637955750"/>
                  </a:ext>
                </a:extLst>
              </a:tr>
              <a:tr h="404991">
                <a:tc>
                  <a:txBody>
                    <a:bodyPr/>
                    <a:lstStyle/>
                    <a:p>
                      <a:pPr algn="ctr"/>
                      <a:r>
                        <a:rPr lang="en-US" sz="900" b="1" dirty="0">
                          <a:solidFill>
                            <a:schemeClr val="tx1">
                              <a:lumMod val="50000"/>
                            </a:schemeClr>
                          </a:solidFill>
                          <a:latin typeface="+mn-lt"/>
                        </a:rPr>
                        <a:t>9</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264526110"/>
                  </a:ext>
                </a:extLst>
              </a:tr>
              <a:tr h="404991">
                <a:tc>
                  <a:txBody>
                    <a:bodyPr/>
                    <a:lstStyle/>
                    <a:p>
                      <a:pPr algn="ctr"/>
                      <a:r>
                        <a:rPr lang="en-US" sz="900" b="1" dirty="0">
                          <a:solidFill>
                            <a:schemeClr val="tx1">
                              <a:lumMod val="50000"/>
                            </a:schemeClr>
                          </a:solidFill>
                          <a:latin typeface="+mn-lt"/>
                        </a:rPr>
                        <a:t>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500912557"/>
                  </a:ext>
                </a:extLst>
              </a:tr>
              <a:tr h="404991">
                <a:tc>
                  <a:txBody>
                    <a:bodyPr/>
                    <a:lstStyle/>
                    <a:p>
                      <a:pPr algn="ctr"/>
                      <a:r>
                        <a:rPr lang="en-US" sz="900" b="1" dirty="0">
                          <a:solidFill>
                            <a:schemeClr val="tx1">
                              <a:lumMod val="50000"/>
                            </a:schemeClr>
                          </a:solidFill>
                          <a:latin typeface="+mn-lt"/>
                        </a:rPr>
                        <a:t>9</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4000345886"/>
                  </a:ext>
                </a:extLst>
              </a:tr>
              <a:tr h="404991">
                <a:tc>
                  <a:txBody>
                    <a:bodyPr/>
                    <a:lstStyle/>
                    <a:p>
                      <a:pPr algn="ctr"/>
                      <a:r>
                        <a:rPr lang="en-US" sz="900" b="1" dirty="0">
                          <a:solidFill>
                            <a:schemeClr val="tx1">
                              <a:lumMod val="50000"/>
                            </a:schemeClr>
                          </a:solidFill>
                          <a:latin typeface="+mn-lt"/>
                        </a:rPr>
                        <a:t>7</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247100019"/>
                  </a:ext>
                </a:extLst>
              </a:tr>
              <a:tr h="404991">
                <a:tc>
                  <a:txBody>
                    <a:bodyPr/>
                    <a:lstStyle/>
                    <a:p>
                      <a:pPr algn="ctr"/>
                      <a:r>
                        <a:rPr lang="en-US" sz="900" b="1" dirty="0">
                          <a:solidFill>
                            <a:schemeClr val="tx1">
                              <a:lumMod val="50000"/>
                            </a:schemeClr>
                          </a:solidFill>
                          <a:latin typeface="+mn-lt"/>
                        </a:rPr>
                        <a:t>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14294212"/>
                  </a:ext>
                </a:extLst>
              </a:tr>
            </a:tbl>
          </a:graphicData>
        </a:graphic>
      </p:graphicFrame>
      <p:sp>
        <p:nvSpPr>
          <p:cNvPr id="2" name="TextBox 1">
            <a:extLst>
              <a:ext uri="{FF2B5EF4-FFF2-40B4-BE49-F238E27FC236}">
                <a16:creationId xmlns:a16="http://schemas.microsoft.com/office/drawing/2014/main" id="{FB5C3ACF-F042-4918-8962-9350DA33CA6A}"/>
              </a:ext>
            </a:extLst>
          </p:cNvPr>
          <p:cNvSpPr txBox="1"/>
          <p:nvPr/>
        </p:nvSpPr>
        <p:spPr>
          <a:xfrm>
            <a:off x="3781045" y="1167229"/>
            <a:ext cx="1896225" cy="276999"/>
          </a:xfrm>
          <a:prstGeom prst="rect">
            <a:avLst/>
          </a:prstGeom>
          <a:noFill/>
        </p:spPr>
        <p:txBody>
          <a:bodyPr wrap="none" rtlCol="0">
            <a:spAutoFit/>
          </a:bodyPr>
          <a:lstStyle/>
          <a:p>
            <a:pPr defTabSz="342900"/>
            <a:r>
              <a:rPr lang="en-US" sz="1200" b="1" u="sng" dirty="0">
                <a:solidFill>
                  <a:srgbClr val="000000"/>
                </a:solidFill>
                <a:latin typeface="Calibri"/>
              </a:rPr>
              <a:t>Knowledge of 2020 Census</a:t>
            </a:r>
          </a:p>
        </p:txBody>
      </p:sp>
      <p:sp>
        <p:nvSpPr>
          <p:cNvPr id="23" name="Text Box 3">
            <a:extLst>
              <a:ext uri="{FF2B5EF4-FFF2-40B4-BE49-F238E27FC236}">
                <a16:creationId xmlns:a16="http://schemas.microsoft.com/office/drawing/2014/main" id="{6F3FD4AA-16C0-43A1-B052-3011648CA6F1}"/>
              </a:ext>
            </a:extLst>
          </p:cNvPr>
          <p:cNvSpPr txBox="1">
            <a:spLocks noChangeArrowheads="1"/>
          </p:cNvSpPr>
          <p:nvPr/>
        </p:nvSpPr>
        <p:spPr bwMode="auto">
          <a:xfrm>
            <a:off x="1" y="4843418"/>
            <a:ext cx="567993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defTabSz="342900"/>
            <a:r>
              <a:rPr lang="en-US" sz="750" b="1" dirty="0">
                <a:solidFill>
                  <a:srgbClr val="000000">
                    <a:lumMod val="50000"/>
                  </a:srgbClr>
                </a:solidFill>
                <a:latin typeface="Arial" panose="020B0604020202020204" pitchFamily="34" charset="0"/>
                <a:cs typeface="Arial" panose="020B0604020202020204" pitchFamily="34" charset="0"/>
              </a:rPr>
              <a:t>Q10. </a:t>
            </a:r>
            <a:r>
              <a:rPr lang="en-US" sz="750" dirty="0">
                <a:solidFill>
                  <a:srgbClr val="000000">
                    <a:lumMod val="50000"/>
                  </a:srgbClr>
                </a:solidFill>
                <a:latin typeface="Arial" panose="020B0604020202020204" pitchFamily="34" charset="0"/>
                <a:cs typeface="Arial" panose="020B0604020202020204" pitchFamily="34" charset="0"/>
              </a:rPr>
              <a:t>Have you heard anything about the next U.S. Census taking place in 2020 or, like many people, have you not heard anything about that?</a:t>
            </a:r>
          </a:p>
        </p:txBody>
      </p:sp>
      <p:sp>
        <p:nvSpPr>
          <p:cNvPr id="4" name="Title 3">
            <a:extLst>
              <a:ext uri="{FF2B5EF4-FFF2-40B4-BE49-F238E27FC236}">
                <a16:creationId xmlns:a16="http://schemas.microsoft.com/office/drawing/2014/main" id="{0FFE95DF-674E-49DB-AAF5-F52B4C109607}"/>
              </a:ext>
            </a:extLst>
          </p:cNvPr>
          <p:cNvSpPr>
            <a:spLocks noGrp="1"/>
          </p:cNvSpPr>
          <p:nvPr>
            <p:ph type="title"/>
          </p:nvPr>
        </p:nvSpPr>
        <p:spPr>
          <a:xfrm>
            <a:off x="508398" y="171451"/>
            <a:ext cx="5841206" cy="794147"/>
          </a:xfrm>
        </p:spPr>
        <p:txBody>
          <a:bodyPr/>
          <a:lstStyle/>
          <a:p>
            <a:pPr algn="just"/>
            <a:r>
              <a:rPr lang="en-US" sz="1500" dirty="0"/>
              <a:t>Knowledge of the upcoming census is highest among younger AAPIs and first or second generation immigrants. </a:t>
            </a:r>
          </a:p>
        </p:txBody>
      </p:sp>
      <p:sp>
        <p:nvSpPr>
          <p:cNvPr id="9" name="Rectangle 8">
            <a:extLst>
              <a:ext uri="{FF2B5EF4-FFF2-40B4-BE49-F238E27FC236}">
                <a16:creationId xmlns:a16="http://schemas.microsoft.com/office/drawing/2014/main" id="{A9CD4915-7340-4F34-A7AF-AD76B9D28E7A}"/>
              </a:ext>
            </a:extLst>
          </p:cNvPr>
          <p:cNvSpPr/>
          <p:nvPr/>
        </p:nvSpPr>
        <p:spPr bwMode="auto">
          <a:xfrm>
            <a:off x="5859917" y="2519311"/>
            <a:ext cx="229865" cy="212576"/>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ctr" anchorCtr="1" compatLnSpc="1">
            <a:prstTxWarp prst="textNoShape">
              <a:avLst/>
            </a:prstTxWarp>
            <a:spAutoFit/>
          </a:bodyPr>
          <a:lstStyle/>
          <a:p>
            <a:pPr algn="r" defTabSz="685800" fontAlgn="base">
              <a:spcBef>
                <a:spcPct val="0"/>
              </a:spcBef>
              <a:spcAft>
                <a:spcPct val="0"/>
              </a:spcAft>
            </a:pPr>
            <a:endParaRPr lang="en-US" sz="900" dirty="0">
              <a:solidFill>
                <a:srgbClr val="000000"/>
              </a:solidFill>
              <a:latin typeface="Calibri" pitchFamily="34" charset="0"/>
              <a:cs typeface="Times New Roman" pitchFamily="18" charset="0"/>
            </a:endParaRPr>
          </a:p>
        </p:txBody>
      </p:sp>
      <p:sp>
        <p:nvSpPr>
          <p:cNvPr id="12" name="Rectangle 11">
            <a:extLst>
              <a:ext uri="{FF2B5EF4-FFF2-40B4-BE49-F238E27FC236}">
                <a16:creationId xmlns:a16="http://schemas.microsoft.com/office/drawing/2014/main" id="{2C381AAB-2AAE-4B34-AF03-4837FC9C2019}"/>
              </a:ext>
            </a:extLst>
          </p:cNvPr>
          <p:cNvSpPr/>
          <p:nvPr/>
        </p:nvSpPr>
        <p:spPr bwMode="auto">
          <a:xfrm>
            <a:off x="5740152" y="4142255"/>
            <a:ext cx="231341" cy="207749"/>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ctr" anchorCtr="1" compatLnSpc="1">
            <a:prstTxWarp prst="textNoShape">
              <a:avLst/>
            </a:prstTxWarp>
            <a:spAutoFit/>
          </a:bodyPr>
          <a:lstStyle/>
          <a:p>
            <a:pPr algn="r" defTabSz="685800" fontAlgn="base">
              <a:spcBef>
                <a:spcPct val="0"/>
              </a:spcBef>
              <a:spcAft>
                <a:spcPct val="0"/>
              </a:spcAft>
            </a:pPr>
            <a:endParaRPr lang="en-US" sz="900" dirty="0">
              <a:solidFill>
                <a:srgbClr val="000000"/>
              </a:solidFill>
              <a:latin typeface="Calibri" pitchFamily="34" charset="0"/>
              <a:cs typeface="Times New Roman" pitchFamily="18" charset="0"/>
            </a:endParaRPr>
          </a:p>
        </p:txBody>
      </p:sp>
    </p:spTree>
    <p:extLst>
      <p:ext uri="{BB962C8B-B14F-4D97-AF65-F5344CB8AC3E}">
        <p14:creationId xmlns:p14="http://schemas.microsoft.com/office/powerpoint/2010/main" val="3082215159"/>
      </p:ext>
    </p:extLst>
  </p:cSld>
  <p:clrMapOvr>
    <a:masterClrMapping/>
  </p:clrMapOvr>
</p:sld>
</file>

<file path=ppt/theme/theme1.xml><?xml version="1.0" encoding="utf-8"?>
<a:theme xmlns:a="http://schemas.openxmlformats.org/drawingml/2006/main" name="AAAJ-AAJC">
  <a:themeElements>
    <a:clrScheme name="AAAJ">
      <a:dk1>
        <a:sysClr val="windowText" lastClr="000000"/>
      </a:dk1>
      <a:lt1>
        <a:sysClr val="window" lastClr="FFFFFF"/>
      </a:lt1>
      <a:dk2>
        <a:srgbClr val="777876"/>
      </a:dk2>
      <a:lt2>
        <a:srgbClr val="C5D1D7"/>
      </a:lt2>
      <a:accent1>
        <a:srgbClr val="EE6A29"/>
      </a:accent1>
      <a:accent2>
        <a:srgbClr val="FF992D"/>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23883d4-4ac8-416a-b5ef-0a9602f20fb5">UNRF4E6XSDA7-498574853-193121</_dlc_DocId>
    <_dlc_DocIdUrl xmlns="023883d4-4ac8-416a-b5ef-0a9602f20fb5">
      <Url>https://aajc.sharepoint.com/sites/shared_documents/_layouts/15/DocIdRedir.aspx?ID=UNRF4E6XSDA7-498574853-193121</Url>
      <Description>UNRF4E6XSDA7-498574853-193121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ED8C5D01CA32849815837B888CFA09C" ma:contentTypeVersion="8" ma:contentTypeDescription="Create a new document." ma:contentTypeScope="" ma:versionID="db969616a524bf516c83fdb92ad8d0b6">
  <xsd:schema xmlns:xsd="http://www.w3.org/2001/XMLSchema" xmlns:xs="http://www.w3.org/2001/XMLSchema" xmlns:p="http://schemas.microsoft.com/office/2006/metadata/properties" xmlns:ns2="023883d4-4ac8-416a-b5ef-0a9602f20fb5" xmlns:ns3="6e797d73-1d78-4201-a4c9-2e7eae8441ef" targetNamespace="http://schemas.microsoft.com/office/2006/metadata/properties" ma:root="true" ma:fieldsID="b8e6c9292d07e59ea46ffe90d286517e" ns2:_="" ns3:_="">
    <xsd:import namespace="023883d4-4ac8-416a-b5ef-0a9602f20fb5"/>
    <xsd:import namespace="6e797d73-1d78-4201-a4c9-2e7eae8441ef"/>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3883d4-4ac8-416a-b5ef-0a9602f20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797d73-1d78-4201-a4c9-2e7eae8441e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D7724E-5BAA-4D27-8BEF-C90D3AFD8EA8}">
  <ds:schemaRefs>
    <ds:schemaRef ds:uri="http://schemas.microsoft.com/sharepoint/events"/>
  </ds:schemaRefs>
</ds:datastoreItem>
</file>

<file path=customXml/itemProps2.xml><?xml version="1.0" encoding="utf-8"?>
<ds:datastoreItem xmlns:ds="http://schemas.openxmlformats.org/officeDocument/2006/customXml" ds:itemID="{3E213AAD-1587-4A17-81E1-E8AB3898F79A}">
  <ds:schemaRefs>
    <ds:schemaRef ds:uri="http://schemas.microsoft.com/sharepoint/v3/contenttype/forms"/>
  </ds:schemaRefs>
</ds:datastoreItem>
</file>

<file path=customXml/itemProps3.xml><?xml version="1.0" encoding="utf-8"?>
<ds:datastoreItem xmlns:ds="http://schemas.openxmlformats.org/officeDocument/2006/customXml" ds:itemID="{60E5A6EB-2D4C-4F0C-AB02-3380A956178B}">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23883d4-4ac8-416a-b5ef-0a9602f20fb5"/>
    <ds:schemaRef ds:uri="http://purl.org/dc/elements/1.1/"/>
    <ds:schemaRef ds:uri="6e797d73-1d78-4201-a4c9-2e7eae8441ef"/>
    <ds:schemaRef ds:uri="http://www.w3.org/XML/1998/namespace"/>
  </ds:schemaRefs>
</ds:datastoreItem>
</file>

<file path=customXml/itemProps4.xml><?xml version="1.0" encoding="utf-8"?>
<ds:datastoreItem xmlns:ds="http://schemas.openxmlformats.org/officeDocument/2006/customXml" ds:itemID="{7B22C314-1AD5-4049-8642-B5050A6635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3883d4-4ac8-416a-b5ef-0a9602f20fb5"/>
    <ds:schemaRef ds:uri="6e797d73-1d78-4201-a4c9-2e7eae844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AAAJ-AAJC-1</Template>
  <TotalTime>1893</TotalTime>
  <Words>4514</Words>
  <Application>Microsoft Office PowerPoint</Application>
  <PresentationFormat>Custom</PresentationFormat>
  <Paragraphs>1082</Paragraphs>
  <Slides>36</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MS PGothic</vt:lpstr>
      <vt:lpstr>MS PGothic</vt:lpstr>
      <vt:lpstr>Arial</vt:lpstr>
      <vt:lpstr>Calibri</vt:lpstr>
      <vt:lpstr>Gill Sans</vt:lpstr>
      <vt:lpstr>Helvetica</vt:lpstr>
      <vt:lpstr>Times New Roman</vt:lpstr>
      <vt:lpstr>AAAJ-AAJC</vt:lpstr>
      <vt:lpstr>tiled watermark</vt:lpstr>
      <vt:lpstr>AAPI Messaging Research  on the 2020 Census</vt:lpstr>
      <vt:lpstr>Research Objectives</vt:lpstr>
      <vt:lpstr>Research Phases</vt:lpstr>
      <vt:lpstr>Focus Group Findings</vt:lpstr>
      <vt:lpstr>Messages Tested</vt:lpstr>
      <vt:lpstr>Demographic Profile  The survey reflects the diverse Asian American and Pacific Islander population in the country.  </vt:lpstr>
      <vt:lpstr>A majority (55%) of AAPIs have not heard anything about the 2020 Census. </vt:lpstr>
      <vt:lpstr>Knowledge of the 2020 Census is highest among Indian Americans and Korean Americans but still less than a majority, while it is lowest among Japanese Americans and Native Hawaiian and Pacific Islanders.</vt:lpstr>
      <vt:lpstr>Knowledge of the upcoming census is highest among younger AAPIs and first or second generation immigrants. </vt:lpstr>
      <vt:lpstr>Two in three (67%) AAPIs say they will almost certainly or probably participate in the next census, leaving one-third who are uncertain if they will participate.</vt:lpstr>
      <vt:lpstr>Indian Americans, Chinese Americans, and Japanese Americans are most likely to say they will participate in the U.S. Census, while Native Hawaiians and other groups are less sure. </vt:lpstr>
      <vt:lpstr>AAPI Americans say they are most likely to complete the census using the online option or by returning the paper form. Very few see themselves using the door-to-door option or the call-in number. </vt:lpstr>
      <vt:lpstr>Vietnamese Americans are particularly responsive to the option of completing the census online in-language, while Native Hawaiians and Pacific Islander Americans, Indian Americans, and Korean Americans prefer the paper form.</vt:lpstr>
      <vt:lpstr>Two of the top three reasons for participating in the census include making sure that our communities get resources. </vt:lpstr>
      <vt:lpstr>All three of the top reasons to participate in the census test well among different AAPI communities, particularly Filipinos and Native Hawaiian/Pacific Islanders.</vt:lpstr>
      <vt:lpstr>Among those who shift towards becoming more likely to complete the census after messaging, “my community needs resources and government services” rates highest. </vt:lpstr>
      <vt:lpstr>Responses to the tested advertisement were positive, with nearly 8 in 10 (79%) rating the advertisement as a convincing reason to participate in the census. </vt:lpstr>
      <vt:lpstr>The advertisement was most intensely convincing (10 out of 10) to Indian, Filipino and Vietnamese Americans.</vt:lpstr>
      <vt:lpstr>The advertisement does slightly better among those who are concerned about the citizenship question.</vt:lpstr>
      <vt:lpstr>The Family message is particularly strong among Filipino Americans and ranks as one of the top two messages for all AAPIs. </vt:lpstr>
      <vt:lpstr>Among those who move towards participation after messaging, the Children Focus message is the most effective, with nearly half (48%) saying it is a very convincing reason to participate in the U.S. Census. </vt:lpstr>
      <vt:lpstr>The top message for communicating the importance of the census is Family, which is very convincing for 42% of AAPIs, followed by the version which has a Children Focus. </vt:lpstr>
      <vt:lpstr>Across the board, the best way to deliver this advertisement for AAPIs is to mail it to their homes. Online ads are helpful to reach those who become more likely to participate after messages. </vt:lpstr>
      <vt:lpstr>Mail advertising is the most likely to encourage participation in the census across most AAPI communities. Indian Americans rate television advertisements slightly higher.  </vt:lpstr>
      <vt:lpstr>The top medium through which to encourage census participation among AAPI Americans is by mailing information to people’s homes, followed by television advertisements. </vt:lpstr>
      <vt:lpstr>Nearly half (48%) of AAPI Americans are concerned about the addition of the citizenship question, indicating a potentially serious impact on participation.</vt:lpstr>
      <vt:lpstr>Concern about the citizenship question is highest among Korean and Indian Americans.</vt:lpstr>
      <vt:lpstr>Interestingly, concern about the citizenship question is higher among third generation and beyond AAPIs. </vt:lpstr>
      <vt:lpstr>Those who are concerned about the citizenship question and those who become more likely to complete the census after messaging are more likely to use the mail-in option to complete the census. </vt:lpstr>
      <vt:lpstr>After hearing messages encouraging participation in the census, by the end of the survey, nearly 3 in 4 (73%) of Asian Americans say they probably or certainly will participate in the next U.S. Census. </vt:lpstr>
      <vt:lpstr>Messaging helps us make modest gains across the board in participation, with more AAPIs likely to say they are almost certain or probably certain they will participate in the next census. </vt:lpstr>
      <vt:lpstr>Shift Towards Likely to Participate – 13% of AAPIs </vt:lpstr>
      <vt:lpstr>Shift Towards Not Likely to Participate– 12% of AAPIs </vt:lpstr>
      <vt:lpstr>The Takeaways</vt:lpstr>
      <vt:lpstr>The Takeaways</vt:lpstr>
      <vt:lpstr>John C. Yang, President and Executive Director jcyang@advancingjustice-aajc.org</vt:lpstr>
    </vt:vector>
  </TitlesOfParts>
  <Company>Bernhardt Fudyma Design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Census Convening</dc:title>
  <dc:creator>Bessie Chan-Smitham</dc:creator>
  <cp:lastModifiedBy>Michelle Boykins</cp:lastModifiedBy>
  <cp:revision>51</cp:revision>
  <cp:lastPrinted>2018-10-11T15:15:16Z</cp:lastPrinted>
  <dcterms:created xsi:type="dcterms:W3CDTF">2018-03-14T16:03:33Z</dcterms:created>
  <dcterms:modified xsi:type="dcterms:W3CDTF">2018-10-18T18:54:10Z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3909165d-722b-4ac7-b86d-b3c50f1e6c37</vt:lpwstr>
  </property>
  <property fmtid="{D5CDD505-2E9C-101B-9397-08002B2CF9AE}" pid="3" name="ContentTypeId">
    <vt:lpwstr>0x0101000ED8C5D01CA32849815837B888CFA09C</vt:lpwstr>
  </property>
</Properties>
</file>